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2.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3.xml" ContentType="application/vnd.openxmlformats-officedocument.presentationml.comments+xml"/>
  <Override PartName="/ppt/notesSlides/notesSlide11.xml" ContentType="application/vnd.openxmlformats-officedocument.presentationml.notesSlide+xml"/>
  <Override PartName="/ppt/comments/comment4.xml" ContentType="application/vnd.openxmlformats-officedocument.presentationml.comments+xml"/>
  <Override PartName="/ppt/comments/comment5.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comment6.xml" ContentType="application/vnd.openxmlformats-officedocument.presentationml.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comment7.xml" ContentType="application/vnd.openxmlformats-officedocument.presentationml.comments+xml"/>
  <Override PartName="/ppt/notesSlides/notesSlide19.xml" ContentType="application/vnd.openxmlformats-officedocument.presentationml.notesSlide+xml"/>
  <Override PartName="/ppt/comments/comment8.xml" ContentType="application/vnd.openxmlformats-officedocument.presentationml.comment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9.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omments/comment10.xml" ContentType="application/vnd.openxmlformats-officedocument.presentationml.comments+xml"/>
  <Override PartName="/ppt/notesSlides/notesSlide32.xml" ContentType="application/vnd.openxmlformats-officedocument.presentationml.notesSlide+xml"/>
  <Override PartName="/ppt/comments/comment11.xml" ContentType="application/vnd.openxmlformats-officedocument.presentationml.comments+xml"/>
  <Override PartName="/ppt/notesSlides/notesSlide33.xml" ContentType="application/vnd.openxmlformats-officedocument.presentationml.notesSlide+xml"/>
  <Override PartName="/ppt/comments/comment12.xml" ContentType="application/vnd.openxmlformats-officedocument.presentationml.comments+xml"/>
  <Override PartName="/ppt/notesSlides/notesSlide34.xml" ContentType="application/vnd.openxmlformats-officedocument.presentationml.notesSlide+xml"/>
  <Override PartName="/ppt/comments/comment13.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omments/comment14.xml" ContentType="application/vnd.openxmlformats-officedocument.presentationml.comments+xml"/>
  <Override PartName="/ppt/notesSlides/notesSlide52.xml" ContentType="application/vnd.openxmlformats-officedocument.presentationml.notesSlide+xml"/>
  <Override PartName="/ppt/comments/comment15.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comment16.xml" ContentType="application/vnd.openxmlformats-officedocument.presentationml.comments+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comment17.xml" ContentType="application/vnd.openxmlformats-officedocument.presentationml.comment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omments/comment18.xml" ContentType="application/vnd.openxmlformats-officedocument.presentationml.comment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5" r:id="rId4"/>
    <p:sldMasterId id="2147483739" r:id="rId5"/>
  </p:sldMasterIdLst>
  <p:notesMasterIdLst>
    <p:notesMasterId r:id="rId94"/>
  </p:notesMasterIdLst>
  <p:sldIdLst>
    <p:sldId id="256" r:id="rId6"/>
    <p:sldId id="365" r:id="rId7"/>
    <p:sldId id="368" r:id="rId8"/>
    <p:sldId id="259" r:id="rId9"/>
    <p:sldId id="291" r:id="rId10"/>
    <p:sldId id="772" r:id="rId11"/>
    <p:sldId id="770" r:id="rId12"/>
    <p:sldId id="771" r:id="rId13"/>
    <p:sldId id="765" r:id="rId14"/>
    <p:sldId id="680" r:id="rId15"/>
    <p:sldId id="687" r:id="rId16"/>
    <p:sldId id="758" r:id="rId17"/>
    <p:sldId id="734" r:id="rId18"/>
    <p:sldId id="688" r:id="rId19"/>
    <p:sldId id="713" r:id="rId20"/>
    <p:sldId id="316" r:id="rId21"/>
    <p:sldId id="728" r:id="rId22"/>
    <p:sldId id="735" r:id="rId23"/>
    <p:sldId id="729" r:id="rId24"/>
    <p:sldId id="730" r:id="rId25"/>
    <p:sldId id="719" r:id="rId26"/>
    <p:sldId id="339" r:id="rId27"/>
    <p:sldId id="750" r:id="rId28"/>
    <p:sldId id="768" r:id="rId29"/>
    <p:sldId id="764" r:id="rId30"/>
    <p:sldId id="367" r:id="rId31"/>
    <p:sldId id="366" r:id="rId32"/>
    <p:sldId id="705" r:id="rId33"/>
    <p:sldId id="701" r:id="rId34"/>
    <p:sldId id="737" r:id="rId35"/>
    <p:sldId id="601" r:id="rId36"/>
    <p:sldId id="732" r:id="rId37"/>
    <p:sldId id="733" r:id="rId38"/>
    <p:sldId id="757" r:id="rId39"/>
    <p:sldId id="702" r:id="rId40"/>
    <p:sldId id="726" r:id="rId41"/>
    <p:sldId id="738" r:id="rId42"/>
    <p:sldId id="602" r:id="rId43"/>
    <p:sldId id="696" r:id="rId44"/>
    <p:sldId id="697" r:id="rId45"/>
    <p:sldId id="721" r:id="rId46"/>
    <p:sldId id="720" r:id="rId47"/>
    <p:sldId id="703" r:id="rId48"/>
    <p:sldId id="704" r:id="rId49"/>
    <p:sldId id="766" r:id="rId50"/>
    <p:sldId id="706" r:id="rId51"/>
    <p:sldId id="739" r:id="rId52"/>
    <p:sldId id="319" r:id="rId53"/>
    <p:sldId id="707" r:id="rId54"/>
    <p:sldId id="570" r:id="rId55"/>
    <p:sldId id="669" r:id="rId56"/>
    <p:sldId id="740" r:id="rId57"/>
    <p:sldId id="603" r:id="rId58"/>
    <p:sldId id="741" r:id="rId59"/>
    <p:sldId id="742" r:id="rId60"/>
    <p:sldId id="582" r:id="rId61"/>
    <p:sldId id="583" r:id="rId62"/>
    <p:sldId id="684" r:id="rId63"/>
    <p:sldId id="709" r:id="rId64"/>
    <p:sldId id="690" r:id="rId65"/>
    <p:sldId id="691" r:id="rId66"/>
    <p:sldId id="584" r:id="rId67"/>
    <p:sldId id="751" r:id="rId68"/>
    <p:sldId id="587" r:id="rId69"/>
    <p:sldId id="710" r:id="rId70"/>
    <p:sldId id="588" r:id="rId71"/>
    <p:sldId id="752" r:id="rId72"/>
    <p:sldId id="589" r:id="rId73"/>
    <p:sldId id="753" r:id="rId74"/>
    <p:sldId id="754" r:id="rId75"/>
    <p:sldId id="756" r:id="rId76"/>
    <p:sldId id="755" r:id="rId77"/>
    <p:sldId id="767" r:id="rId78"/>
    <p:sldId id="769" r:id="rId79"/>
    <p:sldId id="760" r:id="rId80"/>
    <p:sldId id="761" r:id="rId81"/>
    <p:sldId id="712" r:id="rId82"/>
    <p:sldId id="724" r:id="rId83"/>
    <p:sldId id="722" r:id="rId84"/>
    <p:sldId id="723" r:id="rId85"/>
    <p:sldId id="717" r:id="rId86"/>
    <p:sldId id="569" r:id="rId87"/>
    <p:sldId id="773" r:id="rId88"/>
    <p:sldId id="774" r:id="rId89"/>
    <p:sldId id="695" r:id="rId90"/>
    <p:sldId id="718" r:id="rId91"/>
    <p:sldId id="371" r:id="rId92"/>
    <p:sldId id="445" r:id="rId93"/>
  </p:sldIdLst>
  <p:sldSz cx="12192000" cy="6858000"/>
  <p:notesSz cx="6400800" cy="86868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im Matthews" initials="JM" lastIdx="7" clrIdx="0">
    <p:extLst>
      <p:ext uri="{19B8F6BF-5375-455C-9EA6-DF929625EA0E}">
        <p15:presenceInfo xmlns:p15="http://schemas.microsoft.com/office/powerpoint/2012/main" userId="S::jim.matthews@sydney.edu.au::2922a55d-ac69-4303-9736-8ffa4bad4038" providerId="AD"/>
      </p:ext>
    </p:extLst>
  </p:cmAuthor>
  <p:cmAuthor id="2" name="Alexandra Green (Sydney Informatics Hub)" initials="AG" lastIdx="28" clrIdx="1">
    <p:extLst>
      <p:ext uri="{19B8F6BF-5375-455C-9EA6-DF929625EA0E}">
        <p15:presenceInfo xmlns:p15="http://schemas.microsoft.com/office/powerpoint/2012/main" userId="S::a.green@sydney.edu.au::e2efa93c-e4ae-4719-a23b-f260787128c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FF"/>
    <a:srgbClr val="E64626"/>
    <a:srgbClr val="424242"/>
    <a:srgbClr val="0148A4"/>
    <a:srgbClr val="7C34B3"/>
    <a:srgbClr val="D6F6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06" autoAdjust="0"/>
    <p:restoredTop sz="78620" autoAdjust="0"/>
  </p:normalViewPr>
  <p:slideViewPr>
    <p:cSldViewPr snapToGrid="0">
      <p:cViewPr varScale="1">
        <p:scale>
          <a:sx n="126" d="100"/>
          <a:sy n="126" d="100"/>
        </p:scale>
        <p:origin x="1132" y="8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commentAuthors" Target="commentAuthor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0" Type="http://schemas.openxmlformats.org/officeDocument/2006/relationships/slide" Target="slides/slide75.xml"/><Relationship Id="rId85" Type="http://schemas.openxmlformats.org/officeDocument/2006/relationships/slide" Target="slides/slide80.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notesMaster" Target="notesMasters/notesMaster1.xml"/><Relationship Id="rId9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viewProps" Target="viewProp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6-02-12T14:55:07.683" idx="1">
    <p:pos x="10" y="10"/>
    <p:text>whether it goes here or somewhere else, we should think about aligning our slides with Kathrin/Chris by including some info from John Carlin's paper - descriptive, predictive or causal. Chris wasn't convinced on the terminology, so we said we would block out a brainstorm session for it. Kathrin has a nice slide in her model building workshop on it.</p:text>
    <p:extLst>
      <p:ext uri="{C676402C-5697-4E1C-873F-D02D1690AC5C}">
        <p15:threadingInfo xmlns:p15="http://schemas.microsoft.com/office/powerpoint/2012/main" timeZoneBias="-660"/>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2" dt="2026-02-12T16:29:27.878" idx="16">
    <p:pos x="10" y="10"/>
    <p:text>This slide and the next have 2 different fonts on the same slides</p:text>
    <p:extLst>
      <p:ext uri="{C676402C-5697-4E1C-873F-D02D1690AC5C}">
        <p15:threadingInfo xmlns:p15="http://schemas.microsoft.com/office/powerpoint/2012/main" timeZoneBias="-660"/>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2" dt="2026-02-12T16:30:06.967" idx="17">
    <p:pos x="6755" y="434"/>
    <p:text>Just flagging - is this a PS plot? You can generate something similar in statulator</p:text>
    <p:extLst>
      <p:ext uri="{C676402C-5697-4E1C-873F-D02D1690AC5C}">
        <p15:threadingInfo xmlns:p15="http://schemas.microsoft.com/office/powerpoint/2012/main" timeZoneBias="-660"/>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26-02-12T16:33:53.166" idx="19">
    <p:pos x="10" y="10"/>
    <p:text>Is there a reason we are no longer doing the g*power scenarios? I feel like that is the most common sample size software I encounter in consults</p:text>
    <p:extLst>
      <p:ext uri="{C676402C-5697-4E1C-873F-D02D1690AC5C}">
        <p15:threadingInfo xmlns:p15="http://schemas.microsoft.com/office/powerpoint/2012/main" timeZoneBias="-660"/>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2" dt="2026-02-12T16:33:16.634" idx="18">
    <p:pos x="1120" y="1488"/>
    <p:text>2 fonts here too</p:text>
    <p:extLst>
      <p:ext uri="{C676402C-5697-4E1C-873F-D02D1690AC5C}">
        <p15:threadingInfo xmlns:p15="http://schemas.microsoft.com/office/powerpoint/2012/main" timeZoneBias="-660"/>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2" dt="2026-02-12T16:35:29.493" idx="20">
    <p:pos x="10" y="10"/>
    <p:text>Updated lets to let's</p:text>
    <p:extLst>
      <p:ext uri="{C676402C-5697-4E1C-873F-D02D1690AC5C}">
        <p15:threadingInfo xmlns:p15="http://schemas.microsoft.com/office/powerpoint/2012/main" timeZoneBias="-660"/>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2" dt="2026-02-12T16:38:42.348" idx="21">
    <p:pos x="10" y="10"/>
    <p:text>I love this jama paper on multiple testing if participants need an explainer: https://jamanetwork.com/journals/jama/fullarticle/1892228</p:text>
    <p:extLst>
      <p:ext uri="{C676402C-5697-4E1C-873F-D02D1690AC5C}">
        <p15:threadingInfo xmlns:p15="http://schemas.microsoft.com/office/powerpoint/2012/main" timeZoneBias="-660"/>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2" dt="2026-02-12T16:43:01.112" idx="22">
    <p:pos x="6955" y="2896"/>
    <p:text>For the LMM sentence. I asked AI about this and this is what it said:</p:text>
    <p:extLst>
      <p:ext uri="{C676402C-5697-4E1C-873F-D02D1690AC5C}">
        <p15:threadingInfo xmlns:p15="http://schemas.microsoft.com/office/powerpoint/2012/main" timeZoneBias="-660"/>
      </p:ext>
    </p:extLst>
  </p:cm>
  <p:cm authorId="2" dt="2026-02-12T16:43:30.733" idx="24">
    <p:pos x="6955" y="3032"/>
    <p:text>In repeated‑measures or longitudinal designs analysed with linear mixed models, power is driven primarily by the number of independent units (e.g., participants). Repeated measurements per participant generally improve precision and often increase power, but the extent of this depends on the correlation between measures and the variance structure. For conservative planning, base your sample size on the number of independent participants, not the number of repeated observations.</p:text>
    <p:extLst>
      <p:ext uri="{C676402C-5697-4E1C-873F-D02D1690AC5C}">
        <p15:threadingInfo xmlns:p15="http://schemas.microsoft.com/office/powerpoint/2012/main" timeZoneBias="-660">
          <p15:parentCm authorId="2" idx="22"/>
        </p15:threadingInfo>
      </p:ext>
    </p:extLst>
  </p:cm>
</p:cmLst>
</file>

<file path=ppt/comments/comment17.xml><?xml version="1.0" encoding="utf-8"?>
<p:cmLst xmlns:a="http://schemas.openxmlformats.org/drawingml/2006/main" xmlns:r="http://schemas.openxmlformats.org/officeDocument/2006/relationships" xmlns:p="http://schemas.openxmlformats.org/presentationml/2006/main">
  <p:cm authorId="2" dt="2026-02-12T16:44:18.981" idx="25">
    <p:pos x="10" y="10"/>
    <p:text>I've used simr before but it is tricky to determine inputs. I much prefer superpower.</p:text>
    <p:extLst>
      <p:ext uri="{C676402C-5697-4E1C-873F-D02D1690AC5C}">
        <p15:threadingInfo xmlns:p15="http://schemas.microsoft.com/office/powerpoint/2012/main" timeZoneBias="-660"/>
      </p:ext>
    </p:extLst>
  </p:cm>
  <p:cm authorId="2" dt="2026-02-12T16:45:07.075" idx="26">
    <p:pos x="10" y="146"/>
    <p:text>https://aaroncaldwell.us/SuperpowerBook/index.html#preface</p:text>
    <p:extLst>
      <p:ext uri="{C676402C-5697-4E1C-873F-D02D1690AC5C}">
        <p15:threadingInfo xmlns:p15="http://schemas.microsoft.com/office/powerpoint/2012/main" timeZoneBias="-660">
          <p15:parentCm authorId="2" idx="25"/>
        </p15:threadingInfo>
      </p:ext>
    </p:extLst>
  </p:cm>
</p:cmLst>
</file>

<file path=ppt/comments/comment18.xml><?xml version="1.0" encoding="utf-8"?>
<p:cmLst xmlns:a="http://schemas.openxmlformats.org/drawingml/2006/main" xmlns:r="http://schemas.openxmlformats.org/officeDocument/2006/relationships" xmlns:p="http://schemas.openxmlformats.org/presentationml/2006/main">
  <p:cm authorId="2" dt="2026-02-12T16:45:37.706" idx="27">
    <p:pos x="10" y="10"/>
    <p:text>Superpower: https://aaroncaldwell.us/SuperpowerBook/index.html#preface</p:text>
    <p:extLst>
      <p:ext uri="{C676402C-5697-4E1C-873F-D02D1690AC5C}">
        <p15:threadingInfo xmlns:p15="http://schemas.microsoft.com/office/powerpoint/2012/main" timeZoneBias="-6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2" dt="2026-02-12T15:02:09.289" idx="3">
    <p:pos x="10" y="10"/>
    <p:text>fixed typo</p:text>
    <p:extLst>
      <p:ext uri="{C676402C-5697-4E1C-873F-D02D1690AC5C}">
        <p15:threadingInfo xmlns:p15="http://schemas.microsoft.com/office/powerpoint/2012/main" timeZoneBias="-66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2" dt="2026-02-12T15:09:57.305" idx="4">
    <p:pos x="5599" y="794"/>
    <p:text>I think when I took over from you when you lost your voice, I found this table a bit tricky to present. I asked copilot for some layman terms. It says:</p:text>
    <p:extLst>
      <p:ext uri="{C676402C-5697-4E1C-873F-D02D1690AC5C}">
        <p15:threadingInfo xmlns:p15="http://schemas.microsoft.com/office/powerpoint/2012/main" timeZoneBias="-660"/>
      </p:ext>
    </p:extLst>
  </p:cm>
  <p:cm authorId="2" dt="2026-02-12T15:12:34.132" idx="5">
    <p:pos x="5599" y="930"/>
    <p:text>Type I Error (α): You think something is happening when it isn’t.
Type II Error (β): You fail to detect something that is happening.</p:text>
    <p:extLst>
      <p:ext uri="{C676402C-5697-4E1C-873F-D02D1690AC5C}">
        <p15:threadingInfo xmlns:p15="http://schemas.microsoft.com/office/powerpoint/2012/main" timeZoneBias="-660">
          <p15:parentCm authorId="2" idx="4"/>
        </p15:threadingInfo>
      </p:ext>
    </p:extLst>
  </p:cm>
  <p:cm authorId="2" dt="2026-02-12T15:14:59.788" idx="6">
    <p:pos x="5599" y="1066"/>
    <p:text>Also when I taught ENVX stats, they liked to use the saying "When the p-value is low, the null must go".</p:text>
    <p:extLst>
      <p:ext uri="{C676402C-5697-4E1C-873F-D02D1690AC5C}">
        <p15:threadingInfo xmlns:p15="http://schemas.microsoft.com/office/powerpoint/2012/main" timeZoneBias="-660">
          <p15:parentCm authorId="2" idx="4"/>
        </p15:threadingInfo>
      </p:ext>
    </p:extLst>
  </p:cm>
  <p:cm authorId="2" dt="2026-02-12T15:23:42.324" idx="7">
    <p:pos x="5599" y="1202"/>
    <p:text>The Four Quadrants Explained
1. H₀ is TRUE + You REJECT H₀ → Type I Error (False Positive)
What it means:  
You concluded there is an effect or difference, but in reality there isn’t.
Analogy:  
You think the fire alarm is real, but it was just burnt toast.
Why it matters:  
This is the error controlled by the significance level α (often 0.05).
You’re limiting how often you make this kind of false claim.
2. H₀ is TRUE + You DO NOT REJECT H₀ → Correct Decision
What it means:  
You correctly concluded there’s no evidence of an effect.
Analogy:  
You checked the smoke — it’s just steam from the shower. No fire.
Why it matters:  
This is the “safe” outcome when the null is actually true.
3. H₀ is FALSE + You REJECT H₀ → Correct Decision (True Positive)
What it means:  
There is a real effect, and you successfully detected it.
Analogy:  
There’s an actual fire, and the alarm goes off — and you respond.
Why it matters:  
This is the goal of hypothesis testing.
Your ability to land here is called power (1 − β).
4. H₀ is FALSE + You DO NOT REJECT H₀ → Type II Error (False Negative)
What it means:  
There is a real effect, but your test failed to detect it.
Analogy:  
There’s a fire, but the smoke detector’s battery is dead.
Why it matters:  
This is the error tied to β, and reducing it usually requires:
larger sample size
stronger effect
less noise/variability</p:text>
    <p:extLst>
      <p:ext uri="{C676402C-5697-4E1C-873F-D02D1690AC5C}">
        <p15:threadingInfo xmlns:p15="http://schemas.microsoft.com/office/powerpoint/2012/main" timeZoneBias="-660">
          <p15:parentCm authorId="2" idx="4"/>
        </p15:threadingInfo>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2" dt="2026-02-12T15:24:50.125" idx="8">
    <p:pos x="10" y="10"/>
    <p:text>For the highlighted part, I noticed it uses Alex's 'universe' analogy, but not anywhere else, so just flagging in case you want to change the word here.</p:text>
    <p:extLst>
      <p:ext uri="{C676402C-5697-4E1C-873F-D02D1690AC5C}">
        <p15:threadingInfo xmlns:p15="http://schemas.microsoft.com/office/powerpoint/2012/main" timeZoneBias="-66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2" dt="2026-02-12T15:25:59.126" idx="9">
    <p:pos x="10" y="10"/>
    <p:text>Again highlighted here in yellow is the 'universe' term</p:text>
    <p:extLst>
      <p:ext uri="{C676402C-5697-4E1C-873F-D02D1690AC5C}">
        <p15:threadingInfo xmlns:p15="http://schemas.microsoft.com/office/powerpoint/2012/main" timeZoneBias="-66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2" dt="2026-02-12T15:27:51.967" idx="11">
    <p:pos x="10" y="10"/>
    <p:text>Here and next slide the usyd logo looks warped. Not sure if it is due to slideshow size?</p:text>
    <p:extLst>
      <p:ext uri="{C676402C-5697-4E1C-873F-D02D1690AC5C}">
        <p15:threadingInfo xmlns:p15="http://schemas.microsoft.com/office/powerpoint/2012/main" timeZoneBias="-66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26-02-12T15:28:41.169" idx="12">
    <p:pos x="10" y="10"/>
    <p:text>Made font sizes consistent</p:text>
    <p:extLst>
      <p:ext uri="{C676402C-5697-4E1C-873F-D02D1690AC5C}">
        <p15:threadingInfo xmlns:p15="http://schemas.microsoft.com/office/powerpoint/2012/main" timeZoneBias="-660"/>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2" dt="2026-02-12T15:29:50.313" idx="13">
    <p:pos x="10" y="10"/>
    <p:text>From memory, Alex would ask the audience which test should be used to power the experiment. I think his main take away was that if you power it to the f test, you may have insufficient sample/power to detect all pairwise differences.</p:text>
    <p:extLst>
      <p:ext uri="{C676402C-5697-4E1C-873F-D02D1690AC5C}">
        <p15:threadingInfo xmlns:p15="http://schemas.microsoft.com/office/powerpoint/2012/main" timeZoneBias="-660"/>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6-02-12T16:24:44.288" idx="14">
    <p:pos x="10" y="10"/>
    <p:text>Here or elsewhere, I like to refer to that delta2 paper for working out target differences (SESOI). https://www.bmj.com/content/363/bmj.k3750</p:text>
    <p:extLst>
      <p:ext uri="{C676402C-5697-4E1C-873F-D02D1690AC5C}">
        <p15:threadingInfo xmlns:p15="http://schemas.microsoft.com/office/powerpoint/2012/main" timeZoneBias="-660"/>
      </p:ext>
    </p:extLst>
  </p:cm>
  <p:cm authorId="2" dt="2026-02-12T16:28:01.457" idx="15">
    <p:pos x="10" y="146"/>
    <p:text>This is also helpful: https://lakens.github.io/statistical_inferences/08-samplesizejustification.html#what-is-the-expected-effect-size</p:text>
    <p:extLst>
      <p:ext uri="{C676402C-5697-4E1C-873F-D02D1690AC5C}">
        <p15:threadingInfo xmlns:p15="http://schemas.microsoft.com/office/powerpoint/2012/main" timeZoneBias="-660">
          <p15:parentCm authorId="2" idx="14"/>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773680" cy="434340"/>
          </a:xfrm>
          <a:prstGeom prst="rect">
            <a:avLst/>
          </a:prstGeom>
        </p:spPr>
        <p:txBody>
          <a:bodyPr vert="horz" lIns="81547" tIns="40773" rIns="81547" bIns="40773" rtlCol="0"/>
          <a:lstStyle>
            <a:lvl1pPr algn="l">
              <a:defRPr sz="1100"/>
            </a:lvl1pPr>
          </a:lstStyle>
          <a:p>
            <a:endParaRPr lang="en-AU"/>
          </a:p>
        </p:txBody>
      </p:sp>
      <p:sp>
        <p:nvSpPr>
          <p:cNvPr id="3" name="Date Placeholder 2"/>
          <p:cNvSpPr>
            <a:spLocks noGrp="1"/>
          </p:cNvSpPr>
          <p:nvPr>
            <p:ph type="dt" idx="1"/>
          </p:nvPr>
        </p:nvSpPr>
        <p:spPr>
          <a:xfrm>
            <a:off x="3625639" y="0"/>
            <a:ext cx="2773680" cy="434340"/>
          </a:xfrm>
          <a:prstGeom prst="rect">
            <a:avLst/>
          </a:prstGeom>
        </p:spPr>
        <p:txBody>
          <a:bodyPr vert="horz" lIns="81547" tIns="40773" rIns="81547" bIns="40773" rtlCol="0"/>
          <a:lstStyle>
            <a:lvl1pPr algn="r">
              <a:defRPr sz="1100"/>
            </a:lvl1pPr>
          </a:lstStyle>
          <a:p>
            <a:fld id="{BA67469A-71D7-4E5C-8013-89F436BF38F9}" type="datetimeFigureOut">
              <a:rPr lang="en-AU" smtClean="0"/>
              <a:t>25/08/2026</a:t>
            </a:fld>
            <a:endParaRPr lang="en-AU"/>
          </a:p>
        </p:txBody>
      </p:sp>
      <p:sp>
        <p:nvSpPr>
          <p:cNvPr id="4" name="Slide Image Placeholder 3"/>
          <p:cNvSpPr>
            <a:spLocks noGrp="1" noRot="1" noChangeAspect="1"/>
          </p:cNvSpPr>
          <p:nvPr>
            <p:ph type="sldImg" idx="2"/>
          </p:nvPr>
        </p:nvSpPr>
        <p:spPr>
          <a:xfrm>
            <a:off x="304800" y="650875"/>
            <a:ext cx="5791200" cy="3257550"/>
          </a:xfrm>
          <a:prstGeom prst="rect">
            <a:avLst/>
          </a:prstGeom>
          <a:noFill/>
          <a:ln w="12700">
            <a:solidFill>
              <a:prstClr val="black"/>
            </a:solidFill>
          </a:ln>
        </p:spPr>
        <p:txBody>
          <a:bodyPr vert="horz" lIns="81547" tIns="40773" rIns="81547" bIns="40773" rtlCol="0" anchor="ctr"/>
          <a:lstStyle/>
          <a:p>
            <a:endParaRPr lang="en-AU"/>
          </a:p>
        </p:txBody>
      </p:sp>
      <p:sp>
        <p:nvSpPr>
          <p:cNvPr id="5" name="Notes Placeholder 4"/>
          <p:cNvSpPr>
            <a:spLocks noGrp="1"/>
          </p:cNvSpPr>
          <p:nvPr>
            <p:ph type="body" sz="quarter" idx="3"/>
          </p:nvPr>
        </p:nvSpPr>
        <p:spPr>
          <a:xfrm>
            <a:off x="640080" y="4126230"/>
            <a:ext cx="5120640" cy="3909060"/>
          </a:xfrm>
          <a:prstGeom prst="rect">
            <a:avLst/>
          </a:prstGeom>
        </p:spPr>
        <p:txBody>
          <a:bodyPr vert="horz" lIns="81547" tIns="40773" rIns="81547" bIns="4077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250953"/>
            <a:ext cx="2773680" cy="434340"/>
          </a:xfrm>
          <a:prstGeom prst="rect">
            <a:avLst/>
          </a:prstGeom>
        </p:spPr>
        <p:txBody>
          <a:bodyPr vert="horz" lIns="81547" tIns="40773" rIns="81547" bIns="40773" rtlCol="0" anchor="b"/>
          <a:lstStyle>
            <a:lvl1pPr algn="l">
              <a:defRPr sz="1100"/>
            </a:lvl1pPr>
          </a:lstStyle>
          <a:p>
            <a:endParaRPr lang="en-AU"/>
          </a:p>
        </p:txBody>
      </p:sp>
      <p:sp>
        <p:nvSpPr>
          <p:cNvPr id="7" name="Slide Number Placeholder 6"/>
          <p:cNvSpPr>
            <a:spLocks noGrp="1"/>
          </p:cNvSpPr>
          <p:nvPr>
            <p:ph type="sldNum" sz="quarter" idx="5"/>
          </p:nvPr>
        </p:nvSpPr>
        <p:spPr>
          <a:xfrm>
            <a:off x="3625639" y="8250953"/>
            <a:ext cx="2773680" cy="434340"/>
          </a:xfrm>
          <a:prstGeom prst="rect">
            <a:avLst/>
          </a:prstGeom>
        </p:spPr>
        <p:txBody>
          <a:bodyPr vert="horz" lIns="81547" tIns="40773" rIns="81547" bIns="40773" rtlCol="0" anchor="b"/>
          <a:lstStyle>
            <a:lvl1pPr algn="r">
              <a:defRPr sz="1100"/>
            </a:lvl1pPr>
          </a:lstStyle>
          <a:p>
            <a:fld id="{9E281C50-B57E-4E81-B5DC-E91F43B13820}" type="slidenum">
              <a:rPr lang="en-AU" smtClean="0"/>
              <a:t>‹#›</a:t>
            </a:fld>
            <a:endParaRPr lang="en-AU"/>
          </a:p>
        </p:txBody>
      </p:sp>
    </p:spTree>
    <p:extLst>
      <p:ext uri="{BB962C8B-B14F-4D97-AF65-F5344CB8AC3E}">
        <p14:creationId xmlns:p14="http://schemas.microsoft.com/office/powerpoint/2010/main" val="412994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My name is Jim Matthews and I am a statistical consultant working at the Sydney Informatics Hub supporting the Sydney Uni research community.</a:t>
            </a:r>
          </a:p>
        </p:txBody>
      </p:sp>
      <p:sp>
        <p:nvSpPr>
          <p:cNvPr id="4" name="Slide Number Placeholder 3"/>
          <p:cNvSpPr>
            <a:spLocks noGrp="1"/>
          </p:cNvSpPr>
          <p:nvPr>
            <p:ph type="sldNum" sz="quarter" idx="5"/>
          </p:nvPr>
        </p:nvSpPr>
        <p:spPr/>
        <p:txBody>
          <a:bodyPr/>
          <a:lstStyle/>
          <a:p>
            <a:fld id="{9E281C50-B57E-4E81-B5DC-E91F43B13820}" type="slidenum">
              <a:rPr lang="en-AU" smtClean="0"/>
              <a:t>1</a:t>
            </a:fld>
            <a:endParaRPr lang="en-AU"/>
          </a:p>
        </p:txBody>
      </p:sp>
    </p:spTree>
    <p:extLst>
      <p:ext uri="{BB962C8B-B14F-4D97-AF65-F5344CB8AC3E}">
        <p14:creationId xmlns:p14="http://schemas.microsoft.com/office/powerpoint/2010/main" val="1761673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dirty="0"/>
              <a:t>You won’t know if you have made the correct decision, but you should know the probability that you have made or will make the correct decision.</a:t>
            </a:r>
          </a:p>
        </p:txBody>
      </p:sp>
      <p:sp>
        <p:nvSpPr>
          <p:cNvPr id="4" name="Slide Number Placeholder 3"/>
          <p:cNvSpPr>
            <a:spLocks noGrp="1"/>
          </p:cNvSpPr>
          <p:nvPr>
            <p:ph type="sldNum" sz="quarter" idx="10"/>
          </p:nvPr>
        </p:nvSpPr>
        <p:spPr/>
        <p:txBody>
          <a:bodyPr/>
          <a:lstStyle/>
          <a:p>
            <a:fld id="{9E281C50-B57E-4E81-B5DC-E91F43B13820}" type="slidenum">
              <a:rPr lang="en-AU" smtClean="0"/>
              <a:t>15</a:t>
            </a:fld>
            <a:endParaRPr lang="en-AU"/>
          </a:p>
        </p:txBody>
      </p:sp>
    </p:spTree>
    <p:extLst>
      <p:ext uri="{BB962C8B-B14F-4D97-AF65-F5344CB8AC3E}">
        <p14:creationId xmlns:p14="http://schemas.microsoft.com/office/powerpoint/2010/main" val="7095409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b="0"/>
              <a:t>There are two types of error that can be made when deciding between two alternative options.</a:t>
            </a:r>
          </a:p>
          <a:p>
            <a:r>
              <a:rPr lang="en-AU" b="1"/>
              <a:t>Type I error</a:t>
            </a:r>
          </a:p>
          <a:p>
            <a:r>
              <a:rPr lang="en-AU" b="1"/>
              <a:t>Type II error</a:t>
            </a:r>
          </a:p>
          <a:p>
            <a:r>
              <a:rPr lang="en-AU"/>
              <a:t>When we perform a null hypothesis test, we are setting up a binary choice that can result in these types of error.</a:t>
            </a:r>
          </a:p>
        </p:txBody>
      </p:sp>
      <p:sp>
        <p:nvSpPr>
          <p:cNvPr id="4" name="Slide Number Placeholder 3"/>
          <p:cNvSpPr>
            <a:spLocks noGrp="1"/>
          </p:cNvSpPr>
          <p:nvPr>
            <p:ph type="sldNum" sz="quarter" idx="10"/>
          </p:nvPr>
        </p:nvSpPr>
        <p:spPr/>
        <p:txBody>
          <a:bodyPr/>
          <a:lstStyle/>
          <a:p>
            <a:fld id="{9E281C50-B57E-4E81-B5DC-E91F43B13820}" type="slidenum">
              <a:rPr lang="en-AU" smtClean="0"/>
              <a:t>16</a:t>
            </a:fld>
            <a:endParaRPr lang="en-AU"/>
          </a:p>
        </p:txBody>
      </p:sp>
    </p:spTree>
    <p:extLst>
      <p:ext uri="{BB962C8B-B14F-4D97-AF65-F5344CB8AC3E}">
        <p14:creationId xmlns:p14="http://schemas.microsoft.com/office/powerpoint/2010/main" val="31202154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21</a:t>
            </a:fld>
            <a:endParaRPr lang="en-AU"/>
          </a:p>
        </p:txBody>
      </p:sp>
    </p:spTree>
    <p:extLst>
      <p:ext uri="{BB962C8B-B14F-4D97-AF65-F5344CB8AC3E}">
        <p14:creationId xmlns:p14="http://schemas.microsoft.com/office/powerpoint/2010/main" val="1557022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22</a:t>
            </a:fld>
            <a:endParaRPr lang="en-AU"/>
          </a:p>
        </p:txBody>
      </p:sp>
    </p:spTree>
    <p:extLst>
      <p:ext uri="{BB962C8B-B14F-4D97-AF65-F5344CB8AC3E}">
        <p14:creationId xmlns:p14="http://schemas.microsoft.com/office/powerpoint/2010/main" val="40066054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98054-3A6F-32A8-783B-44050E20C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83222-56AA-88A1-4A5A-03AA3040F275}"/>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4C187567-509E-2514-3B78-696941DC376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45CDAA1-409B-68B9-159D-9CF5F4FCF222}"/>
              </a:ext>
            </a:extLst>
          </p:cNvPr>
          <p:cNvSpPr>
            <a:spLocks noGrp="1"/>
          </p:cNvSpPr>
          <p:nvPr>
            <p:ph type="sldNum" sz="quarter" idx="10"/>
          </p:nvPr>
        </p:nvSpPr>
        <p:spPr/>
        <p:txBody>
          <a:bodyPr/>
          <a:lstStyle/>
          <a:p>
            <a:fld id="{9E281C50-B57E-4E81-B5DC-E91F43B13820}" type="slidenum">
              <a:rPr lang="en-AU" smtClean="0"/>
              <a:t>23</a:t>
            </a:fld>
            <a:endParaRPr lang="en-AU"/>
          </a:p>
        </p:txBody>
      </p:sp>
    </p:spTree>
    <p:extLst>
      <p:ext uri="{BB962C8B-B14F-4D97-AF65-F5344CB8AC3E}">
        <p14:creationId xmlns:p14="http://schemas.microsoft.com/office/powerpoint/2010/main" val="3092066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Any questions before we move on?</a:t>
            </a:r>
          </a:p>
        </p:txBody>
      </p:sp>
      <p:sp>
        <p:nvSpPr>
          <p:cNvPr id="4" name="Slide Number Placeholder 3"/>
          <p:cNvSpPr>
            <a:spLocks noGrp="1"/>
          </p:cNvSpPr>
          <p:nvPr>
            <p:ph type="sldNum" sz="quarter" idx="5"/>
          </p:nvPr>
        </p:nvSpPr>
        <p:spPr/>
        <p:txBody>
          <a:bodyPr/>
          <a:lstStyle/>
          <a:p>
            <a:fld id="{9E281C50-B57E-4E81-B5DC-E91F43B13820}" type="slidenum">
              <a:rPr lang="en-AU" smtClean="0"/>
              <a:t>25</a:t>
            </a:fld>
            <a:endParaRPr lang="en-AU"/>
          </a:p>
        </p:txBody>
      </p:sp>
    </p:spTree>
    <p:extLst>
      <p:ext uri="{BB962C8B-B14F-4D97-AF65-F5344CB8AC3E}">
        <p14:creationId xmlns:p14="http://schemas.microsoft.com/office/powerpoint/2010/main" val="1755169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Are people familiar with the idea from previous workshops?</a:t>
            </a:r>
          </a:p>
        </p:txBody>
      </p:sp>
      <p:sp>
        <p:nvSpPr>
          <p:cNvPr id="4" name="Slide Number Placeholder 3"/>
          <p:cNvSpPr>
            <a:spLocks noGrp="1"/>
          </p:cNvSpPr>
          <p:nvPr>
            <p:ph type="sldNum" sz="quarter" idx="5"/>
          </p:nvPr>
        </p:nvSpPr>
        <p:spPr/>
        <p:txBody>
          <a:bodyPr/>
          <a:lstStyle/>
          <a:p>
            <a:fld id="{9E281C50-B57E-4E81-B5DC-E91F43B13820}" type="slidenum">
              <a:rPr lang="en-AU" smtClean="0"/>
              <a:t>26</a:t>
            </a:fld>
            <a:endParaRPr lang="en-AU"/>
          </a:p>
        </p:txBody>
      </p:sp>
    </p:spTree>
    <p:extLst>
      <p:ext uri="{BB962C8B-B14F-4D97-AF65-F5344CB8AC3E}">
        <p14:creationId xmlns:p14="http://schemas.microsoft.com/office/powerpoint/2010/main" val="17284050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Any questions at this point?</a:t>
            </a:r>
          </a:p>
        </p:txBody>
      </p:sp>
      <p:sp>
        <p:nvSpPr>
          <p:cNvPr id="4" name="Slide Number Placeholder 3"/>
          <p:cNvSpPr>
            <a:spLocks noGrp="1"/>
          </p:cNvSpPr>
          <p:nvPr>
            <p:ph type="sldNum" sz="quarter" idx="10"/>
          </p:nvPr>
        </p:nvSpPr>
        <p:spPr/>
        <p:txBody>
          <a:bodyPr/>
          <a:lstStyle/>
          <a:p>
            <a:fld id="{9E281C50-B57E-4E81-B5DC-E91F43B13820}" type="slidenum">
              <a:rPr lang="en-AU" smtClean="0"/>
              <a:t>28</a:t>
            </a:fld>
            <a:endParaRPr lang="en-AU"/>
          </a:p>
        </p:txBody>
      </p:sp>
    </p:spTree>
    <p:extLst>
      <p:ext uri="{BB962C8B-B14F-4D97-AF65-F5344CB8AC3E}">
        <p14:creationId xmlns:p14="http://schemas.microsoft.com/office/powerpoint/2010/main" val="37681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dirty="0"/>
              <a:t>Note that not all assumptions are listed in the table.</a:t>
            </a:r>
          </a:p>
        </p:txBody>
      </p:sp>
      <p:sp>
        <p:nvSpPr>
          <p:cNvPr id="4" name="Slide Number Placeholder 3"/>
          <p:cNvSpPr>
            <a:spLocks noGrp="1"/>
          </p:cNvSpPr>
          <p:nvPr>
            <p:ph type="sldNum" sz="quarter" idx="10"/>
          </p:nvPr>
        </p:nvSpPr>
        <p:spPr/>
        <p:txBody>
          <a:bodyPr/>
          <a:lstStyle/>
          <a:p>
            <a:fld id="{9E281C50-B57E-4E81-B5DC-E91F43B13820}" type="slidenum">
              <a:rPr lang="en-AU" smtClean="0"/>
              <a:t>29</a:t>
            </a:fld>
            <a:endParaRPr lang="en-AU"/>
          </a:p>
        </p:txBody>
      </p:sp>
    </p:spTree>
    <p:extLst>
      <p:ext uri="{BB962C8B-B14F-4D97-AF65-F5344CB8AC3E}">
        <p14:creationId xmlns:p14="http://schemas.microsoft.com/office/powerpoint/2010/main" val="619430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B1038-417D-97F9-0057-AA83393AB0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B9A17D-29E7-547F-ADE9-A7D7BB96700D}"/>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CFFAA59B-91AC-D436-1B2B-0AEDA76DDA7D}"/>
              </a:ext>
            </a:extLst>
          </p:cNvPr>
          <p:cNvSpPr>
            <a:spLocks noGrp="1"/>
          </p:cNvSpPr>
          <p:nvPr>
            <p:ph type="body" idx="1"/>
          </p:nvPr>
        </p:nvSpPr>
        <p:spPr/>
        <p:txBody>
          <a:bodyPr/>
          <a:lstStyle/>
          <a:p>
            <a:r>
              <a:rPr lang="en-AU" dirty="0"/>
              <a:t>Note that not all assumptions are listed in the table.</a:t>
            </a:r>
          </a:p>
          <a:p>
            <a:endParaRPr lang="en-AU" dirty="0"/>
          </a:p>
          <a:p>
            <a:r>
              <a:rPr lang="en-AU" dirty="0"/>
              <a:t>Ask: Which of these tests should be used to power the experiment?</a:t>
            </a:r>
          </a:p>
          <a:p>
            <a:r>
              <a:rPr lang="en-AU" dirty="0"/>
              <a:t>…</a:t>
            </a:r>
            <a:r>
              <a:rPr lang="en-AU" sz="1200" b="0" i="0" kern="1200" dirty="0">
                <a:solidFill>
                  <a:schemeClr val="tx1"/>
                </a:solidFill>
                <a:effectLst/>
                <a:latin typeface="+mn-lt"/>
                <a:ea typeface="+mn-ea"/>
                <a:cs typeface="+mn-cs"/>
              </a:rPr>
              <a:t>if you power it to the f test, you may have insufficient sample/power to detect all pairwise differences.</a:t>
            </a:r>
            <a:endParaRPr lang="en-AU" dirty="0"/>
          </a:p>
        </p:txBody>
      </p:sp>
      <p:sp>
        <p:nvSpPr>
          <p:cNvPr id="4" name="Slide Number Placeholder 3">
            <a:extLst>
              <a:ext uri="{FF2B5EF4-FFF2-40B4-BE49-F238E27FC236}">
                <a16:creationId xmlns:a16="http://schemas.microsoft.com/office/drawing/2014/main" id="{14E3B8ED-D122-44BB-F008-B7AEDEC8569E}"/>
              </a:ext>
            </a:extLst>
          </p:cNvPr>
          <p:cNvSpPr>
            <a:spLocks noGrp="1"/>
          </p:cNvSpPr>
          <p:nvPr>
            <p:ph type="sldNum" sz="quarter" idx="10"/>
          </p:nvPr>
        </p:nvSpPr>
        <p:spPr/>
        <p:txBody>
          <a:bodyPr/>
          <a:lstStyle/>
          <a:p>
            <a:fld id="{9E281C50-B57E-4E81-B5DC-E91F43B13820}" type="slidenum">
              <a:rPr lang="en-AU" smtClean="0"/>
              <a:t>30</a:t>
            </a:fld>
            <a:endParaRPr lang="en-AU"/>
          </a:p>
        </p:txBody>
      </p:sp>
    </p:spTree>
    <p:extLst>
      <p:ext uri="{BB962C8B-B14F-4D97-AF65-F5344CB8AC3E}">
        <p14:creationId xmlns:p14="http://schemas.microsoft.com/office/powerpoint/2010/main" val="1255567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format of this session will be similar to that of our other foundational workshops, so if you attended Research Essentials or Experimental Design you will be familiar with the format.</a:t>
            </a:r>
          </a:p>
        </p:txBody>
      </p:sp>
      <p:sp>
        <p:nvSpPr>
          <p:cNvPr id="4" name="Slide Number Placeholder 3"/>
          <p:cNvSpPr>
            <a:spLocks noGrp="1"/>
          </p:cNvSpPr>
          <p:nvPr>
            <p:ph type="sldNum" sz="quarter" idx="5"/>
          </p:nvPr>
        </p:nvSpPr>
        <p:spPr/>
        <p:txBody>
          <a:bodyPr/>
          <a:lstStyle/>
          <a:p>
            <a:fld id="{9E281C50-B57E-4E81-B5DC-E91F43B13820}" type="slidenum">
              <a:rPr lang="en-AU" smtClean="0"/>
              <a:t>2</a:t>
            </a:fld>
            <a:endParaRPr lang="en-AU"/>
          </a:p>
        </p:txBody>
      </p:sp>
    </p:spTree>
    <p:extLst>
      <p:ext uri="{BB962C8B-B14F-4D97-AF65-F5344CB8AC3E}">
        <p14:creationId xmlns:p14="http://schemas.microsoft.com/office/powerpoint/2010/main" val="1619018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We choose alpha=0.05 and beta=0.20 because we consider the importance of avoiding a Type I error as 4 times as important as avoiding a Type II error.</a:t>
            </a:r>
          </a:p>
        </p:txBody>
      </p:sp>
      <p:sp>
        <p:nvSpPr>
          <p:cNvPr id="4" name="Slide Number Placeholder 3"/>
          <p:cNvSpPr>
            <a:spLocks noGrp="1"/>
          </p:cNvSpPr>
          <p:nvPr>
            <p:ph type="sldNum" sz="quarter" idx="10"/>
          </p:nvPr>
        </p:nvSpPr>
        <p:spPr/>
        <p:txBody>
          <a:bodyPr/>
          <a:lstStyle/>
          <a:p>
            <a:fld id="{9E281C50-B57E-4E81-B5DC-E91F43B13820}" type="slidenum">
              <a:rPr lang="en-AU" smtClean="0"/>
              <a:t>31</a:t>
            </a:fld>
            <a:endParaRPr lang="en-AU"/>
          </a:p>
        </p:txBody>
      </p:sp>
    </p:spTree>
    <p:extLst>
      <p:ext uri="{BB962C8B-B14F-4D97-AF65-F5344CB8AC3E}">
        <p14:creationId xmlns:p14="http://schemas.microsoft.com/office/powerpoint/2010/main" val="30721737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5E19A-FC68-D22E-CD7D-B22AC836F9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3808D-23E1-42B5-ED2F-5B2FC614106C}"/>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34C9E4C2-7CB0-86B0-AFD0-8E6D1F54EBD1}"/>
              </a:ext>
            </a:extLst>
          </p:cNvPr>
          <p:cNvSpPr>
            <a:spLocks noGrp="1"/>
          </p:cNvSpPr>
          <p:nvPr>
            <p:ph type="body" idx="1"/>
          </p:nvPr>
        </p:nvSpPr>
        <p:spPr/>
        <p:txBody>
          <a:bodyPr/>
          <a:lstStyle/>
          <a:p>
            <a:r>
              <a:rPr lang="en-AU"/>
              <a:t>We choose alpha=0.05 and beta=0.20 because we consider the importance of avoiding a Type I error as 4 times as important as avoiding a Type II error.</a:t>
            </a:r>
          </a:p>
        </p:txBody>
      </p:sp>
      <p:sp>
        <p:nvSpPr>
          <p:cNvPr id="4" name="Slide Number Placeholder 3">
            <a:extLst>
              <a:ext uri="{FF2B5EF4-FFF2-40B4-BE49-F238E27FC236}">
                <a16:creationId xmlns:a16="http://schemas.microsoft.com/office/drawing/2014/main" id="{E45654FA-5975-8D5A-007D-493AD5218B0E}"/>
              </a:ext>
            </a:extLst>
          </p:cNvPr>
          <p:cNvSpPr>
            <a:spLocks noGrp="1"/>
          </p:cNvSpPr>
          <p:nvPr>
            <p:ph type="sldNum" sz="quarter" idx="10"/>
          </p:nvPr>
        </p:nvSpPr>
        <p:spPr/>
        <p:txBody>
          <a:bodyPr/>
          <a:lstStyle/>
          <a:p>
            <a:fld id="{9E281C50-B57E-4E81-B5DC-E91F43B13820}" type="slidenum">
              <a:rPr lang="en-AU" smtClean="0"/>
              <a:t>32</a:t>
            </a:fld>
            <a:endParaRPr lang="en-AU"/>
          </a:p>
        </p:txBody>
      </p:sp>
    </p:spTree>
    <p:extLst>
      <p:ext uri="{BB962C8B-B14F-4D97-AF65-F5344CB8AC3E}">
        <p14:creationId xmlns:p14="http://schemas.microsoft.com/office/powerpoint/2010/main" val="2906791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FDF96-14BA-5316-1E51-34AA48FB6D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C33EAA-E6E8-0FAA-76A0-35918F4A1273}"/>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CA79B40D-9DAD-8F1E-77B6-81EEEB28F7A6}"/>
              </a:ext>
            </a:extLst>
          </p:cNvPr>
          <p:cNvSpPr>
            <a:spLocks noGrp="1"/>
          </p:cNvSpPr>
          <p:nvPr>
            <p:ph type="body" idx="1"/>
          </p:nvPr>
        </p:nvSpPr>
        <p:spPr/>
        <p:txBody>
          <a:bodyPr/>
          <a:lstStyle/>
          <a:p>
            <a:r>
              <a:rPr lang="en-AU"/>
              <a:t>We choose alpha=0.05 and beta=0.20 because we consider the importance of avoiding a Type I error as 4 times as important as avoiding a Type II error.</a:t>
            </a:r>
          </a:p>
        </p:txBody>
      </p:sp>
      <p:sp>
        <p:nvSpPr>
          <p:cNvPr id="4" name="Slide Number Placeholder 3">
            <a:extLst>
              <a:ext uri="{FF2B5EF4-FFF2-40B4-BE49-F238E27FC236}">
                <a16:creationId xmlns:a16="http://schemas.microsoft.com/office/drawing/2014/main" id="{0D6AABD4-92C9-CF78-6AE8-56334F929204}"/>
              </a:ext>
            </a:extLst>
          </p:cNvPr>
          <p:cNvSpPr>
            <a:spLocks noGrp="1"/>
          </p:cNvSpPr>
          <p:nvPr>
            <p:ph type="sldNum" sz="quarter" idx="10"/>
          </p:nvPr>
        </p:nvSpPr>
        <p:spPr/>
        <p:txBody>
          <a:bodyPr/>
          <a:lstStyle/>
          <a:p>
            <a:fld id="{9E281C50-B57E-4E81-B5DC-E91F43B13820}" type="slidenum">
              <a:rPr lang="en-AU" smtClean="0"/>
              <a:t>33</a:t>
            </a:fld>
            <a:endParaRPr lang="en-AU"/>
          </a:p>
        </p:txBody>
      </p:sp>
    </p:spTree>
    <p:extLst>
      <p:ext uri="{BB962C8B-B14F-4D97-AF65-F5344CB8AC3E}">
        <p14:creationId xmlns:p14="http://schemas.microsoft.com/office/powerpoint/2010/main" val="1581266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35</a:t>
            </a:fld>
            <a:endParaRPr lang="en-AU"/>
          </a:p>
        </p:txBody>
      </p:sp>
    </p:spTree>
    <p:extLst>
      <p:ext uri="{BB962C8B-B14F-4D97-AF65-F5344CB8AC3E}">
        <p14:creationId xmlns:p14="http://schemas.microsoft.com/office/powerpoint/2010/main" val="21884126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36</a:t>
            </a:fld>
            <a:endParaRPr lang="en-AU"/>
          </a:p>
        </p:txBody>
      </p:sp>
    </p:spTree>
    <p:extLst>
      <p:ext uri="{BB962C8B-B14F-4D97-AF65-F5344CB8AC3E}">
        <p14:creationId xmlns:p14="http://schemas.microsoft.com/office/powerpoint/2010/main" val="34821149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5711C-A842-045E-EABE-14D285F0E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CDE29D-045B-8CA2-DA5D-4EC5C8A71C05}"/>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C112AE4D-F061-F99A-F0D4-89A5DBD86C93}"/>
              </a:ext>
            </a:extLst>
          </p:cNvPr>
          <p:cNvSpPr>
            <a:spLocks noGrp="1"/>
          </p:cNvSpPr>
          <p:nvPr>
            <p:ph type="body" idx="1"/>
          </p:nvPr>
        </p:nvSpPr>
        <p:spPr/>
        <p:txBody>
          <a:bodyPr/>
          <a:lstStyle/>
          <a:p>
            <a:r>
              <a:rPr lang="en-AU" dirty="0"/>
              <a:t>Note that the minimum detectable effect size is equivalent to half of the associated confidence interval </a:t>
            </a:r>
          </a:p>
          <a:p>
            <a:endParaRPr lang="en-AU" dirty="0"/>
          </a:p>
          <a:p>
            <a:r>
              <a:rPr lang="en-AU" dirty="0"/>
              <a:t>If we want to perform a hypothesis test, then we consider what is the min effect size of interest.</a:t>
            </a:r>
          </a:p>
          <a:p>
            <a:endParaRPr lang="en-AU" dirty="0"/>
          </a:p>
          <a:p>
            <a:r>
              <a:rPr lang="en-AU" dirty="0"/>
              <a:t>If we want to estimate a quantity, then we consider what is the smallest confidence interval of interest for the estimate.</a:t>
            </a:r>
          </a:p>
        </p:txBody>
      </p:sp>
      <p:sp>
        <p:nvSpPr>
          <p:cNvPr id="4" name="Slide Number Placeholder 3">
            <a:extLst>
              <a:ext uri="{FF2B5EF4-FFF2-40B4-BE49-F238E27FC236}">
                <a16:creationId xmlns:a16="http://schemas.microsoft.com/office/drawing/2014/main" id="{8C2A25EF-434B-03DC-872E-A6860ED3D151}"/>
              </a:ext>
            </a:extLst>
          </p:cNvPr>
          <p:cNvSpPr>
            <a:spLocks noGrp="1"/>
          </p:cNvSpPr>
          <p:nvPr>
            <p:ph type="sldNum" sz="quarter" idx="10"/>
          </p:nvPr>
        </p:nvSpPr>
        <p:spPr/>
        <p:txBody>
          <a:bodyPr/>
          <a:lstStyle/>
          <a:p>
            <a:fld id="{9E281C50-B57E-4E81-B5DC-E91F43B13820}" type="slidenum">
              <a:rPr lang="en-AU" smtClean="0"/>
              <a:t>37</a:t>
            </a:fld>
            <a:endParaRPr lang="en-AU"/>
          </a:p>
        </p:txBody>
      </p:sp>
    </p:spTree>
    <p:extLst>
      <p:ext uri="{BB962C8B-B14F-4D97-AF65-F5344CB8AC3E}">
        <p14:creationId xmlns:p14="http://schemas.microsoft.com/office/powerpoint/2010/main" val="11414495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38</a:t>
            </a:fld>
            <a:endParaRPr lang="en-AU"/>
          </a:p>
        </p:txBody>
      </p:sp>
    </p:spTree>
    <p:extLst>
      <p:ext uri="{BB962C8B-B14F-4D97-AF65-F5344CB8AC3E}">
        <p14:creationId xmlns:p14="http://schemas.microsoft.com/office/powerpoint/2010/main" val="38037934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39</a:t>
            </a:fld>
            <a:endParaRPr lang="en-AU"/>
          </a:p>
        </p:txBody>
      </p:sp>
    </p:spTree>
    <p:extLst>
      <p:ext uri="{BB962C8B-B14F-4D97-AF65-F5344CB8AC3E}">
        <p14:creationId xmlns:p14="http://schemas.microsoft.com/office/powerpoint/2010/main" val="3808943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40</a:t>
            </a:fld>
            <a:endParaRPr lang="en-AU"/>
          </a:p>
        </p:txBody>
      </p:sp>
    </p:spTree>
    <p:extLst>
      <p:ext uri="{BB962C8B-B14F-4D97-AF65-F5344CB8AC3E}">
        <p14:creationId xmlns:p14="http://schemas.microsoft.com/office/powerpoint/2010/main" val="2829408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41</a:t>
            </a:fld>
            <a:endParaRPr lang="en-AU"/>
          </a:p>
        </p:txBody>
      </p:sp>
    </p:spTree>
    <p:extLst>
      <p:ext uri="{BB962C8B-B14F-4D97-AF65-F5344CB8AC3E}">
        <p14:creationId xmlns:p14="http://schemas.microsoft.com/office/powerpoint/2010/main" val="3224751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this workshop we focus on step 2 of the general research workflow.  This is described in more detail in our Research Essentials workshop.</a:t>
            </a:r>
          </a:p>
        </p:txBody>
      </p:sp>
      <p:sp>
        <p:nvSpPr>
          <p:cNvPr id="4" name="Slide Number Placeholder 3"/>
          <p:cNvSpPr>
            <a:spLocks noGrp="1"/>
          </p:cNvSpPr>
          <p:nvPr>
            <p:ph type="sldNum" sz="quarter" idx="5"/>
          </p:nvPr>
        </p:nvSpPr>
        <p:spPr/>
        <p:txBody>
          <a:bodyPr/>
          <a:lstStyle/>
          <a:p>
            <a:fld id="{9E281C50-B57E-4E81-B5DC-E91F43B13820}" type="slidenum">
              <a:rPr lang="en-AU" smtClean="0"/>
              <a:t>3</a:t>
            </a:fld>
            <a:endParaRPr lang="en-AU"/>
          </a:p>
        </p:txBody>
      </p:sp>
    </p:spTree>
    <p:extLst>
      <p:ext uri="{BB962C8B-B14F-4D97-AF65-F5344CB8AC3E}">
        <p14:creationId xmlns:p14="http://schemas.microsoft.com/office/powerpoint/2010/main" val="30581363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42</a:t>
            </a:fld>
            <a:endParaRPr lang="en-AU"/>
          </a:p>
        </p:txBody>
      </p:sp>
    </p:spTree>
    <p:extLst>
      <p:ext uri="{BB962C8B-B14F-4D97-AF65-F5344CB8AC3E}">
        <p14:creationId xmlns:p14="http://schemas.microsoft.com/office/powerpoint/2010/main" val="26777580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43</a:t>
            </a:fld>
            <a:endParaRPr lang="en-AU"/>
          </a:p>
        </p:txBody>
      </p:sp>
    </p:spTree>
    <p:extLst>
      <p:ext uri="{BB962C8B-B14F-4D97-AF65-F5344CB8AC3E}">
        <p14:creationId xmlns:p14="http://schemas.microsoft.com/office/powerpoint/2010/main" val="31765962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44</a:t>
            </a:fld>
            <a:endParaRPr lang="en-AU"/>
          </a:p>
        </p:txBody>
      </p:sp>
    </p:spTree>
    <p:extLst>
      <p:ext uri="{BB962C8B-B14F-4D97-AF65-F5344CB8AC3E}">
        <p14:creationId xmlns:p14="http://schemas.microsoft.com/office/powerpoint/2010/main" val="1788864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Any questions at this point?</a:t>
            </a:r>
          </a:p>
        </p:txBody>
      </p:sp>
      <p:sp>
        <p:nvSpPr>
          <p:cNvPr id="4" name="Slide Number Placeholder 3"/>
          <p:cNvSpPr>
            <a:spLocks noGrp="1"/>
          </p:cNvSpPr>
          <p:nvPr>
            <p:ph type="sldNum" sz="quarter" idx="10"/>
          </p:nvPr>
        </p:nvSpPr>
        <p:spPr/>
        <p:txBody>
          <a:bodyPr/>
          <a:lstStyle/>
          <a:p>
            <a:fld id="{9E281C50-B57E-4E81-B5DC-E91F43B13820}" type="slidenum">
              <a:rPr lang="en-AU" smtClean="0"/>
              <a:t>46</a:t>
            </a:fld>
            <a:endParaRPr lang="en-AU"/>
          </a:p>
        </p:txBody>
      </p:sp>
    </p:spTree>
    <p:extLst>
      <p:ext uri="{BB962C8B-B14F-4D97-AF65-F5344CB8AC3E}">
        <p14:creationId xmlns:p14="http://schemas.microsoft.com/office/powerpoint/2010/main" val="39852663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48</a:t>
            </a:fld>
            <a:endParaRPr lang="en-AU"/>
          </a:p>
        </p:txBody>
      </p:sp>
    </p:spTree>
    <p:extLst>
      <p:ext uri="{BB962C8B-B14F-4D97-AF65-F5344CB8AC3E}">
        <p14:creationId xmlns:p14="http://schemas.microsoft.com/office/powerpoint/2010/main" val="5775649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49</a:t>
            </a:fld>
            <a:endParaRPr lang="en-AU"/>
          </a:p>
        </p:txBody>
      </p:sp>
    </p:spTree>
    <p:extLst>
      <p:ext uri="{BB962C8B-B14F-4D97-AF65-F5344CB8AC3E}">
        <p14:creationId xmlns:p14="http://schemas.microsoft.com/office/powerpoint/2010/main" val="29080438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The design based approach was added as part of version 3 in 2007 and is an easier way to find the appropriate test.</a:t>
            </a:r>
          </a:p>
        </p:txBody>
      </p:sp>
      <p:sp>
        <p:nvSpPr>
          <p:cNvPr id="4" name="Slide Number Placeholder 3"/>
          <p:cNvSpPr>
            <a:spLocks noGrp="1"/>
          </p:cNvSpPr>
          <p:nvPr>
            <p:ph type="sldNum" sz="quarter" idx="10"/>
          </p:nvPr>
        </p:nvSpPr>
        <p:spPr/>
        <p:txBody>
          <a:bodyPr/>
          <a:lstStyle/>
          <a:p>
            <a:fld id="{9E281C50-B57E-4E81-B5DC-E91F43B13820}" type="slidenum">
              <a:rPr lang="en-AU" smtClean="0"/>
              <a:t>50</a:t>
            </a:fld>
            <a:endParaRPr lang="en-AU"/>
          </a:p>
        </p:txBody>
      </p:sp>
    </p:spTree>
    <p:extLst>
      <p:ext uri="{BB962C8B-B14F-4D97-AF65-F5344CB8AC3E}">
        <p14:creationId xmlns:p14="http://schemas.microsoft.com/office/powerpoint/2010/main" val="3432849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51</a:t>
            </a:fld>
            <a:endParaRPr lang="en-AU"/>
          </a:p>
        </p:txBody>
      </p:sp>
    </p:spTree>
    <p:extLst>
      <p:ext uri="{BB962C8B-B14F-4D97-AF65-F5344CB8AC3E}">
        <p14:creationId xmlns:p14="http://schemas.microsoft.com/office/powerpoint/2010/main" val="3696447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11E2A-4CEC-0782-BF53-D85FEF606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3D8998-9A58-CA72-D734-CE5AE0EFC252}"/>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629E75BF-28A4-366E-3175-25B0852D11C8}"/>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F158AD8B-AD21-ADBB-5479-DBFC9E459C87}"/>
              </a:ext>
            </a:extLst>
          </p:cNvPr>
          <p:cNvSpPr>
            <a:spLocks noGrp="1"/>
          </p:cNvSpPr>
          <p:nvPr>
            <p:ph type="sldNum" sz="quarter" idx="10"/>
          </p:nvPr>
        </p:nvSpPr>
        <p:spPr/>
        <p:txBody>
          <a:bodyPr/>
          <a:lstStyle/>
          <a:p>
            <a:fld id="{9E281C50-B57E-4E81-B5DC-E91F43B13820}" type="slidenum">
              <a:rPr lang="en-AU" smtClean="0"/>
              <a:t>52</a:t>
            </a:fld>
            <a:endParaRPr lang="en-AU"/>
          </a:p>
        </p:txBody>
      </p:sp>
    </p:spTree>
    <p:extLst>
      <p:ext uri="{BB962C8B-B14F-4D97-AF65-F5344CB8AC3E}">
        <p14:creationId xmlns:p14="http://schemas.microsoft.com/office/powerpoint/2010/main" val="8980835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53</a:t>
            </a:fld>
            <a:endParaRPr lang="en-AU"/>
          </a:p>
        </p:txBody>
      </p:sp>
    </p:spTree>
    <p:extLst>
      <p:ext uri="{BB962C8B-B14F-4D97-AF65-F5344CB8AC3E}">
        <p14:creationId xmlns:p14="http://schemas.microsoft.com/office/powerpoint/2010/main" val="2097414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US" dirty="0"/>
              <a:t>Firstly we are going to look at some of the concepts around power calculation.</a:t>
            </a:r>
          </a:p>
          <a:p>
            <a:endParaRPr lang="en-US" dirty="0"/>
          </a:p>
          <a:p>
            <a:r>
              <a:rPr lang="en-US" dirty="0"/>
              <a:t>We will then introduce the workflow for power and sample size calculation.</a:t>
            </a:r>
          </a:p>
          <a:p>
            <a:endParaRPr lang="en-US" dirty="0"/>
          </a:p>
          <a:p>
            <a:r>
              <a:rPr lang="en-US" dirty="0"/>
              <a:t>Then we’ll have a look at software tools.  We used to focus on using G*Power (back in 2022). Now we will look at a couple of online tools, as well as others.</a:t>
            </a:r>
          </a:p>
          <a:p>
            <a:r>
              <a:rPr lang="en-US" dirty="0"/>
              <a:t>Question: Has anyone used software to do sample size calculation?  What did you like or not like?</a:t>
            </a:r>
          </a:p>
          <a:p>
            <a:endParaRPr lang="en-US" dirty="0"/>
          </a:p>
          <a:p>
            <a:r>
              <a:rPr lang="en-US" dirty="0"/>
              <a:t>For the examples we will probably run through a couple of them, but there may not be time to do all four.</a:t>
            </a:r>
          </a:p>
          <a:p>
            <a:endParaRPr lang="en-US" dirty="0"/>
          </a:p>
          <a:p>
            <a:r>
              <a:rPr lang="en-US" dirty="0"/>
              <a:t>This workshop being only 90 minutes is only going to cover a few examples of power calculation, but hopefully you will be able to apply the concepts we cover here to carry out power calculations for a wider range of other scenarios.  We will aim to build your confidence to perform a variety of power calculations.</a:t>
            </a:r>
          </a:p>
          <a:p>
            <a:endParaRPr lang="en-US" dirty="0"/>
          </a:p>
          <a:p>
            <a:r>
              <a:rPr lang="en-US" dirty="0"/>
              <a:t>Any other questions before we start?</a:t>
            </a:r>
          </a:p>
          <a:p>
            <a:endParaRPr lang="en-US" dirty="0">
              <a:solidFill>
                <a:prstClr val="black"/>
              </a:solidFill>
              <a:ea typeface="+mn-ea"/>
            </a:endParaRPr>
          </a:p>
        </p:txBody>
      </p:sp>
      <p:sp>
        <p:nvSpPr>
          <p:cNvPr id="4" name="Slide Number Placeholder 3"/>
          <p:cNvSpPr>
            <a:spLocks noGrp="1"/>
          </p:cNvSpPr>
          <p:nvPr>
            <p:ph type="sldNum" sz="quarter" idx="10"/>
          </p:nvPr>
        </p:nvSpPr>
        <p:spPr/>
        <p:txBody>
          <a:bodyPr/>
          <a:lstStyle/>
          <a:p>
            <a:fld id="{9E281C50-B57E-4E81-B5DC-E91F43B13820}" type="slidenum">
              <a:rPr lang="en-AU" smtClean="0"/>
              <a:t>4</a:t>
            </a:fld>
            <a:endParaRPr lang="en-AU"/>
          </a:p>
        </p:txBody>
      </p:sp>
    </p:spTree>
    <p:extLst>
      <p:ext uri="{BB962C8B-B14F-4D97-AF65-F5344CB8AC3E}">
        <p14:creationId xmlns:p14="http://schemas.microsoft.com/office/powerpoint/2010/main" val="2493602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Use the non-parametric test in situations such as when analysing survey responses that have ordinal scales (no true scale measure).</a:t>
            </a:r>
          </a:p>
        </p:txBody>
      </p:sp>
      <p:sp>
        <p:nvSpPr>
          <p:cNvPr id="4" name="Slide Number Placeholder 3"/>
          <p:cNvSpPr>
            <a:spLocks noGrp="1"/>
          </p:cNvSpPr>
          <p:nvPr>
            <p:ph type="sldNum" sz="quarter" idx="10"/>
          </p:nvPr>
        </p:nvSpPr>
        <p:spPr/>
        <p:txBody>
          <a:bodyPr/>
          <a:lstStyle/>
          <a:p>
            <a:fld id="{9E281C50-B57E-4E81-B5DC-E91F43B13820}" type="slidenum">
              <a:rPr lang="en-AU" smtClean="0"/>
              <a:t>56</a:t>
            </a:fld>
            <a:endParaRPr lang="en-AU"/>
          </a:p>
        </p:txBody>
      </p:sp>
    </p:spTree>
    <p:extLst>
      <p:ext uri="{BB962C8B-B14F-4D97-AF65-F5344CB8AC3E}">
        <p14:creationId xmlns:p14="http://schemas.microsoft.com/office/powerpoint/2010/main" val="21755910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dirty="0"/>
              <a:t>Pronunciation: lube-oh-</a:t>
            </a:r>
            <a:r>
              <a:rPr lang="en-AU" dirty="0" err="1"/>
              <a:t>merr</a:t>
            </a:r>
            <a:r>
              <a:rPr lang="en-AU" dirty="0"/>
              <a:t>-ski</a:t>
            </a:r>
          </a:p>
        </p:txBody>
      </p:sp>
      <p:sp>
        <p:nvSpPr>
          <p:cNvPr id="4" name="Slide Number Placeholder 3"/>
          <p:cNvSpPr>
            <a:spLocks noGrp="1"/>
          </p:cNvSpPr>
          <p:nvPr>
            <p:ph type="sldNum" sz="quarter" idx="10"/>
          </p:nvPr>
        </p:nvSpPr>
        <p:spPr/>
        <p:txBody>
          <a:bodyPr/>
          <a:lstStyle/>
          <a:p>
            <a:fld id="{9E281C50-B57E-4E81-B5DC-E91F43B13820}" type="slidenum">
              <a:rPr lang="en-AU" smtClean="0"/>
              <a:t>57</a:t>
            </a:fld>
            <a:endParaRPr lang="en-AU"/>
          </a:p>
        </p:txBody>
      </p:sp>
    </p:spTree>
    <p:extLst>
      <p:ext uri="{BB962C8B-B14F-4D97-AF65-F5344CB8AC3E}">
        <p14:creationId xmlns:p14="http://schemas.microsoft.com/office/powerpoint/2010/main" val="32938028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58</a:t>
            </a:fld>
            <a:endParaRPr lang="en-AU"/>
          </a:p>
        </p:txBody>
      </p:sp>
    </p:spTree>
    <p:extLst>
      <p:ext uri="{BB962C8B-B14F-4D97-AF65-F5344CB8AC3E}">
        <p14:creationId xmlns:p14="http://schemas.microsoft.com/office/powerpoint/2010/main" val="4869816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59</a:t>
            </a:fld>
            <a:endParaRPr lang="en-AU"/>
          </a:p>
        </p:txBody>
      </p:sp>
    </p:spTree>
    <p:extLst>
      <p:ext uri="{BB962C8B-B14F-4D97-AF65-F5344CB8AC3E}">
        <p14:creationId xmlns:p14="http://schemas.microsoft.com/office/powerpoint/2010/main" val="35144641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60</a:t>
            </a:fld>
            <a:endParaRPr lang="en-AU"/>
          </a:p>
        </p:txBody>
      </p:sp>
    </p:spTree>
    <p:extLst>
      <p:ext uri="{BB962C8B-B14F-4D97-AF65-F5344CB8AC3E}">
        <p14:creationId xmlns:p14="http://schemas.microsoft.com/office/powerpoint/2010/main" val="18419899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61</a:t>
            </a:fld>
            <a:endParaRPr lang="en-AU"/>
          </a:p>
        </p:txBody>
      </p:sp>
    </p:spTree>
    <p:extLst>
      <p:ext uri="{BB962C8B-B14F-4D97-AF65-F5344CB8AC3E}">
        <p14:creationId xmlns:p14="http://schemas.microsoft.com/office/powerpoint/2010/main" val="26742111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We will use the values for means and SDs from the previous slide.</a:t>
            </a:r>
          </a:p>
          <a:p>
            <a:r>
              <a:rPr lang="en-AU"/>
              <a:t>This means the minimum effect size of interest is 28.75-21.25=7.5  In reality we might choose a different min effect size, but still use SD estimates from a previous study.</a:t>
            </a:r>
          </a:p>
        </p:txBody>
      </p:sp>
      <p:sp>
        <p:nvSpPr>
          <p:cNvPr id="4" name="Slide Number Placeholder 3"/>
          <p:cNvSpPr>
            <a:spLocks noGrp="1"/>
          </p:cNvSpPr>
          <p:nvPr>
            <p:ph type="sldNum" sz="quarter" idx="10"/>
          </p:nvPr>
        </p:nvSpPr>
        <p:spPr/>
        <p:txBody>
          <a:bodyPr/>
          <a:lstStyle/>
          <a:p>
            <a:fld id="{9E281C50-B57E-4E81-B5DC-E91F43B13820}" type="slidenum">
              <a:rPr lang="en-AU" smtClean="0"/>
              <a:t>62</a:t>
            </a:fld>
            <a:endParaRPr lang="en-AU"/>
          </a:p>
        </p:txBody>
      </p:sp>
    </p:spTree>
    <p:extLst>
      <p:ext uri="{BB962C8B-B14F-4D97-AF65-F5344CB8AC3E}">
        <p14:creationId xmlns:p14="http://schemas.microsoft.com/office/powerpoint/2010/main" val="27453658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E281C50-B57E-4E81-B5DC-E91F43B13820}" type="slidenum">
              <a:rPr lang="en-AU" smtClean="0"/>
              <a:t>63</a:t>
            </a:fld>
            <a:endParaRPr lang="en-AU"/>
          </a:p>
        </p:txBody>
      </p:sp>
    </p:spTree>
    <p:extLst>
      <p:ext uri="{BB962C8B-B14F-4D97-AF65-F5344CB8AC3E}">
        <p14:creationId xmlns:p14="http://schemas.microsoft.com/office/powerpoint/2010/main" val="8864377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64</a:t>
            </a:fld>
            <a:endParaRPr lang="en-AU"/>
          </a:p>
        </p:txBody>
      </p:sp>
    </p:spTree>
    <p:extLst>
      <p:ext uri="{BB962C8B-B14F-4D97-AF65-F5344CB8AC3E}">
        <p14:creationId xmlns:p14="http://schemas.microsoft.com/office/powerpoint/2010/main" val="233049417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65</a:t>
            </a:fld>
            <a:endParaRPr lang="en-AU"/>
          </a:p>
        </p:txBody>
      </p:sp>
    </p:spTree>
    <p:extLst>
      <p:ext uri="{BB962C8B-B14F-4D97-AF65-F5344CB8AC3E}">
        <p14:creationId xmlns:p14="http://schemas.microsoft.com/office/powerpoint/2010/main" val="1532641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Ask students for responses.</a:t>
            </a:r>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5</a:t>
            </a:fld>
            <a:endParaRPr lang="en-AU"/>
          </a:p>
        </p:txBody>
      </p:sp>
    </p:spTree>
    <p:extLst>
      <p:ext uri="{BB962C8B-B14F-4D97-AF65-F5344CB8AC3E}">
        <p14:creationId xmlns:p14="http://schemas.microsoft.com/office/powerpoint/2010/main" val="19668930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b="0"/>
              <a:t>We will choose the </a:t>
            </a:r>
            <a:r>
              <a:rPr lang="en-AU" b="1"/>
              <a:t>z test </a:t>
            </a:r>
            <a:r>
              <a:rPr lang="en-AU" b="0"/>
              <a:t>for difference in proportions between two independent groups.</a:t>
            </a:r>
          </a:p>
        </p:txBody>
      </p:sp>
      <p:sp>
        <p:nvSpPr>
          <p:cNvPr id="4" name="Slide Number Placeholder 3"/>
          <p:cNvSpPr>
            <a:spLocks noGrp="1"/>
          </p:cNvSpPr>
          <p:nvPr>
            <p:ph type="sldNum" sz="quarter" idx="10"/>
          </p:nvPr>
        </p:nvSpPr>
        <p:spPr/>
        <p:txBody>
          <a:bodyPr/>
          <a:lstStyle/>
          <a:p>
            <a:fld id="{9E281C50-B57E-4E81-B5DC-E91F43B13820}" type="slidenum">
              <a:rPr lang="en-AU" smtClean="0"/>
              <a:t>66</a:t>
            </a:fld>
            <a:endParaRPr lang="en-AU"/>
          </a:p>
        </p:txBody>
      </p:sp>
    </p:spTree>
    <p:extLst>
      <p:ext uri="{BB962C8B-B14F-4D97-AF65-F5344CB8AC3E}">
        <p14:creationId xmlns:p14="http://schemas.microsoft.com/office/powerpoint/2010/main" val="421417173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68</a:t>
            </a:fld>
            <a:endParaRPr lang="en-AU"/>
          </a:p>
        </p:txBody>
      </p:sp>
    </p:spTree>
    <p:extLst>
      <p:ext uri="{BB962C8B-B14F-4D97-AF65-F5344CB8AC3E}">
        <p14:creationId xmlns:p14="http://schemas.microsoft.com/office/powerpoint/2010/main" val="21594379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29D9D-2077-02D2-0BA3-CD40CA3C8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605C7E-4E69-F6D4-8033-D34A0D354FE5}"/>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EF9B1AF0-5A30-E2F6-E6D4-8124BF08F5E5}"/>
              </a:ext>
            </a:extLst>
          </p:cNvPr>
          <p:cNvSpPr>
            <a:spLocks noGrp="1"/>
          </p:cNvSpPr>
          <p:nvPr>
            <p:ph type="body" idx="1"/>
          </p:nvPr>
        </p:nvSpPr>
        <p:spPr/>
        <p:txBody>
          <a:bodyPr/>
          <a:lstStyle/>
          <a:p>
            <a:r>
              <a:rPr lang="en-AU" b="0"/>
              <a:t>We will choose the </a:t>
            </a:r>
            <a:r>
              <a:rPr lang="en-AU" b="1"/>
              <a:t>z test </a:t>
            </a:r>
            <a:r>
              <a:rPr lang="en-AU" b="0"/>
              <a:t>for difference in proportions between two independent groups.</a:t>
            </a:r>
          </a:p>
        </p:txBody>
      </p:sp>
      <p:sp>
        <p:nvSpPr>
          <p:cNvPr id="4" name="Slide Number Placeholder 3">
            <a:extLst>
              <a:ext uri="{FF2B5EF4-FFF2-40B4-BE49-F238E27FC236}">
                <a16:creationId xmlns:a16="http://schemas.microsoft.com/office/drawing/2014/main" id="{CD2436E2-14CE-E432-9C79-9A473D619FC2}"/>
              </a:ext>
            </a:extLst>
          </p:cNvPr>
          <p:cNvSpPr>
            <a:spLocks noGrp="1"/>
          </p:cNvSpPr>
          <p:nvPr>
            <p:ph type="sldNum" sz="quarter" idx="10"/>
          </p:nvPr>
        </p:nvSpPr>
        <p:spPr/>
        <p:txBody>
          <a:bodyPr/>
          <a:lstStyle/>
          <a:p>
            <a:fld id="{9E281C50-B57E-4E81-B5DC-E91F43B13820}" type="slidenum">
              <a:rPr lang="en-AU" smtClean="0"/>
              <a:t>71</a:t>
            </a:fld>
            <a:endParaRPr lang="en-AU"/>
          </a:p>
        </p:txBody>
      </p:sp>
    </p:spTree>
    <p:extLst>
      <p:ext uri="{BB962C8B-B14F-4D97-AF65-F5344CB8AC3E}">
        <p14:creationId xmlns:p14="http://schemas.microsoft.com/office/powerpoint/2010/main" val="13101969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77</a:t>
            </a:fld>
            <a:endParaRPr lang="en-AU"/>
          </a:p>
        </p:txBody>
      </p:sp>
    </p:spTree>
    <p:extLst>
      <p:ext uri="{BB962C8B-B14F-4D97-AF65-F5344CB8AC3E}">
        <p14:creationId xmlns:p14="http://schemas.microsoft.com/office/powerpoint/2010/main" val="20122034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pPr defTabSz="815474">
              <a:defRPr/>
            </a:pPr>
            <a:r>
              <a:rPr lang="en-AU"/>
              <a:t>The options are finite however. Other software tools may be necessary for complex design scenarios.</a:t>
            </a:r>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78</a:t>
            </a:fld>
            <a:endParaRPr lang="en-AU"/>
          </a:p>
        </p:txBody>
      </p:sp>
    </p:spTree>
    <p:extLst>
      <p:ext uri="{BB962C8B-B14F-4D97-AF65-F5344CB8AC3E}">
        <p14:creationId xmlns:p14="http://schemas.microsoft.com/office/powerpoint/2010/main" val="24967040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pPr defTabSz="815474">
              <a:defRPr/>
            </a:pPr>
            <a:r>
              <a:rPr lang="en-AU"/>
              <a:t>The options are finite however. Other software tools may be necessary for complex design scenarios.</a:t>
            </a:r>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79</a:t>
            </a:fld>
            <a:endParaRPr lang="en-AU"/>
          </a:p>
        </p:txBody>
      </p:sp>
    </p:spTree>
    <p:extLst>
      <p:ext uri="{BB962C8B-B14F-4D97-AF65-F5344CB8AC3E}">
        <p14:creationId xmlns:p14="http://schemas.microsoft.com/office/powerpoint/2010/main" val="22934085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pPr defTabSz="815474">
              <a:defRPr/>
            </a:pPr>
            <a:r>
              <a:rPr lang="en-AU"/>
              <a:t>The options are finite however. Other software tools may be necessary for complex design scenarios.</a:t>
            </a:r>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80</a:t>
            </a:fld>
            <a:endParaRPr lang="en-AU"/>
          </a:p>
        </p:txBody>
      </p:sp>
    </p:spTree>
    <p:extLst>
      <p:ext uri="{BB962C8B-B14F-4D97-AF65-F5344CB8AC3E}">
        <p14:creationId xmlns:p14="http://schemas.microsoft.com/office/powerpoint/2010/main" val="29130169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81</a:t>
            </a:fld>
            <a:endParaRPr lang="en-AU"/>
          </a:p>
        </p:txBody>
      </p:sp>
    </p:spTree>
    <p:extLst>
      <p:ext uri="{BB962C8B-B14F-4D97-AF65-F5344CB8AC3E}">
        <p14:creationId xmlns:p14="http://schemas.microsoft.com/office/powerpoint/2010/main" val="32702812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82</a:t>
            </a:fld>
            <a:endParaRPr lang="en-AU"/>
          </a:p>
        </p:txBody>
      </p:sp>
    </p:spTree>
    <p:extLst>
      <p:ext uri="{BB962C8B-B14F-4D97-AF65-F5344CB8AC3E}">
        <p14:creationId xmlns:p14="http://schemas.microsoft.com/office/powerpoint/2010/main" val="2390784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29BB5-7FC6-A0E7-8B8B-5F44D19746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32DFE-B0EB-586E-3961-D92DA9754E67}"/>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825C5FE5-B353-BAF3-B48A-A3D31AB15A0B}"/>
              </a:ext>
            </a:extLst>
          </p:cNvPr>
          <p:cNvSpPr>
            <a:spLocks noGrp="1"/>
          </p:cNvSpPr>
          <p:nvPr>
            <p:ph type="body" idx="1"/>
          </p:nvPr>
        </p:nvSpPr>
        <p:spPr/>
        <p:txBody>
          <a:bodyPr/>
          <a:lstStyle/>
          <a:p>
            <a:endParaRPr lang="en-AU"/>
          </a:p>
          <a:p>
            <a:endParaRPr lang="en-AU"/>
          </a:p>
        </p:txBody>
      </p:sp>
      <p:sp>
        <p:nvSpPr>
          <p:cNvPr id="4" name="Slide Number Placeholder 3">
            <a:extLst>
              <a:ext uri="{FF2B5EF4-FFF2-40B4-BE49-F238E27FC236}">
                <a16:creationId xmlns:a16="http://schemas.microsoft.com/office/drawing/2014/main" id="{251C58F1-43A7-1E32-D70F-7DA1890CD310}"/>
              </a:ext>
            </a:extLst>
          </p:cNvPr>
          <p:cNvSpPr>
            <a:spLocks noGrp="1"/>
          </p:cNvSpPr>
          <p:nvPr>
            <p:ph type="sldNum" sz="quarter" idx="10"/>
          </p:nvPr>
        </p:nvSpPr>
        <p:spPr/>
        <p:txBody>
          <a:bodyPr/>
          <a:lstStyle/>
          <a:p>
            <a:fld id="{9E281C50-B57E-4E81-B5DC-E91F43B13820}" type="slidenum">
              <a:rPr lang="en-AU" smtClean="0"/>
              <a:t>84</a:t>
            </a:fld>
            <a:endParaRPr lang="en-AU"/>
          </a:p>
        </p:txBody>
      </p:sp>
    </p:spTree>
    <p:extLst>
      <p:ext uri="{BB962C8B-B14F-4D97-AF65-F5344CB8AC3E}">
        <p14:creationId xmlns:p14="http://schemas.microsoft.com/office/powerpoint/2010/main" val="1203393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dirty="0"/>
              <a:t>What is the power of a study design?</a:t>
            </a:r>
          </a:p>
          <a:p>
            <a:r>
              <a:rPr lang="en-AU" dirty="0"/>
              <a:t>It is not political power.</a:t>
            </a:r>
          </a:p>
          <a:p>
            <a:r>
              <a:rPr lang="en-AU" dirty="0"/>
              <a:t>It is not electrical power.</a:t>
            </a:r>
          </a:p>
          <a:p>
            <a:r>
              <a:rPr lang="en-AU" dirty="0"/>
              <a:t>It is…The power to know…(apologies to the SAS Institute)</a:t>
            </a:r>
          </a:p>
          <a:p>
            <a:endParaRPr lang="en-AU" dirty="0"/>
          </a:p>
          <a:p>
            <a:r>
              <a:rPr lang="en-AU" dirty="0"/>
              <a:t>or you could say: statistical power forms a part of the inferential power of a statistical method, which itself forms a part of the epistemological power of a knowledge claim of the study.</a:t>
            </a:r>
          </a:p>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10</a:t>
            </a:fld>
            <a:endParaRPr lang="en-AU"/>
          </a:p>
        </p:txBody>
      </p:sp>
    </p:spTree>
    <p:extLst>
      <p:ext uri="{BB962C8B-B14F-4D97-AF65-F5344CB8AC3E}">
        <p14:creationId xmlns:p14="http://schemas.microsoft.com/office/powerpoint/2010/main" val="17064549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85</a:t>
            </a:fld>
            <a:endParaRPr lang="en-AU"/>
          </a:p>
        </p:txBody>
      </p:sp>
    </p:spTree>
    <p:extLst>
      <p:ext uri="{BB962C8B-B14F-4D97-AF65-F5344CB8AC3E}">
        <p14:creationId xmlns:p14="http://schemas.microsoft.com/office/powerpoint/2010/main" val="26218212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a:p>
          <a:p>
            <a:endParaRPr lang="en-AU"/>
          </a:p>
        </p:txBody>
      </p:sp>
      <p:sp>
        <p:nvSpPr>
          <p:cNvPr id="4" name="Slide Number Placeholder 3"/>
          <p:cNvSpPr>
            <a:spLocks noGrp="1"/>
          </p:cNvSpPr>
          <p:nvPr>
            <p:ph type="sldNum" sz="quarter" idx="10"/>
          </p:nvPr>
        </p:nvSpPr>
        <p:spPr/>
        <p:txBody>
          <a:bodyPr/>
          <a:lstStyle/>
          <a:p>
            <a:fld id="{9E281C50-B57E-4E81-B5DC-E91F43B13820}" type="slidenum">
              <a:rPr lang="en-AU" smtClean="0"/>
              <a:t>86</a:t>
            </a:fld>
            <a:endParaRPr lang="en-AU"/>
          </a:p>
        </p:txBody>
      </p:sp>
    </p:spTree>
    <p:extLst>
      <p:ext uri="{BB962C8B-B14F-4D97-AF65-F5344CB8AC3E}">
        <p14:creationId xmlns:p14="http://schemas.microsoft.com/office/powerpoint/2010/main" val="1026711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9E281C50-B57E-4E81-B5DC-E91F43B13820}" type="slidenum">
              <a:rPr lang="en-AU" smtClean="0"/>
              <a:t>11</a:t>
            </a:fld>
            <a:endParaRPr lang="en-AU"/>
          </a:p>
        </p:txBody>
      </p:sp>
    </p:spTree>
    <p:extLst>
      <p:ext uri="{BB962C8B-B14F-4D97-AF65-F5344CB8AC3E}">
        <p14:creationId xmlns:p14="http://schemas.microsoft.com/office/powerpoint/2010/main" val="1459824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496ED-ECE0-BB75-43E5-CECC07F664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06A20-C960-A3B7-99D1-AFFF01E2BDF9}"/>
              </a:ext>
            </a:extLst>
          </p:cNvPr>
          <p:cNvSpPr>
            <a:spLocks noGrp="1" noRot="1" noChangeAspect="1"/>
          </p:cNvSpPr>
          <p:nvPr>
            <p:ph type="sldImg"/>
          </p:nvPr>
        </p:nvSpPr>
        <p:spPr>
          <a:xfrm>
            <a:off x="304800" y="650875"/>
            <a:ext cx="5791200" cy="3257550"/>
          </a:xfrm>
        </p:spPr>
      </p:sp>
      <p:sp>
        <p:nvSpPr>
          <p:cNvPr id="3" name="Notes Placeholder 2">
            <a:extLst>
              <a:ext uri="{FF2B5EF4-FFF2-40B4-BE49-F238E27FC236}">
                <a16:creationId xmlns:a16="http://schemas.microsoft.com/office/drawing/2014/main" id="{3BD7647C-9131-49BD-BDF4-D183C7EA9183}"/>
              </a:ext>
            </a:extLst>
          </p:cNvPr>
          <p:cNvSpPr>
            <a:spLocks noGrp="1"/>
          </p:cNvSpPr>
          <p:nvPr>
            <p:ph type="body" idx="1"/>
          </p:nvPr>
        </p:nvSpPr>
        <p:spPr/>
        <p:txBody>
          <a:bodyPr/>
          <a:lstStyle/>
          <a:p>
            <a:r>
              <a:rPr lang="en-AU"/>
              <a:t>Note that the minimum detectable effect size is equivalent to half of the associated confidence interval </a:t>
            </a:r>
          </a:p>
          <a:p>
            <a:endParaRPr lang="en-AU"/>
          </a:p>
          <a:p>
            <a:r>
              <a:rPr lang="en-AU"/>
              <a:t>If we want to perform a hypothesis test, then we consider what is the min effect size of interest.</a:t>
            </a:r>
          </a:p>
          <a:p>
            <a:endParaRPr lang="en-AU"/>
          </a:p>
          <a:p>
            <a:r>
              <a:rPr lang="en-AU"/>
              <a:t>If we want to estimate a quantity, then we consider what is the smallest confidence interval of interest for the estimate.</a:t>
            </a:r>
          </a:p>
        </p:txBody>
      </p:sp>
      <p:sp>
        <p:nvSpPr>
          <p:cNvPr id="4" name="Slide Number Placeholder 3">
            <a:extLst>
              <a:ext uri="{FF2B5EF4-FFF2-40B4-BE49-F238E27FC236}">
                <a16:creationId xmlns:a16="http://schemas.microsoft.com/office/drawing/2014/main" id="{01D35B62-5232-84F1-8DCA-3704F8253572}"/>
              </a:ext>
            </a:extLst>
          </p:cNvPr>
          <p:cNvSpPr>
            <a:spLocks noGrp="1"/>
          </p:cNvSpPr>
          <p:nvPr>
            <p:ph type="sldNum" sz="quarter" idx="10"/>
          </p:nvPr>
        </p:nvSpPr>
        <p:spPr/>
        <p:txBody>
          <a:bodyPr/>
          <a:lstStyle/>
          <a:p>
            <a:fld id="{9E281C50-B57E-4E81-B5DC-E91F43B13820}" type="slidenum">
              <a:rPr lang="en-AU" smtClean="0"/>
              <a:t>12</a:t>
            </a:fld>
            <a:endParaRPr lang="en-AU"/>
          </a:p>
        </p:txBody>
      </p:sp>
    </p:spTree>
    <p:extLst>
      <p:ext uri="{BB962C8B-B14F-4D97-AF65-F5344CB8AC3E}">
        <p14:creationId xmlns:p14="http://schemas.microsoft.com/office/powerpoint/2010/main" val="13750512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4800" y="650875"/>
            <a:ext cx="5791200" cy="3257550"/>
          </a:xfrm>
        </p:spPr>
      </p:sp>
      <p:sp>
        <p:nvSpPr>
          <p:cNvPr id="3" name="Notes Placeholder 2"/>
          <p:cNvSpPr>
            <a:spLocks noGrp="1"/>
          </p:cNvSpPr>
          <p:nvPr>
            <p:ph type="body" idx="1"/>
          </p:nvPr>
        </p:nvSpPr>
        <p:spPr/>
        <p:txBody>
          <a:bodyPr/>
          <a:lstStyle/>
          <a:p>
            <a:r>
              <a:rPr lang="en-AU"/>
              <a:t>When we perform a null hypothesis test, we are setting up a binary choice that can result in these types of error.</a:t>
            </a:r>
          </a:p>
        </p:txBody>
      </p:sp>
      <p:sp>
        <p:nvSpPr>
          <p:cNvPr id="4" name="Slide Number Placeholder 3"/>
          <p:cNvSpPr>
            <a:spLocks noGrp="1"/>
          </p:cNvSpPr>
          <p:nvPr>
            <p:ph type="sldNum" sz="quarter" idx="10"/>
          </p:nvPr>
        </p:nvSpPr>
        <p:spPr/>
        <p:txBody>
          <a:bodyPr/>
          <a:lstStyle/>
          <a:p>
            <a:fld id="{9E281C50-B57E-4E81-B5DC-E91F43B13820}" type="slidenum">
              <a:rPr lang="en-AU" smtClean="0"/>
              <a:t>14</a:t>
            </a:fld>
            <a:endParaRPr lang="en-AU"/>
          </a:p>
        </p:txBody>
      </p:sp>
    </p:spTree>
    <p:extLst>
      <p:ext uri="{BB962C8B-B14F-4D97-AF65-F5344CB8AC3E}">
        <p14:creationId xmlns:p14="http://schemas.microsoft.com/office/powerpoint/2010/main" val="3365263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16.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9.jpe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Red option 1 (add own image)">
    <p:spTree>
      <p:nvGrpSpPr>
        <p:cNvPr id="1" name=""/>
        <p:cNvGrpSpPr/>
        <p:nvPr/>
      </p:nvGrpSpPr>
      <p:grpSpPr>
        <a:xfrm>
          <a:off x="0" y="0"/>
          <a:ext cx="0" cy="0"/>
          <a:chOff x="0" y="0"/>
          <a:chExt cx="0" cy="0"/>
        </a:xfrm>
      </p:grpSpPr>
      <p:pic>
        <p:nvPicPr>
          <p:cNvPr id="10" name="Picture 9"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Picture Placeholder 13"/>
          <p:cNvSpPr>
            <a:spLocks noGrp="1"/>
          </p:cNvSpPr>
          <p:nvPr>
            <p:ph type="pic" sz="quarter" idx="12"/>
          </p:nvPr>
        </p:nvSpPr>
        <p:spPr>
          <a:xfrm>
            <a:off x="6117168" y="0"/>
            <a:ext cx="6074833" cy="6858000"/>
          </a:xfrm>
          <a:solidFill>
            <a:schemeClr val="bg1">
              <a:lumMod val="85000"/>
            </a:schemeClr>
          </a:solidFill>
        </p:spPr>
        <p:txBody>
          <a:bodyPr anchor="ctr" anchorCtr="0"/>
          <a:lstStyle>
            <a:lvl1pPr marL="0" indent="0" algn="ctr">
              <a:buNone/>
              <a:defRPr/>
            </a:lvl1pPr>
          </a:lstStyle>
          <a:p>
            <a:pPr lvl="0"/>
            <a:r>
              <a:rPr lang="en-US" noProof="0"/>
              <a:t>Click icon to add picture</a:t>
            </a:r>
          </a:p>
        </p:txBody>
      </p:sp>
      <p:sp>
        <p:nvSpPr>
          <p:cNvPr id="7"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8"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72118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 White option 4">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599"/>
            <a:ext cx="5265165" cy="1322972"/>
          </a:xfrm>
        </p:spPr>
        <p:txBody>
          <a:bodyPr anchor="t"/>
          <a:lstStyle>
            <a:lvl1pPr>
              <a:defRPr sz="2800">
                <a:solidFill>
                  <a:schemeClr val="accent1"/>
                </a:solidFill>
              </a:defRPr>
            </a:lvl1pPr>
          </a:lstStyle>
          <a:p>
            <a:r>
              <a:rPr lang="en-US"/>
              <a:t>Click to edit Master title style</a:t>
            </a:r>
          </a:p>
        </p:txBody>
      </p:sp>
      <p:sp>
        <p:nvSpPr>
          <p:cNvPr id="11"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7581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 White option 5 (no image)">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7" descr="USY_MB1_PMS_1_Colour_Standar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599"/>
            <a:ext cx="5265165" cy="1322972"/>
          </a:xfrm>
        </p:spPr>
        <p:txBody>
          <a:bodyPr anchor="t"/>
          <a:lstStyle>
            <a:lvl1pPr>
              <a:defRPr sz="2800">
                <a:solidFill>
                  <a:schemeClr val="accent1"/>
                </a:solidFill>
              </a:defRPr>
            </a:lvl1pPr>
          </a:lstStyle>
          <a:p>
            <a:r>
              <a:rPr lang="en-US"/>
              <a:t>Click to edit Master title style</a:t>
            </a:r>
          </a:p>
        </p:txBody>
      </p:sp>
      <p:sp>
        <p:nvSpPr>
          <p:cNvPr id="11"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386841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idx="1"/>
          </p:nvPr>
        </p:nvSpPr>
        <p:spPr/>
        <p:txBody>
          <a:bodyPr/>
          <a:lstStyle>
            <a:lvl1pPr>
              <a:lnSpc>
                <a:spcPct val="90000"/>
              </a:lnSpc>
              <a:defRPr/>
            </a:lvl1pPr>
            <a:lvl2pPr marL="742950" indent="-285750">
              <a:lnSpc>
                <a:spcPct val="90000"/>
              </a:lnSpc>
              <a:buFont typeface="Lucida Grande"/>
              <a:buChar char="–"/>
              <a:defRPr/>
            </a:lvl2pPr>
            <a:lvl3pPr>
              <a:lnSpc>
                <a:spcPct val="90000"/>
              </a:lnSpc>
              <a:defRPr/>
            </a:lvl3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20719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itle and Two Conten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3" name="Content Placeholder 2"/>
          <p:cNvSpPr>
            <a:spLocks noGrp="1"/>
          </p:cNvSpPr>
          <p:nvPr>
            <p:ph sz="half" idx="1"/>
          </p:nvPr>
        </p:nvSpPr>
        <p:spPr>
          <a:xfrm>
            <a:off x="609600" y="1359926"/>
            <a:ext cx="5384800" cy="4525963"/>
          </a:xfr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97600" y="1359926"/>
            <a:ext cx="5384800" cy="4525963"/>
          </a:xfr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79795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9" name="Text Placeholder 7"/>
          <p:cNvSpPr>
            <a:spLocks noGrp="1"/>
          </p:cNvSpPr>
          <p:nvPr>
            <p:ph type="body" sz="quarter" idx="12"/>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p:txBody>
      </p:sp>
      <p:sp>
        <p:nvSpPr>
          <p:cNvPr id="6" name="Picture Placeholder 5"/>
          <p:cNvSpPr>
            <a:spLocks noGrp="1"/>
          </p:cNvSpPr>
          <p:nvPr>
            <p:ph type="pic" sz="quarter" idx="10"/>
          </p:nvPr>
        </p:nvSpPr>
        <p:spPr>
          <a:xfrm>
            <a:off x="609600" y="1360488"/>
            <a:ext cx="5384800" cy="4130394"/>
          </a:xfrm>
        </p:spPr>
        <p:txBody>
          <a:bodyPr/>
          <a:lstStyle>
            <a:lvl1pPr marL="0" indent="0">
              <a:buNone/>
              <a:defRPr/>
            </a:lvl1pPr>
          </a:lstStyle>
          <a:p>
            <a:pPr lvl="0"/>
            <a:r>
              <a:rPr lang="en-US" noProof="0"/>
              <a:t>Click icon to add picture</a:t>
            </a:r>
          </a:p>
        </p:txBody>
      </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Content Placeholder 3"/>
          <p:cNvSpPr>
            <a:spLocks noGrp="1"/>
          </p:cNvSpPr>
          <p:nvPr>
            <p:ph sz="half" idx="2"/>
          </p:nvPr>
        </p:nvSpPr>
        <p:spPr>
          <a:xfrm>
            <a:off x="6197600" y="1359926"/>
            <a:ext cx="5384800" cy="4525963"/>
          </a:xfr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076546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Table">
    <p:spTree>
      <p:nvGrpSpPr>
        <p:cNvPr id="1" name=""/>
        <p:cNvGrpSpPr/>
        <p:nvPr/>
      </p:nvGrpSpPr>
      <p:grpSpPr>
        <a:xfrm>
          <a:off x="0" y="0"/>
          <a:ext cx="0" cy="0"/>
          <a:chOff x="0" y="0"/>
          <a:chExt cx="0" cy="0"/>
        </a:xfrm>
      </p:grpSpPr>
      <p:sp>
        <p:nvSpPr>
          <p:cNvPr id="5" name="Table Placeholder 4"/>
          <p:cNvSpPr>
            <a:spLocks noGrp="1"/>
          </p:cNvSpPr>
          <p:nvPr>
            <p:ph type="tbl" sz="quarter" idx="12"/>
          </p:nvPr>
        </p:nvSpPr>
        <p:spPr>
          <a:xfrm>
            <a:off x="609600" y="1360489"/>
            <a:ext cx="5384800" cy="4130675"/>
          </a:xfrm>
        </p:spPr>
        <p:txBody>
          <a:bodyPr/>
          <a:lstStyle>
            <a:lvl1pPr marL="0" indent="0">
              <a:buNone/>
              <a:defRPr/>
            </a:lvl1pPr>
          </a:lstStyle>
          <a:p>
            <a:pPr lvl="0"/>
            <a:r>
              <a:rPr lang="en-US" noProof="0"/>
              <a:t>Click icon to add table</a:t>
            </a:r>
          </a:p>
        </p:txBody>
      </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Content Placeholder 3"/>
          <p:cNvSpPr>
            <a:spLocks noGrp="1"/>
          </p:cNvSpPr>
          <p:nvPr>
            <p:ph sz="half" idx="2"/>
          </p:nvPr>
        </p:nvSpPr>
        <p:spPr>
          <a:xfrm>
            <a:off x="6197600" y="1359926"/>
            <a:ext cx="5384800" cy="4525963"/>
          </a:xfrm>
        </p:spPr>
        <p:txBody>
          <a:bodyPr>
            <a:normAutofit/>
          </a:bodyPr>
          <a:lstStyle>
            <a:lvl1pPr>
              <a:defRPr sz="2400"/>
            </a:lvl1pPr>
            <a:lvl2pPr>
              <a:defRPr sz="24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8" name="Text Placeholder 7"/>
          <p:cNvSpPr>
            <a:spLocks noGrp="1"/>
          </p:cNvSpPr>
          <p:nvPr>
            <p:ph type="body" sz="quarter" idx="11"/>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56328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Content and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609600" y="1360489"/>
            <a:ext cx="5384800" cy="4130675"/>
          </a:xfrm>
        </p:spPr>
        <p:txBody>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a:lvl1pPr>
          </a:lstStyle>
          <a:p>
            <a:pPr lvl="0"/>
            <a:r>
              <a:rPr lang="en-US" noProof="0"/>
              <a:t>Click icon to add chart</a:t>
            </a:r>
          </a:p>
        </p:txBody>
      </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
        <p:nvSpPr>
          <p:cNvPr id="4" name="Content Placeholder 3"/>
          <p:cNvSpPr>
            <a:spLocks noGrp="1"/>
          </p:cNvSpPr>
          <p:nvPr>
            <p:ph sz="half" idx="2"/>
          </p:nvPr>
        </p:nvSpPr>
        <p:spPr>
          <a:xfrm>
            <a:off x="6197600" y="1359926"/>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p:txBody>
      </p:sp>
      <p:sp>
        <p:nvSpPr>
          <p:cNvPr id="8" name="Text Placeholder 7"/>
          <p:cNvSpPr>
            <a:spLocks noGrp="1"/>
          </p:cNvSpPr>
          <p:nvPr>
            <p:ph type="body" sz="quarter" idx="11"/>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10302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p:txBody>
          <a:bodyPr anchor="ctr" anchorCtr="1"/>
          <a:lstStyle>
            <a:lvl1pPr marL="0" indent="0" algn="ctr">
              <a:buNone/>
              <a:defRPr baseline="0"/>
            </a:lvl1pPr>
          </a:lstStyle>
          <a:p>
            <a:pPr lvl="0"/>
            <a:r>
              <a:rPr lang="en-US" noProof="0"/>
              <a:t>Click icon to add picture</a:t>
            </a:r>
          </a:p>
        </p:txBody>
      </p:sp>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42115465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4245549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3601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Red option 2">
    <p:spTree>
      <p:nvGrpSpPr>
        <p:cNvPr id="1" name=""/>
        <p:cNvGrpSpPr/>
        <p:nvPr/>
      </p:nvGrpSpPr>
      <p:grpSpPr>
        <a:xfrm>
          <a:off x="0" y="0"/>
          <a:ext cx="0" cy="0"/>
          <a:chOff x="0" y="0"/>
          <a:chExt cx="0" cy="0"/>
        </a:xfrm>
      </p:grpSpPr>
      <p:pic>
        <p:nvPicPr>
          <p:cNvPr id="11" name="Picture 10"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bwMode="auto">
          <a:xfrm>
            <a:off x="6095125" y="0"/>
            <a:ext cx="6108800" cy="6872400"/>
          </a:xfrm>
          <a:prstGeom prst="rect">
            <a:avLst/>
          </a:prstGeom>
          <a:blipFill rotWithShape="1">
            <a:blip r:embed="rId4" cstate="screen">
              <a:extLst>
                <a:ext uri="{28A0092B-C50C-407E-A947-70E740481C1C}">
                  <a14:useLocalDpi xmlns:a14="http://schemas.microsoft.com/office/drawing/2010/main"/>
                </a:ext>
              </a:extLst>
            </a:blip>
            <a:stretch>
              <a:fillRect/>
            </a:stretch>
          </a:blipFill>
          <a:ln>
            <a:noFill/>
          </a:ln>
        </p:spPr>
      </p:pic>
      <p:pic>
        <p:nvPicPr>
          <p:cNvPr id="2" name="Picture 1" descr="269F7152-Edit.jpg"/>
          <p:cNvPicPr>
            <a:picLocks noChangeAspect="1"/>
          </p:cNvPicPr>
          <p:nvPr userDrawn="1"/>
        </p:nvPicPr>
        <p:blipFill rotWithShape="1">
          <a:blip r:embed="rId5">
            <a:extLst>
              <a:ext uri="{28A0092B-C50C-407E-A947-70E740481C1C}">
                <a14:useLocalDpi xmlns:a14="http://schemas.microsoft.com/office/drawing/2010/main" val="0"/>
              </a:ext>
            </a:extLst>
          </a:blip>
          <a:srcRect l="28075" r="27248"/>
          <a:stretch/>
        </p:blipFill>
        <p:spPr>
          <a:xfrm>
            <a:off x="6095125" y="-1"/>
            <a:ext cx="6108800" cy="6875925"/>
          </a:xfrm>
          <a:prstGeom prst="rect">
            <a:avLst/>
          </a:prstGeom>
        </p:spPr>
      </p:pic>
      <p:sp>
        <p:nvSpPr>
          <p:cNvPr id="8"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10"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202473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Divider - Option 1">
    <p:spTree>
      <p:nvGrpSpPr>
        <p:cNvPr id="1" name=""/>
        <p:cNvGrpSpPr/>
        <p:nvPr/>
      </p:nvGrpSpPr>
      <p:grpSpPr>
        <a:xfrm>
          <a:off x="0" y="0"/>
          <a:ext cx="0" cy="0"/>
          <a:chOff x="0" y="0"/>
          <a:chExt cx="0" cy="0"/>
        </a:xfrm>
      </p:grpSpPr>
      <p:sp>
        <p:nvSpPr>
          <p:cNvPr id="6" name="Rectangle 5"/>
          <p:cNvSpPr/>
          <p:nvPr userDrawn="1"/>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pic>
        <p:nvPicPr>
          <p:cNvPr id="8" name="Picture 7" descr="USY_MB1_PMS_1_Colour_Reverse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p:cNvSpPr>
            <a:spLocks noGrp="1"/>
          </p:cNvSpPr>
          <p:nvPr>
            <p:ph type="title"/>
          </p:nvPr>
        </p:nvSpPr>
        <p:spPr>
          <a:xfrm>
            <a:off x="509179" y="348303"/>
            <a:ext cx="11184781" cy="443577"/>
          </a:xfrm>
        </p:spPr>
        <p:txBody>
          <a:bodyPr anchor="t"/>
          <a:lstStyle>
            <a:lvl1pPr>
              <a:defRPr sz="2800" baseline="0">
                <a:solidFill>
                  <a:schemeClr val="accent1"/>
                </a:solidFill>
              </a:defRPr>
            </a:lvl1pPr>
          </a:lstStyle>
          <a:p>
            <a:r>
              <a:rPr lang="en-US"/>
              <a:t>Click to edit Master title style</a:t>
            </a:r>
          </a:p>
        </p:txBody>
      </p:sp>
      <p:sp>
        <p:nvSpPr>
          <p:cNvPr id="5" name="Text Placeholder 4"/>
          <p:cNvSpPr>
            <a:spLocks noGrp="1"/>
          </p:cNvSpPr>
          <p:nvPr>
            <p:ph type="body" sz="quarter" idx="11"/>
          </p:nvPr>
        </p:nvSpPr>
        <p:spPr>
          <a:xfrm>
            <a:off x="510354" y="799353"/>
            <a:ext cx="11183607" cy="852488"/>
          </a:xfrm>
        </p:spPr>
        <p:txBody>
          <a:bodyPr/>
          <a:lstStyle>
            <a:lvl1pPr marL="0" indent="0">
              <a:lnSpc>
                <a:spcPct val="90000"/>
              </a:lnSpc>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
        <p:nvSpPr>
          <p:cNvPr id="7" name="Picture Placeholder 13"/>
          <p:cNvSpPr>
            <a:spLocks noGrp="1"/>
          </p:cNvSpPr>
          <p:nvPr>
            <p:ph type="pic" sz="quarter" idx="12"/>
          </p:nvPr>
        </p:nvSpPr>
        <p:spPr>
          <a:xfrm>
            <a:off x="605940" y="1800412"/>
            <a:ext cx="10968648" cy="4635496"/>
          </a:xfrm>
          <a:solidFill>
            <a:srgbClr val="D9D9D9"/>
          </a:solidFill>
        </p:spPr>
        <p:txBody>
          <a:bodyPr anchor="ctr" anchorCtr="0"/>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779394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Section Divider - Option 2">
    <p:spTree>
      <p:nvGrpSpPr>
        <p:cNvPr id="1" name=""/>
        <p:cNvGrpSpPr/>
        <p:nvPr/>
      </p:nvGrpSpPr>
      <p:grpSpPr>
        <a:xfrm>
          <a:off x="0" y="0"/>
          <a:ext cx="0" cy="0"/>
          <a:chOff x="0" y="0"/>
          <a:chExt cx="0" cy="0"/>
        </a:xfrm>
      </p:grpSpPr>
      <p:pic>
        <p:nvPicPr>
          <p:cNvPr id="3" name="Picture 2" descr="PPT Template background file_Blu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p:cNvSpPr>
            <a:spLocks noGrp="1"/>
          </p:cNvSpPr>
          <p:nvPr>
            <p:ph type="title"/>
          </p:nvPr>
        </p:nvSpPr>
        <p:spPr>
          <a:xfrm>
            <a:off x="509179" y="1797600"/>
            <a:ext cx="5265165" cy="443577"/>
          </a:xfrm>
        </p:spPr>
        <p:txBody>
          <a:bodyPr anchor="t"/>
          <a:lstStyle>
            <a:lvl1pPr>
              <a:defRPr baseline="0">
                <a:solidFill>
                  <a:schemeClr val="bg1"/>
                </a:solidFill>
              </a:defRPr>
            </a:lvl1pPr>
          </a:lstStyle>
          <a:p>
            <a:r>
              <a:rPr lang="en-US"/>
              <a:t>Click to edit Master title style</a:t>
            </a:r>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9958582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Divider - Option 3">
    <p:spTree>
      <p:nvGrpSpPr>
        <p:cNvPr id="1" name=""/>
        <p:cNvGrpSpPr/>
        <p:nvPr/>
      </p:nvGrpSpPr>
      <p:grpSpPr>
        <a:xfrm>
          <a:off x="0" y="0"/>
          <a:ext cx="0" cy="0"/>
          <a:chOff x="0" y="0"/>
          <a:chExt cx="0" cy="0"/>
        </a:xfrm>
      </p:grpSpPr>
      <p:pic>
        <p:nvPicPr>
          <p:cNvPr id="2" name="Picture 1" descr="PPT Template background file_Yellow.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p:cNvSpPr>
            <a:spLocks noGrp="1"/>
          </p:cNvSpPr>
          <p:nvPr>
            <p:ph type="title"/>
          </p:nvPr>
        </p:nvSpPr>
        <p:spPr>
          <a:xfrm>
            <a:off x="509179" y="1797600"/>
            <a:ext cx="5265165" cy="443577"/>
          </a:xfrm>
        </p:spPr>
        <p:txBody>
          <a:bodyPr anchor="t"/>
          <a:lstStyle>
            <a:lvl1pPr>
              <a:defRPr baseline="0">
                <a:solidFill>
                  <a:schemeClr val="tx1"/>
                </a:solidFill>
              </a:defRPr>
            </a:lvl1pPr>
          </a:lstStyle>
          <a:p>
            <a:r>
              <a:rPr lang="en-US"/>
              <a:t>Click to edit Master title style</a:t>
            </a:r>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39587194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 Option 4">
    <p:spTree>
      <p:nvGrpSpPr>
        <p:cNvPr id="1" name=""/>
        <p:cNvGrpSpPr/>
        <p:nvPr/>
      </p:nvGrpSpPr>
      <p:grpSpPr>
        <a:xfrm>
          <a:off x="0" y="0"/>
          <a:ext cx="0" cy="0"/>
          <a:chOff x="0" y="0"/>
          <a:chExt cx="0" cy="0"/>
        </a:xfrm>
      </p:grpSpPr>
      <p:pic>
        <p:nvPicPr>
          <p:cNvPr id="2" name="Picture 1" descr="PPT Template background file_Charcoal.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le 8"/>
          <p:cNvSpPr>
            <a:spLocks noGrp="1"/>
          </p:cNvSpPr>
          <p:nvPr>
            <p:ph type="title"/>
          </p:nvPr>
        </p:nvSpPr>
        <p:spPr>
          <a:xfrm>
            <a:off x="509179" y="1797600"/>
            <a:ext cx="5265165" cy="443577"/>
          </a:xfrm>
        </p:spPr>
        <p:txBody>
          <a:bodyPr anchor="t"/>
          <a:lstStyle>
            <a:lvl1pPr>
              <a:defRPr baseline="0">
                <a:solidFill>
                  <a:schemeClr val="bg1"/>
                </a:solidFill>
              </a:defRPr>
            </a:lvl1pPr>
          </a:lstStyle>
          <a:p>
            <a:r>
              <a:rPr lang="en-US"/>
              <a:t>Click to edit Master title style</a:t>
            </a:r>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spTree>
    <p:extLst>
      <p:ext uri="{BB962C8B-B14F-4D97-AF65-F5344CB8AC3E}">
        <p14:creationId xmlns:p14="http://schemas.microsoft.com/office/powerpoint/2010/main" val="29233781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 Red option 1 (add own image)">
    <p:spTree>
      <p:nvGrpSpPr>
        <p:cNvPr id="1" name=""/>
        <p:cNvGrpSpPr/>
        <p:nvPr/>
      </p:nvGrpSpPr>
      <p:grpSpPr>
        <a:xfrm>
          <a:off x="0" y="0"/>
          <a:ext cx="0" cy="0"/>
          <a:chOff x="0" y="0"/>
          <a:chExt cx="0" cy="0"/>
        </a:xfrm>
      </p:grpSpPr>
      <p:sp>
        <p:nvSpPr>
          <p:cNvPr id="6" name="Rectangle 5"/>
          <p:cNvSpPr/>
          <p:nvPr/>
        </p:nvSpPr>
        <p:spPr>
          <a:xfrm>
            <a:off x="1" y="0"/>
            <a:ext cx="6117167"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8"/>
          <p:cNvSpPr>
            <a:spLocks noGrp="1"/>
          </p:cNvSpPr>
          <p:nvPr>
            <p:ph type="title"/>
          </p:nvPr>
        </p:nvSpPr>
        <p:spPr>
          <a:xfrm>
            <a:off x="509179" y="1797600"/>
            <a:ext cx="5265165" cy="443577"/>
          </a:xfrm>
        </p:spPr>
        <p:txBody>
          <a:bodyPr anchor="t"/>
          <a:lstStyle>
            <a:lvl1pPr>
              <a:defRPr sz="2200">
                <a:solidFill>
                  <a:schemeClr val="bg1"/>
                </a:solidFill>
              </a:defRPr>
            </a:lvl1pPr>
          </a:lstStyle>
          <a:p>
            <a:r>
              <a:rPr lang="en-AU"/>
              <a:t>Click to edit Master title style</a:t>
            </a:r>
            <a:endParaRPr lang="en-US"/>
          </a:p>
        </p:txBody>
      </p:sp>
      <p:sp>
        <p:nvSpPr>
          <p:cNvPr id="5"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4" name="Picture Placeholder 13"/>
          <p:cNvSpPr>
            <a:spLocks noGrp="1"/>
          </p:cNvSpPr>
          <p:nvPr>
            <p:ph type="pic" sz="quarter" idx="12"/>
          </p:nvPr>
        </p:nvSpPr>
        <p:spPr>
          <a:xfrm>
            <a:off x="6117168" y="0"/>
            <a:ext cx="6074833" cy="6858000"/>
          </a:xfrm>
          <a:solidFill>
            <a:schemeClr val="accent4"/>
          </a:solidFill>
        </p:spPr>
        <p:txBody>
          <a:bodyPr anchor="ctr" anchorCtr="0"/>
          <a:lstStyle>
            <a:lvl1pPr marL="0" indent="0" algn="ctr">
              <a:buNone/>
              <a:defRPr/>
            </a:lvl1pPr>
          </a:lstStyle>
          <a:p>
            <a:pPr lvl="0"/>
            <a:r>
              <a:rPr lang="en-AU" noProof="0"/>
              <a:t>Drag picture to placeholder or click icon to add</a:t>
            </a:r>
            <a:endParaRPr lang="en-US" noProof="0"/>
          </a:p>
        </p:txBody>
      </p:sp>
      <p:sp>
        <p:nvSpPr>
          <p:cNvPr id="16"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613569" y="5905500"/>
            <a:ext cx="2032528" cy="5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1360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 Red option 2">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bwMode="auto">
          <a:xfrm>
            <a:off x="6095125" y="0"/>
            <a:ext cx="6108800" cy="6872400"/>
          </a:xfrm>
          <a:prstGeom prst="rect">
            <a:avLst/>
          </a:prstGeom>
          <a:blipFill rotWithShape="1">
            <a:blip r:embed="rId3" cstate="screen">
              <a:extLst>
                <a:ext uri="{28A0092B-C50C-407E-A947-70E740481C1C}">
                  <a14:useLocalDpi xmlns:a14="http://schemas.microsoft.com/office/drawing/2010/main"/>
                </a:ext>
              </a:extLst>
            </a:blip>
            <a:stretch>
              <a:fillRect/>
            </a:stretch>
          </a:blipFill>
          <a:ln>
            <a:noFill/>
          </a:ln>
        </p:spPr>
      </p:pic>
      <p:sp>
        <p:nvSpPr>
          <p:cNvPr id="8" name="Rectangle 7"/>
          <p:cNvSpPr/>
          <p:nvPr userDrawn="1"/>
        </p:nvSpPr>
        <p:spPr>
          <a:xfrm>
            <a:off x="1" y="0"/>
            <a:ext cx="6117167"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Title 8"/>
          <p:cNvSpPr>
            <a:spLocks noGrp="1"/>
          </p:cNvSpPr>
          <p:nvPr>
            <p:ph type="title"/>
          </p:nvPr>
        </p:nvSpPr>
        <p:spPr>
          <a:xfrm>
            <a:off x="509179" y="1797600"/>
            <a:ext cx="5265165" cy="443577"/>
          </a:xfrm>
        </p:spPr>
        <p:txBody>
          <a:bodyPr anchor="t"/>
          <a:lstStyle>
            <a:lvl1pPr>
              <a:defRPr sz="2200">
                <a:solidFill>
                  <a:schemeClr val="bg1"/>
                </a:solidFill>
              </a:defRPr>
            </a:lvl1pPr>
          </a:lstStyle>
          <a:p>
            <a:r>
              <a:rPr lang="en-AU"/>
              <a:t>Click to edit Master title style</a:t>
            </a:r>
            <a:endParaRPr lang="en-US"/>
          </a:p>
        </p:txBody>
      </p:sp>
      <p:sp>
        <p:nvSpPr>
          <p:cNvPr id="13"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5"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10"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auto">
          <a:xfrm>
            <a:off x="613569" y="5905500"/>
            <a:ext cx="2032528" cy="5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69506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Title slide – Red option 4">
    <p:spTree>
      <p:nvGrpSpPr>
        <p:cNvPr id="1" name=""/>
        <p:cNvGrpSpPr/>
        <p:nvPr/>
      </p:nvGrpSpPr>
      <p:grpSpPr>
        <a:xfrm>
          <a:off x="0" y="0"/>
          <a:ext cx="0" cy="0"/>
          <a:chOff x="0" y="0"/>
          <a:chExt cx="0" cy="0"/>
        </a:xfrm>
      </p:grpSpPr>
      <p:pic>
        <p:nvPicPr>
          <p:cNvPr id="5" name="Picture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60018" y="0"/>
            <a:ext cx="613198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1" y="0"/>
            <a:ext cx="6117167"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8"/>
          <p:cNvSpPr>
            <a:spLocks noGrp="1"/>
          </p:cNvSpPr>
          <p:nvPr>
            <p:ph type="title"/>
          </p:nvPr>
        </p:nvSpPr>
        <p:spPr>
          <a:xfrm>
            <a:off x="509179" y="1797600"/>
            <a:ext cx="5265165" cy="443577"/>
          </a:xfrm>
        </p:spPr>
        <p:txBody>
          <a:bodyPr anchor="t"/>
          <a:lstStyle>
            <a:lvl1pPr>
              <a:defRPr sz="2200">
                <a:solidFill>
                  <a:schemeClr val="bg1"/>
                </a:solidFill>
              </a:defRPr>
            </a:lvl1pPr>
          </a:lstStyle>
          <a:p>
            <a:r>
              <a:rPr lang="en-AU"/>
              <a:t>Click to edit Master title style</a:t>
            </a:r>
            <a:endParaRPr lang="en-US"/>
          </a:p>
        </p:txBody>
      </p:sp>
      <p:sp>
        <p:nvSpPr>
          <p:cNvPr id="8"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1"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9"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auto">
          <a:xfrm>
            <a:off x="613569" y="5905500"/>
            <a:ext cx="2032528" cy="5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1620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 Red option 5 (no image)">
    <p:spTree>
      <p:nvGrpSpPr>
        <p:cNvPr id="1" name=""/>
        <p:cNvGrpSpPr/>
        <p:nvPr/>
      </p:nvGrpSpPr>
      <p:grpSpPr>
        <a:xfrm>
          <a:off x="0" y="0"/>
          <a:ext cx="0" cy="0"/>
          <a:chOff x="0" y="0"/>
          <a:chExt cx="0" cy="0"/>
        </a:xfrm>
      </p:grpSpPr>
      <p:sp>
        <p:nvSpPr>
          <p:cNvPr id="9" name="Rectangle 8"/>
          <p:cNvSpPr/>
          <p:nvPr userDrawn="1"/>
        </p:nvSpPr>
        <p:spPr>
          <a:xfrm>
            <a:off x="0" y="0"/>
            <a:ext cx="12192000"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Title 8"/>
          <p:cNvSpPr>
            <a:spLocks noGrp="1"/>
          </p:cNvSpPr>
          <p:nvPr>
            <p:ph type="title"/>
          </p:nvPr>
        </p:nvSpPr>
        <p:spPr>
          <a:xfrm>
            <a:off x="509179" y="1797600"/>
            <a:ext cx="5265165" cy="443577"/>
          </a:xfrm>
        </p:spPr>
        <p:txBody>
          <a:bodyPr anchor="t"/>
          <a:lstStyle>
            <a:lvl1pPr>
              <a:defRPr sz="2200">
                <a:solidFill>
                  <a:schemeClr val="bg1"/>
                </a:solidFill>
              </a:defRPr>
            </a:lvl1pPr>
          </a:lstStyle>
          <a:p>
            <a:r>
              <a:rPr lang="en-AU"/>
              <a:t>Click to edit Master title style</a:t>
            </a:r>
            <a:endParaRPr lang="en-US"/>
          </a:p>
        </p:txBody>
      </p:sp>
      <p:sp>
        <p:nvSpPr>
          <p:cNvPr id="8"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1"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10"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613569" y="5905500"/>
            <a:ext cx="2032528" cy="5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51048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slide – White option 1 (add own image)">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7" descr="USY_MB1_PMS_1_Colour_Standar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2"/>
          </p:nvPr>
        </p:nvSpPr>
        <p:spPr>
          <a:xfrm>
            <a:off x="6117168" y="418355"/>
            <a:ext cx="5533811" cy="6017555"/>
          </a:xfrm>
          <a:solidFill>
            <a:schemeClr val="accent4"/>
          </a:solidFill>
          <a:ln>
            <a:noFill/>
          </a:ln>
        </p:spPr>
        <p:txBody>
          <a:bodyPr anchor="ctr" anchorCtr="0"/>
          <a:lstStyle>
            <a:lvl1pPr marL="0" indent="0" algn="ctr">
              <a:buNone/>
              <a:defRPr/>
            </a:lvl1pPr>
          </a:lstStyle>
          <a:p>
            <a:pPr lvl="0"/>
            <a:r>
              <a:rPr lang="en-AU" noProof="0"/>
              <a:t>Drag picture to placeholder or click icon to add</a:t>
            </a:r>
            <a:endParaRPr lang="en-US" noProof="0"/>
          </a:p>
        </p:txBody>
      </p:sp>
      <p:sp>
        <p:nvSpPr>
          <p:cNvPr id="11" name="Title 8"/>
          <p:cNvSpPr>
            <a:spLocks noGrp="1"/>
          </p:cNvSpPr>
          <p:nvPr>
            <p:ph type="title"/>
          </p:nvPr>
        </p:nvSpPr>
        <p:spPr>
          <a:xfrm>
            <a:off x="509179" y="1797600"/>
            <a:ext cx="5265165" cy="443577"/>
          </a:xfrm>
        </p:spPr>
        <p:txBody>
          <a:bodyPr anchor="t"/>
          <a:lstStyle>
            <a:lvl1pPr>
              <a:defRPr sz="2200">
                <a:solidFill>
                  <a:srgbClr val="E64626"/>
                </a:solidFill>
              </a:defRPr>
            </a:lvl1pPr>
          </a:lstStyle>
          <a:p>
            <a:r>
              <a:rPr lang="en-AU"/>
              <a:t>Click to edit Master title style</a:t>
            </a:r>
            <a:endParaRPr lang="en-US"/>
          </a:p>
        </p:txBody>
      </p:sp>
      <p:sp>
        <p:nvSpPr>
          <p:cNvPr id="12"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3"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28183801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 White option 2">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600"/>
            <a:ext cx="5265165" cy="443577"/>
          </a:xfrm>
        </p:spPr>
        <p:txBody>
          <a:bodyPr anchor="t"/>
          <a:lstStyle>
            <a:lvl1pPr>
              <a:defRPr sz="2200">
                <a:solidFill>
                  <a:srgbClr val="E64626"/>
                </a:solidFill>
              </a:defRPr>
            </a:lvl1pPr>
          </a:lstStyle>
          <a:p>
            <a:r>
              <a:rPr lang="en-AU"/>
              <a:t>Click to edit Master title style</a:t>
            </a:r>
            <a:endParaRPr lang="en-US"/>
          </a:p>
        </p:txBody>
      </p:sp>
      <p:sp>
        <p:nvSpPr>
          <p:cNvPr id="11"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2"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1677600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Red option 4">
    <p:spTree>
      <p:nvGrpSpPr>
        <p:cNvPr id="1" name=""/>
        <p:cNvGrpSpPr/>
        <p:nvPr/>
      </p:nvGrpSpPr>
      <p:grpSpPr>
        <a:xfrm>
          <a:off x="0" y="0"/>
          <a:ext cx="0" cy="0"/>
          <a:chOff x="0" y="0"/>
          <a:chExt cx="0" cy="0"/>
        </a:xfrm>
      </p:grpSpPr>
      <p:pic>
        <p:nvPicPr>
          <p:cNvPr id="13" name="Picture 12"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60018" y="0"/>
            <a:ext cx="613198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8"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587573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 White option 3">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600"/>
            <a:ext cx="5265165" cy="443577"/>
          </a:xfrm>
        </p:spPr>
        <p:txBody>
          <a:bodyPr anchor="t"/>
          <a:lstStyle>
            <a:lvl1pPr>
              <a:defRPr sz="2200">
                <a:solidFill>
                  <a:srgbClr val="E64626"/>
                </a:solidFill>
              </a:defRPr>
            </a:lvl1pPr>
          </a:lstStyle>
          <a:p>
            <a:r>
              <a:rPr lang="en-AU"/>
              <a:t>Click to edit Master title style</a:t>
            </a:r>
            <a:endParaRPr lang="en-US"/>
          </a:p>
        </p:txBody>
      </p:sp>
      <p:sp>
        <p:nvSpPr>
          <p:cNvPr id="11"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2"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35715267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 White option 4">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600"/>
            <a:ext cx="5265165" cy="443577"/>
          </a:xfrm>
        </p:spPr>
        <p:txBody>
          <a:bodyPr anchor="t"/>
          <a:lstStyle>
            <a:lvl1pPr>
              <a:defRPr sz="2200">
                <a:solidFill>
                  <a:srgbClr val="E64626"/>
                </a:solidFill>
              </a:defRPr>
            </a:lvl1pPr>
          </a:lstStyle>
          <a:p>
            <a:r>
              <a:rPr lang="en-AU"/>
              <a:t>Click to edit Master title style</a:t>
            </a:r>
            <a:endParaRPr lang="en-US"/>
          </a:p>
        </p:txBody>
      </p:sp>
      <p:sp>
        <p:nvSpPr>
          <p:cNvPr id="11"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2"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29718598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 White option 5 (no image)">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7" descr="USY_MB1_PMS_1_Colour_Standar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600"/>
            <a:ext cx="5265165" cy="443577"/>
          </a:xfrm>
        </p:spPr>
        <p:txBody>
          <a:bodyPr anchor="t"/>
          <a:lstStyle>
            <a:lvl1pPr>
              <a:defRPr sz="2200">
                <a:solidFill>
                  <a:srgbClr val="E64626"/>
                </a:solidFill>
              </a:defRPr>
            </a:lvl1pPr>
          </a:lstStyle>
          <a:p>
            <a:r>
              <a:rPr lang="en-AU"/>
              <a:t>Click to edit Master title style</a:t>
            </a:r>
            <a:endParaRPr lang="en-US"/>
          </a:p>
        </p:txBody>
      </p:sp>
      <p:sp>
        <p:nvSpPr>
          <p:cNvPr id="11" name="Text Placeholder 4"/>
          <p:cNvSpPr>
            <a:spLocks noGrp="1"/>
          </p:cNvSpPr>
          <p:nvPr>
            <p:ph type="body" sz="quarter" idx="11"/>
          </p:nvPr>
        </p:nvSpPr>
        <p:spPr>
          <a:xfrm>
            <a:off x="489255" y="3360968"/>
            <a:ext cx="5285089" cy="852488"/>
          </a:xfrm>
        </p:spPr>
        <p:txBody>
          <a:bodyPr/>
          <a:lstStyle>
            <a:lvl1pPr marL="0" indent="0">
              <a:lnSpc>
                <a:spcPct val="90000"/>
              </a:lnSpc>
              <a:buNone/>
              <a:defRPr sz="1200"/>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a:p>
            <a:pPr lvl="1"/>
            <a:r>
              <a:rPr lang="en-AU"/>
              <a:t>Second level</a:t>
            </a:r>
          </a:p>
          <a:p>
            <a:pPr lvl="2"/>
            <a:r>
              <a:rPr lang="en-AU"/>
              <a:t>Third level</a:t>
            </a:r>
          </a:p>
        </p:txBody>
      </p:sp>
      <p:sp>
        <p:nvSpPr>
          <p:cNvPr id="12" name="Text Placeholder 4"/>
          <p:cNvSpPr>
            <a:spLocks noGrp="1"/>
          </p:cNvSpPr>
          <p:nvPr>
            <p:ph type="body" sz="quarter" idx="13"/>
          </p:nvPr>
        </p:nvSpPr>
        <p:spPr>
          <a:xfrm>
            <a:off x="510355" y="2248650"/>
            <a:ext cx="5263989" cy="852488"/>
          </a:xfrm>
        </p:spPr>
        <p:txBody>
          <a:bodyPr/>
          <a:lstStyle>
            <a:lvl1pPr marL="0" indent="0">
              <a:lnSpc>
                <a:spcPct val="90000"/>
              </a:lnSpc>
              <a:buNone/>
              <a:defRPr sz="2200">
                <a:solidFill>
                  <a:srgbClr val="000000"/>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19699088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Content and Image">
    <p:spTree>
      <p:nvGrpSpPr>
        <p:cNvPr id="1" name=""/>
        <p:cNvGrpSpPr/>
        <p:nvPr/>
      </p:nvGrpSpPr>
      <p:grpSpPr>
        <a:xfrm>
          <a:off x="0" y="0"/>
          <a:ext cx="0" cy="0"/>
          <a:chOff x="0" y="0"/>
          <a:chExt cx="0" cy="0"/>
        </a:xfrm>
      </p:grpSpPr>
      <p:sp>
        <p:nvSpPr>
          <p:cNvPr id="9" name="Text Placeholder 7"/>
          <p:cNvSpPr>
            <a:spLocks noGrp="1"/>
          </p:cNvSpPr>
          <p:nvPr>
            <p:ph type="body" sz="quarter" idx="12"/>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AU"/>
              <a:t>Click to edit Master text styles</a:t>
            </a:r>
          </a:p>
          <a:p>
            <a:pPr lvl="1"/>
            <a:r>
              <a:rPr lang="en-AU"/>
              <a:t>Second level</a:t>
            </a:r>
          </a:p>
          <a:p>
            <a:pPr lvl="2"/>
            <a:r>
              <a:rPr lang="en-AU"/>
              <a:t>Third level</a:t>
            </a:r>
          </a:p>
        </p:txBody>
      </p:sp>
      <p:sp>
        <p:nvSpPr>
          <p:cNvPr id="6" name="Picture Placeholder 5"/>
          <p:cNvSpPr>
            <a:spLocks noGrp="1"/>
          </p:cNvSpPr>
          <p:nvPr>
            <p:ph type="pic" sz="quarter" idx="10"/>
          </p:nvPr>
        </p:nvSpPr>
        <p:spPr>
          <a:xfrm>
            <a:off x="609600" y="1360488"/>
            <a:ext cx="5384800" cy="4130394"/>
          </a:xfrm>
        </p:spPr>
        <p:txBody>
          <a:bodyPr/>
          <a:lstStyle>
            <a:lvl1pPr marL="0" indent="0">
              <a:buNone/>
              <a:defRPr/>
            </a:lvl1pPr>
          </a:lstStyle>
          <a:p>
            <a:pPr lvl="0"/>
            <a:r>
              <a:rPr lang="en-AU" noProof="0"/>
              <a:t>Drag picture to placeholder or click icon to add</a:t>
            </a:r>
            <a:endParaRPr lang="en-US" noProof="0"/>
          </a:p>
        </p:txBody>
      </p:sp>
      <p:sp>
        <p:nvSpPr>
          <p:cNvPr id="2" name="Title 1"/>
          <p:cNvSpPr>
            <a:spLocks noGrp="1"/>
          </p:cNvSpPr>
          <p:nvPr>
            <p:ph type="title"/>
          </p:nvPr>
        </p:nvSpPr>
        <p:spPr/>
        <p:txBody>
          <a:bodyPr/>
          <a:lstStyle>
            <a:lvl1pPr>
              <a:defRPr>
                <a:solidFill>
                  <a:srgbClr val="E64626"/>
                </a:solidFill>
              </a:defRPr>
            </a:lvl1pPr>
          </a:lstStyle>
          <a:p>
            <a:r>
              <a:rPr lang="en-AU"/>
              <a:t>Click to edit Master title style</a:t>
            </a:r>
            <a:endParaRPr lang="en-US"/>
          </a:p>
        </p:txBody>
      </p:sp>
      <p:sp>
        <p:nvSpPr>
          <p:cNvPr id="4" name="Content Placeholder 3"/>
          <p:cNvSpPr>
            <a:spLocks noGrp="1"/>
          </p:cNvSpPr>
          <p:nvPr>
            <p:ph sz="half" idx="2"/>
          </p:nvPr>
        </p:nvSpPr>
        <p:spPr>
          <a:xfrm>
            <a:off x="6197600" y="1359926"/>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p:txBody>
      </p:sp>
    </p:spTree>
    <p:extLst>
      <p:ext uri="{BB962C8B-B14F-4D97-AF65-F5344CB8AC3E}">
        <p14:creationId xmlns:p14="http://schemas.microsoft.com/office/powerpoint/2010/main" val="3384226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Content and Table">
    <p:spTree>
      <p:nvGrpSpPr>
        <p:cNvPr id="1" name=""/>
        <p:cNvGrpSpPr/>
        <p:nvPr/>
      </p:nvGrpSpPr>
      <p:grpSpPr>
        <a:xfrm>
          <a:off x="0" y="0"/>
          <a:ext cx="0" cy="0"/>
          <a:chOff x="0" y="0"/>
          <a:chExt cx="0" cy="0"/>
        </a:xfrm>
      </p:grpSpPr>
      <p:sp>
        <p:nvSpPr>
          <p:cNvPr id="5" name="Table Placeholder 4"/>
          <p:cNvSpPr>
            <a:spLocks noGrp="1"/>
          </p:cNvSpPr>
          <p:nvPr>
            <p:ph type="tbl" sz="quarter" idx="12"/>
          </p:nvPr>
        </p:nvSpPr>
        <p:spPr>
          <a:xfrm>
            <a:off x="609600" y="1360489"/>
            <a:ext cx="5384800" cy="4130675"/>
          </a:xfrm>
        </p:spPr>
        <p:txBody>
          <a:bodyPr/>
          <a:lstStyle>
            <a:lvl1pPr marL="0" indent="0">
              <a:buNone/>
              <a:defRPr/>
            </a:lvl1pPr>
          </a:lstStyle>
          <a:p>
            <a:pPr lvl="0"/>
            <a:r>
              <a:rPr lang="en-AU" noProof="0"/>
              <a:t>Click icon to add table</a:t>
            </a:r>
            <a:endParaRPr lang="en-US" noProof="0"/>
          </a:p>
        </p:txBody>
      </p:sp>
      <p:sp>
        <p:nvSpPr>
          <p:cNvPr id="2" name="Title 1"/>
          <p:cNvSpPr>
            <a:spLocks noGrp="1"/>
          </p:cNvSpPr>
          <p:nvPr>
            <p:ph type="title"/>
          </p:nvPr>
        </p:nvSpPr>
        <p:spPr/>
        <p:txBody>
          <a:bodyPr/>
          <a:lstStyle>
            <a:lvl1pPr>
              <a:defRPr>
                <a:solidFill>
                  <a:srgbClr val="E64626"/>
                </a:solidFill>
              </a:defRPr>
            </a:lvl1pPr>
          </a:lstStyle>
          <a:p>
            <a:r>
              <a:rPr lang="en-AU"/>
              <a:t>Click to edit Master title style</a:t>
            </a:r>
            <a:endParaRPr lang="en-US"/>
          </a:p>
        </p:txBody>
      </p:sp>
      <p:sp>
        <p:nvSpPr>
          <p:cNvPr id="4" name="Content Placeholder 3"/>
          <p:cNvSpPr>
            <a:spLocks noGrp="1"/>
          </p:cNvSpPr>
          <p:nvPr>
            <p:ph sz="half" idx="2"/>
          </p:nvPr>
        </p:nvSpPr>
        <p:spPr>
          <a:xfrm>
            <a:off x="6197600" y="1359926"/>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p:txBody>
      </p:sp>
      <p:sp>
        <p:nvSpPr>
          <p:cNvPr id="8" name="Text Placeholder 7"/>
          <p:cNvSpPr>
            <a:spLocks noGrp="1"/>
          </p:cNvSpPr>
          <p:nvPr>
            <p:ph type="body" sz="quarter" idx="11"/>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AU"/>
              <a:t>Click to edit Master text styles</a:t>
            </a:r>
          </a:p>
          <a:p>
            <a:pPr lvl="1"/>
            <a:r>
              <a:rPr lang="en-AU"/>
              <a:t>Second level</a:t>
            </a:r>
          </a:p>
          <a:p>
            <a:pPr lvl="2"/>
            <a:r>
              <a:rPr lang="en-AU"/>
              <a:t>Third level</a:t>
            </a:r>
          </a:p>
        </p:txBody>
      </p:sp>
    </p:spTree>
    <p:extLst>
      <p:ext uri="{BB962C8B-B14F-4D97-AF65-F5344CB8AC3E}">
        <p14:creationId xmlns:p14="http://schemas.microsoft.com/office/powerpoint/2010/main" val="4025505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le, Content and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609600" y="1360489"/>
            <a:ext cx="5384800" cy="4130675"/>
          </a:xfrm>
        </p:spPr>
        <p:txBody>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a:lvl1pPr>
          </a:lstStyle>
          <a:p>
            <a:pPr lvl="0"/>
            <a:r>
              <a:rPr lang="en-AU" noProof="0"/>
              <a:t>Click icon to add chart</a:t>
            </a:r>
            <a:endParaRPr lang="en-US" noProof="0"/>
          </a:p>
        </p:txBody>
      </p:sp>
      <p:sp>
        <p:nvSpPr>
          <p:cNvPr id="2" name="Title 1"/>
          <p:cNvSpPr>
            <a:spLocks noGrp="1"/>
          </p:cNvSpPr>
          <p:nvPr>
            <p:ph type="title"/>
          </p:nvPr>
        </p:nvSpPr>
        <p:spPr/>
        <p:txBody>
          <a:bodyPr/>
          <a:lstStyle>
            <a:lvl1pPr>
              <a:defRPr>
                <a:solidFill>
                  <a:srgbClr val="E64626"/>
                </a:solidFill>
              </a:defRPr>
            </a:lvl1pPr>
          </a:lstStyle>
          <a:p>
            <a:r>
              <a:rPr lang="en-AU"/>
              <a:t>Click to edit Master title style</a:t>
            </a:r>
            <a:endParaRPr lang="en-US"/>
          </a:p>
        </p:txBody>
      </p:sp>
      <p:sp>
        <p:nvSpPr>
          <p:cNvPr id="4" name="Content Placeholder 3"/>
          <p:cNvSpPr>
            <a:spLocks noGrp="1"/>
          </p:cNvSpPr>
          <p:nvPr>
            <p:ph sz="half" idx="2"/>
          </p:nvPr>
        </p:nvSpPr>
        <p:spPr>
          <a:xfrm>
            <a:off x="6197600" y="1359926"/>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p:txBody>
      </p:sp>
      <p:sp>
        <p:nvSpPr>
          <p:cNvPr id="8" name="Text Placeholder 7"/>
          <p:cNvSpPr>
            <a:spLocks noGrp="1"/>
          </p:cNvSpPr>
          <p:nvPr>
            <p:ph type="body" sz="quarter" idx="11"/>
          </p:nvPr>
        </p:nvSpPr>
        <p:spPr>
          <a:xfrm>
            <a:off x="609600" y="5491163"/>
            <a:ext cx="5384800" cy="537602"/>
          </a:xfrm>
        </p:spPr>
        <p:txBody>
          <a:bodyPr lIns="0" tIns="72000" rIns="72000">
            <a:noAutofit/>
          </a:bodyPr>
          <a:lstStyle>
            <a:lvl1pPr marL="0" marR="0" indent="0" algn="l" defTabSz="457200" rtl="0" eaLnBrk="1" fontAlgn="auto" latinLnBrk="0" hangingPunct="1">
              <a:lnSpc>
                <a:spcPct val="100000"/>
              </a:lnSpc>
              <a:spcBef>
                <a:spcPct val="20000"/>
              </a:spcBef>
              <a:spcAft>
                <a:spcPts val="0"/>
              </a:spcAft>
              <a:buClrTx/>
              <a:buSzTx/>
              <a:buFont typeface="Lucida Grande"/>
              <a:buNone/>
              <a:tabLst/>
              <a:defRPr sz="1100"/>
            </a:lvl1pPr>
            <a:lvl2pPr>
              <a:defRPr sz="1100"/>
            </a:lvl2pPr>
            <a:lvl3pPr>
              <a:defRPr sz="1100"/>
            </a:lvl3pPr>
            <a:lvl4pPr>
              <a:defRPr sz="1100"/>
            </a:lvl4pPr>
            <a:lvl5pPr>
              <a:defRPr sz="1100"/>
            </a:lvl5pPr>
          </a:lstStyle>
          <a:p>
            <a:pPr lvl="0"/>
            <a:r>
              <a:rPr lang="en-AU"/>
              <a:t>Click to edit Master text styles</a:t>
            </a:r>
          </a:p>
          <a:p>
            <a:pPr lvl="1"/>
            <a:r>
              <a:rPr lang="en-AU"/>
              <a:t>Second level</a:t>
            </a:r>
          </a:p>
          <a:p>
            <a:pPr lvl="2"/>
            <a:r>
              <a:rPr lang="en-AU"/>
              <a:t>Third level</a:t>
            </a:r>
          </a:p>
        </p:txBody>
      </p:sp>
    </p:spTree>
    <p:extLst>
      <p:ext uri="{BB962C8B-B14F-4D97-AF65-F5344CB8AC3E}">
        <p14:creationId xmlns:p14="http://schemas.microsoft.com/office/powerpoint/2010/main" val="131592149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and Imag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p:txBody>
          <a:bodyPr anchor="ctr" anchorCtr="1"/>
          <a:lstStyle>
            <a:lvl1pPr marL="0" indent="0" algn="ctr">
              <a:buNone/>
              <a:defRPr baseline="0"/>
            </a:lvl1pPr>
          </a:lstStyle>
          <a:p>
            <a:pPr lvl="0"/>
            <a:r>
              <a:rPr lang="en-AU" noProof="0"/>
              <a:t>Drag picture to placeholder or click icon to add</a:t>
            </a:r>
            <a:endParaRPr lang="en-US" noProof="0"/>
          </a:p>
        </p:txBody>
      </p:sp>
      <p:sp>
        <p:nvSpPr>
          <p:cNvPr id="2" name="Title 1"/>
          <p:cNvSpPr>
            <a:spLocks noGrp="1"/>
          </p:cNvSpPr>
          <p:nvPr>
            <p:ph type="title"/>
          </p:nvPr>
        </p:nvSpPr>
        <p:spPr/>
        <p:txBody>
          <a:bodyPr/>
          <a:lstStyle>
            <a:lvl1pPr>
              <a:defRPr>
                <a:solidFill>
                  <a:srgbClr val="E64626"/>
                </a:solidFill>
              </a:defRPr>
            </a:lvl1pPr>
          </a:lstStyle>
          <a:p>
            <a:r>
              <a:rPr lang="en-AU"/>
              <a:t>Click to edit Master title style</a:t>
            </a:r>
            <a:endParaRPr lang="en-US"/>
          </a:p>
        </p:txBody>
      </p:sp>
    </p:spTree>
    <p:extLst>
      <p:ext uri="{BB962C8B-B14F-4D97-AF65-F5344CB8AC3E}">
        <p14:creationId xmlns:p14="http://schemas.microsoft.com/office/powerpoint/2010/main" val="4446883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Divider - Option 1">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chemeClr val="bg1"/>
              </a:solidFill>
            </a:endParaRPr>
          </a:p>
        </p:txBody>
      </p:sp>
      <p:pic>
        <p:nvPicPr>
          <p:cNvPr id="8" name="Picture 7" descr="USY_MB1_PMS_1_Colour_Reverse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title"/>
          </p:nvPr>
        </p:nvSpPr>
        <p:spPr>
          <a:xfrm>
            <a:off x="509179" y="348303"/>
            <a:ext cx="11184781" cy="443577"/>
          </a:xfrm>
        </p:spPr>
        <p:txBody>
          <a:bodyPr anchor="t"/>
          <a:lstStyle>
            <a:lvl1pPr>
              <a:defRPr baseline="0">
                <a:solidFill>
                  <a:srgbClr val="E64626"/>
                </a:solidFill>
              </a:defRPr>
            </a:lvl1pPr>
          </a:lstStyle>
          <a:p>
            <a:r>
              <a:rPr lang="en-AU"/>
              <a:t>Click to edit Master title style</a:t>
            </a:r>
            <a:endParaRPr lang="en-US"/>
          </a:p>
        </p:txBody>
      </p:sp>
      <p:sp>
        <p:nvSpPr>
          <p:cNvPr id="5" name="Text Placeholder 4"/>
          <p:cNvSpPr>
            <a:spLocks noGrp="1"/>
          </p:cNvSpPr>
          <p:nvPr>
            <p:ph type="body" sz="quarter" idx="11"/>
          </p:nvPr>
        </p:nvSpPr>
        <p:spPr>
          <a:xfrm>
            <a:off x="510354" y="799353"/>
            <a:ext cx="11183607" cy="852488"/>
          </a:xfrm>
        </p:spPr>
        <p:txBody>
          <a:bodyPr/>
          <a:lstStyle>
            <a:lvl1pPr marL="0" indent="0">
              <a:lnSpc>
                <a:spcPct val="90000"/>
              </a:lnSpc>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
        <p:nvSpPr>
          <p:cNvPr id="7" name="Picture Placeholder 13"/>
          <p:cNvSpPr>
            <a:spLocks noGrp="1"/>
          </p:cNvSpPr>
          <p:nvPr>
            <p:ph type="pic" sz="quarter" idx="12"/>
          </p:nvPr>
        </p:nvSpPr>
        <p:spPr>
          <a:xfrm>
            <a:off x="605940" y="1800412"/>
            <a:ext cx="10968648" cy="4635496"/>
          </a:xfrm>
          <a:solidFill>
            <a:schemeClr val="accent4"/>
          </a:solidFill>
        </p:spPr>
        <p:txBody>
          <a:bodyPr anchor="ctr" anchorCtr="0"/>
          <a:lstStyle>
            <a:lvl1pPr marL="0" indent="0" algn="ctr">
              <a:buNone/>
              <a:defRPr/>
            </a:lvl1pPr>
          </a:lstStyle>
          <a:p>
            <a:pPr lvl="0"/>
            <a:r>
              <a:rPr lang="en-AU" noProof="0"/>
              <a:t>Drag picture to placeholder or click icon to add</a:t>
            </a:r>
            <a:endParaRPr lang="en-US" noProof="0"/>
          </a:p>
        </p:txBody>
      </p:sp>
    </p:spTree>
    <p:extLst>
      <p:ext uri="{BB962C8B-B14F-4D97-AF65-F5344CB8AC3E}">
        <p14:creationId xmlns:p14="http://schemas.microsoft.com/office/powerpoint/2010/main" val="27137999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ection Divider - Option 2">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8"/>
          <p:cNvSpPr>
            <a:spLocks noGrp="1"/>
          </p:cNvSpPr>
          <p:nvPr>
            <p:ph type="title"/>
          </p:nvPr>
        </p:nvSpPr>
        <p:spPr>
          <a:xfrm>
            <a:off x="509179" y="1797600"/>
            <a:ext cx="5265165" cy="443577"/>
          </a:xfrm>
        </p:spPr>
        <p:txBody>
          <a:bodyPr anchor="t"/>
          <a:lstStyle>
            <a:lvl1pPr>
              <a:defRPr baseline="0">
                <a:solidFill>
                  <a:schemeClr val="bg1"/>
                </a:solidFill>
              </a:defRPr>
            </a:lvl1pPr>
          </a:lstStyle>
          <a:p>
            <a:r>
              <a:rPr lang="en-AU"/>
              <a:t>Click to edit Master title style</a:t>
            </a:r>
            <a:endParaRPr lang="en-US"/>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568" y="5902370"/>
            <a:ext cx="2044531" cy="533355"/>
          </a:xfrm>
          <a:prstGeom prst="rect">
            <a:avLst/>
          </a:prstGeom>
        </p:spPr>
      </p:pic>
    </p:spTree>
    <p:extLst>
      <p:ext uri="{BB962C8B-B14F-4D97-AF65-F5344CB8AC3E}">
        <p14:creationId xmlns:p14="http://schemas.microsoft.com/office/powerpoint/2010/main" val="11195967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Section Divider - Option 3">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13569" y="5897563"/>
            <a:ext cx="2032528" cy="5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8"/>
          <p:cNvSpPr>
            <a:spLocks noGrp="1"/>
          </p:cNvSpPr>
          <p:nvPr>
            <p:ph type="title"/>
          </p:nvPr>
        </p:nvSpPr>
        <p:spPr>
          <a:xfrm>
            <a:off x="509179" y="1797600"/>
            <a:ext cx="5265165" cy="443577"/>
          </a:xfrm>
        </p:spPr>
        <p:txBody>
          <a:bodyPr anchor="t"/>
          <a:lstStyle>
            <a:lvl1pPr>
              <a:defRPr baseline="0">
                <a:solidFill>
                  <a:schemeClr val="tx1"/>
                </a:solidFill>
              </a:defRPr>
            </a:lvl1pPr>
          </a:lstStyle>
          <a:p>
            <a:r>
              <a:rPr lang="en-AU"/>
              <a:t>Click to edit Master title style</a:t>
            </a:r>
            <a:endParaRPr lang="en-US"/>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spTree>
    <p:extLst>
      <p:ext uri="{BB962C8B-B14F-4D97-AF65-F5344CB8AC3E}">
        <p14:creationId xmlns:p14="http://schemas.microsoft.com/office/powerpoint/2010/main" val="381755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Red option 4">
    <p:spTree>
      <p:nvGrpSpPr>
        <p:cNvPr id="1" name=""/>
        <p:cNvGrpSpPr/>
        <p:nvPr/>
      </p:nvGrpSpPr>
      <p:grpSpPr>
        <a:xfrm>
          <a:off x="0" y="0"/>
          <a:ext cx="0" cy="0"/>
          <a:chOff x="0" y="0"/>
          <a:chExt cx="0" cy="0"/>
        </a:xfrm>
      </p:grpSpPr>
      <p:pic>
        <p:nvPicPr>
          <p:cNvPr id="13" name="Picture 12"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6"/>
          <p:cNvPicPr>
            <a:picLocks noChangeAspect="1"/>
          </p:cNvPicPr>
          <p:nvPr userDrawn="1"/>
        </p:nvPicPr>
        <p:blipFill rotWithShape="1">
          <a:blip r:embed="rId3">
            <a:extLst>
              <a:ext uri="{28A0092B-C50C-407E-A947-70E740481C1C}">
                <a14:useLocalDpi xmlns:a14="http://schemas.microsoft.com/office/drawing/2010/main" val="0"/>
              </a:ext>
            </a:extLst>
          </a:blip>
          <a:srcRect l="13060" r="38627"/>
          <a:stretch/>
        </p:blipFill>
        <p:spPr bwMode="auto">
          <a:xfrm>
            <a:off x="6062133" y="-8711"/>
            <a:ext cx="6129867" cy="687525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8"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080544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 Divider - Option 4">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42424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Title 8"/>
          <p:cNvSpPr>
            <a:spLocks noGrp="1"/>
          </p:cNvSpPr>
          <p:nvPr>
            <p:ph type="title"/>
          </p:nvPr>
        </p:nvSpPr>
        <p:spPr>
          <a:xfrm>
            <a:off x="509179" y="1797600"/>
            <a:ext cx="5265165" cy="443577"/>
          </a:xfrm>
        </p:spPr>
        <p:txBody>
          <a:bodyPr anchor="t"/>
          <a:lstStyle>
            <a:lvl1pPr>
              <a:defRPr baseline="0">
                <a:solidFill>
                  <a:schemeClr val="bg1"/>
                </a:solidFill>
              </a:defRPr>
            </a:lvl1pPr>
          </a:lstStyle>
          <a:p>
            <a:r>
              <a:rPr lang="en-AU"/>
              <a:t>Click to edit Master title style</a:t>
            </a:r>
            <a:endParaRPr lang="en-US"/>
          </a:p>
        </p:txBody>
      </p:sp>
      <p:sp>
        <p:nvSpPr>
          <p:cNvPr id="5" name="Text Placeholder 4"/>
          <p:cNvSpPr>
            <a:spLocks noGrp="1"/>
          </p:cNvSpPr>
          <p:nvPr>
            <p:ph type="body" sz="quarter" idx="11"/>
          </p:nvPr>
        </p:nvSpPr>
        <p:spPr>
          <a:xfrm>
            <a:off x="510355" y="2248650"/>
            <a:ext cx="5263989" cy="852488"/>
          </a:xfrm>
        </p:spPr>
        <p:txBody>
          <a:bodyPr/>
          <a:lstStyle>
            <a:lvl1pPr marL="0" indent="0">
              <a:lnSpc>
                <a:spcPct val="90000"/>
              </a:lnSpc>
              <a:buNone/>
              <a:defRPr sz="24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AU"/>
              <a:t>Click to edit Master text styles</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7568" y="5902370"/>
            <a:ext cx="2044531" cy="533355"/>
          </a:xfrm>
          <a:prstGeom prst="rect">
            <a:avLst/>
          </a:prstGeom>
        </p:spPr>
      </p:pic>
    </p:spTree>
    <p:extLst>
      <p:ext uri="{BB962C8B-B14F-4D97-AF65-F5344CB8AC3E}">
        <p14:creationId xmlns:p14="http://schemas.microsoft.com/office/powerpoint/2010/main" val="39930919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6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2" name="Picture 11" descr="A view of a large window&#10;&#10;Description automatically generated">
            <a:extLst>
              <a:ext uri="{FF2B5EF4-FFF2-40B4-BE49-F238E27FC236}">
                <a16:creationId xmlns:a16="http://schemas.microsoft.com/office/drawing/2014/main" id="{420423EE-BBB8-3641-9440-EA11434269F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17170" y="-1"/>
            <a:ext cx="6090012" cy="6858000"/>
          </a:xfrm>
          <a:prstGeom prst="rect">
            <a:avLst/>
          </a:prstGeom>
        </p:spPr>
      </p:pic>
      <p:sp>
        <p:nvSpPr>
          <p:cNvPr id="9" name="Title 8">
            <a:extLst>
              <a:ext uri="{FF2B5EF4-FFF2-40B4-BE49-F238E27FC236}">
                <a16:creationId xmlns:a16="http://schemas.microsoft.com/office/drawing/2014/main" id="{CA20B820-D2E2-C848-9E8F-F76BE1FE3980}"/>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1" name="Text Placeholder 4">
            <a:extLst>
              <a:ext uri="{FF2B5EF4-FFF2-40B4-BE49-F238E27FC236}">
                <a16:creationId xmlns:a16="http://schemas.microsoft.com/office/drawing/2014/main" id="{3A26D019-3A8C-1B41-B128-5C2268769584}"/>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66267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 Red option 1 (add own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2AB734E-09E2-4C5B-B359-F44C155BFDAF}"/>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Picture Placeholder 13"/>
          <p:cNvSpPr>
            <a:spLocks noGrp="1"/>
          </p:cNvSpPr>
          <p:nvPr>
            <p:ph type="pic" sz="quarter" idx="12"/>
          </p:nvPr>
        </p:nvSpPr>
        <p:spPr>
          <a:xfrm>
            <a:off x="6117169" y="0"/>
            <a:ext cx="6074833" cy="6858000"/>
          </a:xfrm>
          <a:prstGeom prst="rect">
            <a:avLst/>
          </a:prstGeom>
          <a:solidFill>
            <a:schemeClr val="bg1">
              <a:lumMod val="85000"/>
            </a:schemeClr>
          </a:solidFill>
        </p:spPr>
        <p:txBody>
          <a:bodyPr anchor="ctr" anchorCtr="0"/>
          <a:lstStyle>
            <a:lvl1pPr marL="0" indent="0" algn="ctr">
              <a:buNone/>
              <a:defRPr/>
            </a:lvl1pPr>
          </a:lstStyle>
          <a:p>
            <a:pPr lvl="0"/>
            <a:r>
              <a:rPr lang="en-US" noProof="0"/>
              <a:t>Click icon to add picture</a:t>
            </a:r>
            <a:endParaRPr lang="en-US" noProof="0" dirty="0"/>
          </a:p>
        </p:txBody>
      </p:sp>
      <p:sp>
        <p:nvSpPr>
          <p:cNvPr id="7" name="Title 8"/>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8" name="Text Placeholder 4"/>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pic>
        <p:nvPicPr>
          <p:cNvPr id="15" name="Picture 14" descr="A close up of a logo&#10;&#10;Description automatically generated">
            <a:extLst>
              <a:ext uri="{FF2B5EF4-FFF2-40B4-BE49-F238E27FC236}">
                <a16:creationId xmlns:a16="http://schemas.microsoft.com/office/drawing/2014/main" id="{FA42B4BB-E4AF-4E77-8720-34E6A0B4EC1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spTree>
    <p:extLst>
      <p:ext uri="{BB962C8B-B14F-4D97-AF65-F5344CB8AC3E}">
        <p14:creationId xmlns:p14="http://schemas.microsoft.com/office/powerpoint/2010/main" val="33306419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 Red option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6464A0A-2E52-4325-8E9A-4FE513E8B588}"/>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4" name="Picture 13" descr="A close up of a logo&#10;&#10;Description automatically generated">
            <a:extLst>
              <a:ext uri="{FF2B5EF4-FFF2-40B4-BE49-F238E27FC236}">
                <a16:creationId xmlns:a16="http://schemas.microsoft.com/office/drawing/2014/main" id="{B1AC6F61-871E-4989-A8F8-D6803736596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1" name="Picture 10" descr="A view of a city street&#10;&#10;Description automatically generated">
            <a:extLst>
              <a:ext uri="{FF2B5EF4-FFF2-40B4-BE49-F238E27FC236}">
                <a16:creationId xmlns:a16="http://schemas.microsoft.com/office/drawing/2014/main" id="{2B220021-3B22-7E45-9076-398C1519C99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17169" y="0"/>
            <a:ext cx="6101635" cy="6858000"/>
          </a:xfrm>
          <a:prstGeom prst="rect">
            <a:avLst/>
          </a:prstGeom>
        </p:spPr>
      </p:pic>
      <p:sp>
        <p:nvSpPr>
          <p:cNvPr id="7" name="Title 8">
            <a:extLst>
              <a:ext uri="{FF2B5EF4-FFF2-40B4-BE49-F238E27FC236}">
                <a16:creationId xmlns:a16="http://schemas.microsoft.com/office/drawing/2014/main" id="{C79F5080-F28E-F44F-9B25-C31F7F3A1F4B}"/>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9" name="Text Placeholder 4">
            <a:extLst>
              <a:ext uri="{FF2B5EF4-FFF2-40B4-BE49-F238E27FC236}">
                <a16:creationId xmlns:a16="http://schemas.microsoft.com/office/drawing/2014/main" id="{C7867AF6-A955-C34B-B908-6464AA12DD26}"/>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169743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9" name="Picture 8" descr="A picture containing outdoor, tree, sky, grass&#10;&#10;Description automatically generated">
            <a:extLst>
              <a:ext uri="{FF2B5EF4-FFF2-40B4-BE49-F238E27FC236}">
                <a16:creationId xmlns:a16="http://schemas.microsoft.com/office/drawing/2014/main" id="{8900E50B-2392-CD4C-BA60-1A5D1F6E0EF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90362" y="0"/>
            <a:ext cx="6090012" cy="6858000"/>
          </a:xfrm>
          <a:prstGeom prst="rect">
            <a:avLst/>
          </a:prstGeom>
        </p:spPr>
      </p:pic>
      <p:sp>
        <p:nvSpPr>
          <p:cNvPr id="11" name="Title 8">
            <a:extLst>
              <a:ext uri="{FF2B5EF4-FFF2-40B4-BE49-F238E27FC236}">
                <a16:creationId xmlns:a16="http://schemas.microsoft.com/office/drawing/2014/main" id="{C7E383C9-FC2F-DD40-A99B-D1719CB2976F}"/>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CA598213-522E-B64C-9CF2-29DA95C5F932}"/>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697196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1" name="Picture 10" descr="A picture containing building, outdoor&#10;&#10;Description automatically generated">
            <a:extLst>
              <a:ext uri="{FF2B5EF4-FFF2-40B4-BE49-F238E27FC236}">
                <a16:creationId xmlns:a16="http://schemas.microsoft.com/office/drawing/2014/main" id="{7F04E902-5E8F-2341-BD2B-645DFE5A032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96000" y="0"/>
            <a:ext cx="6096000" cy="6875259"/>
          </a:xfrm>
          <a:prstGeom prst="rect">
            <a:avLst/>
          </a:prstGeom>
        </p:spPr>
      </p:pic>
      <p:sp>
        <p:nvSpPr>
          <p:cNvPr id="9" name="Title 8">
            <a:extLst>
              <a:ext uri="{FF2B5EF4-FFF2-40B4-BE49-F238E27FC236}">
                <a16:creationId xmlns:a16="http://schemas.microsoft.com/office/drawing/2014/main" id="{2247765B-C297-9D4C-88A6-DD7AAB3B7E08}"/>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46AA5A77-B4AD-FB4D-9C50-E5814553BF0E}"/>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572472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1" name="Picture 10" descr="A picture containing wall, indoor, ceiling, floor&#10;&#10;Description automatically generated">
            <a:extLst>
              <a:ext uri="{FF2B5EF4-FFF2-40B4-BE49-F238E27FC236}">
                <a16:creationId xmlns:a16="http://schemas.microsoft.com/office/drawing/2014/main" id="{A0E5CEAC-0663-5246-91BD-F5AF7EAADAD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937784" y="1"/>
            <a:ext cx="6277905" cy="6898609"/>
          </a:xfrm>
          <a:prstGeom prst="rect">
            <a:avLst/>
          </a:prstGeom>
        </p:spPr>
      </p:pic>
      <p:sp>
        <p:nvSpPr>
          <p:cNvPr id="9" name="Title 8">
            <a:extLst>
              <a:ext uri="{FF2B5EF4-FFF2-40B4-BE49-F238E27FC236}">
                <a16:creationId xmlns:a16="http://schemas.microsoft.com/office/drawing/2014/main" id="{812F6B4B-1723-1A4C-AF09-F05B8AB2C51D}"/>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F4AA7A69-63DD-8B41-B717-35D96A7976FE}"/>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6394234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1" name="Picture 10" descr="A view of a large building&#10;&#10;Description automatically generated">
            <a:extLst>
              <a:ext uri="{FF2B5EF4-FFF2-40B4-BE49-F238E27FC236}">
                <a16:creationId xmlns:a16="http://schemas.microsoft.com/office/drawing/2014/main" id="{B1EF443F-1551-0648-BE62-2C268A5287F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937779" y="0"/>
            <a:ext cx="6254220" cy="6858000"/>
          </a:xfrm>
          <a:prstGeom prst="rect">
            <a:avLst/>
          </a:prstGeom>
        </p:spPr>
      </p:pic>
      <p:sp>
        <p:nvSpPr>
          <p:cNvPr id="9" name="Title 8">
            <a:extLst>
              <a:ext uri="{FF2B5EF4-FFF2-40B4-BE49-F238E27FC236}">
                <a16:creationId xmlns:a16="http://schemas.microsoft.com/office/drawing/2014/main" id="{071A3A1C-E272-4843-89CE-EDECE6BC73FE}"/>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024402D9-880D-8140-95EC-69FB769CC429}"/>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5266800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2" name="Picture 11" descr="A view of a large window&#10;&#10;Description automatically generated">
            <a:extLst>
              <a:ext uri="{FF2B5EF4-FFF2-40B4-BE49-F238E27FC236}">
                <a16:creationId xmlns:a16="http://schemas.microsoft.com/office/drawing/2014/main" id="{420423EE-BBB8-3641-9440-EA11434269F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17170" y="-1"/>
            <a:ext cx="6090012" cy="6858000"/>
          </a:xfrm>
          <a:prstGeom prst="rect">
            <a:avLst/>
          </a:prstGeom>
        </p:spPr>
      </p:pic>
      <p:sp>
        <p:nvSpPr>
          <p:cNvPr id="9" name="Title 8">
            <a:extLst>
              <a:ext uri="{FF2B5EF4-FFF2-40B4-BE49-F238E27FC236}">
                <a16:creationId xmlns:a16="http://schemas.microsoft.com/office/drawing/2014/main" id="{CA20B820-D2E2-C848-9E8F-F76BE1FE3980}"/>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1" name="Text Placeholder 4">
            <a:extLst>
              <a:ext uri="{FF2B5EF4-FFF2-40B4-BE49-F238E27FC236}">
                <a16:creationId xmlns:a16="http://schemas.microsoft.com/office/drawing/2014/main" id="{3A26D019-3A8C-1B41-B128-5C2268769584}"/>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927116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2" name="Picture 11" descr="A bench in front of a building&#10;&#10;Description automatically generated">
            <a:extLst>
              <a:ext uri="{FF2B5EF4-FFF2-40B4-BE49-F238E27FC236}">
                <a16:creationId xmlns:a16="http://schemas.microsoft.com/office/drawing/2014/main" id="{9DA25CDA-EEDD-A747-B55E-843FD2345DE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b="-3014"/>
          <a:stretch/>
        </p:blipFill>
        <p:spPr>
          <a:xfrm>
            <a:off x="6090360" y="-1"/>
            <a:ext cx="6101640" cy="7135420"/>
          </a:xfrm>
          <a:prstGeom prst="rect">
            <a:avLst/>
          </a:prstGeom>
        </p:spPr>
      </p:pic>
      <p:sp>
        <p:nvSpPr>
          <p:cNvPr id="9" name="Title 8">
            <a:extLst>
              <a:ext uri="{FF2B5EF4-FFF2-40B4-BE49-F238E27FC236}">
                <a16:creationId xmlns:a16="http://schemas.microsoft.com/office/drawing/2014/main" id="{D4F558B5-645F-6C4B-801D-D20713615862}"/>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1" name="Text Placeholder 4">
            <a:extLst>
              <a:ext uri="{FF2B5EF4-FFF2-40B4-BE49-F238E27FC236}">
                <a16:creationId xmlns:a16="http://schemas.microsoft.com/office/drawing/2014/main" id="{29DC9766-3762-D345-9507-0129C70C46C6}"/>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7656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 Red option 4">
    <p:spTree>
      <p:nvGrpSpPr>
        <p:cNvPr id="1" name=""/>
        <p:cNvGrpSpPr/>
        <p:nvPr/>
      </p:nvGrpSpPr>
      <p:grpSpPr>
        <a:xfrm>
          <a:off x="0" y="0"/>
          <a:ext cx="0" cy="0"/>
          <a:chOff x="0" y="0"/>
          <a:chExt cx="0" cy="0"/>
        </a:xfrm>
      </p:grpSpPr>
      <p:pic>
        <p:nvPicPr>
          <p:cNvPr id="13" name="Picture 12"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descr="269F8271-Edit.jpg"/>
          <p:cNvPicPr>
            <a:picLocks noChangeAspect="1"/>
          </p:cNvPicPr>
          <p:nvPr userDrawn="1"/>
        </p:nvPicPr>
        <p:blipFill rotWithShape="1">
          <a:blip r:embed="rId3">
            <a:extLst>
              <a:ext uri="{28A0092B-C50C-407E-A947-70E740481C1C}">
                <a14:useLocalDpi xmlns:a14="http://schemas.microsoft.com/office/drawing/2010/main" val="0"/>
              </a:ext>
            </a:extLst>
          </a:blip>
          <a:srcRect l="27099" r="28483"/>
          <a:stretch/>
        </p:blipFill>
        <p:spPr>
          <a:xfrm>
            <a:off x="6062134" y="1"/>
            <a:ext cx="6129865" cy="6898609"/>
          </a:xfrm>
          <a:prstGeom prst="rect">
            <a:avLst/>
          </a:prstGeom>
        </p:spPr>
      </p:pic>
      <p:sp>
        <p:nvSpPr>
          <p:cNvPr id="7"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8"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915942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Title slide – Red option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76A394-6B1F-4D42-AB9D-E8AC240619B4}"/>
              </a:ext>
            </a:extLst>
          </p:cNvPr>
          <p:cNvSpPr/>
          <p:nvPr userDrawn="1"/>
        </p:nvSpPr>
        <p:spPr>
          <a:xfrm>
            <a:off x="1" y="0"/>
            <a:ext cx="6117168" cy="6858000"/>
          </a:xfrm>
          <a:prstGeom prst="rect">
            <a:avLst/>
          </a:prstGeom>
          <a:solidFill>
            <a:srgbClr val="E6462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10" name="Picture 9" descr="A close up of a logo&#10;&#10;Description automatically generated">
            <a:extLst>
              <a:ext uri="{FF2B5EF4-FFF2-40B4-BE49-F238E27FC236}">
                <a16:creationId xmlns:a16="http://schemas.microsoft.com/office/drawing/2014/main" id="{1811C849-DF8E-4316-9166-B19E70AB320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1" name="Picture 10" descr="A close up of a brick building&#10;&#10;Description automatically generated">
            <a:extLst>
              <a:ext uri="{FF2B5EF4-FFF2-40B4-BE49-F238E27FC236}">
                <a16:creationId xmlns:a16="http://schemas.microsoft.com/office/drawing/2014/main" id="{42F16A81-DDB6-9744-A640-ECE9CE4414F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17170" y="-1"/>
            <a:ext cx="6098447" cy="6913996"/>
          </a:xfrm>
          <a:prstGeom prst="rect">
            <a:avLst/>
          </a:prstGeom>
        </p:spPr>
      </p:pic>
      <p:sp>
        <p:nvSpPr>
          <p:cNvPr id="9" name="Title 8">
            <a:extLst>
              <a:ext uri="{FF2B5EF4-FFF2-40B4-BE49-F238E27FC236}">
                <a16:creationId xmlns:a16="http://schemas.microsoft.com/office/drawing/2014/main" id="{D3EFE137-6AA8-5146-BB5B-1B41A5B34CB7}"/>
              </a:ext>
            </a:extLst>
          </p:cNvPr>
          <p:cNvSpPr>
            <a:spLocks noGrp="1"/>
          </p:cNvSpPr>
          <p:nvPr>
            <p:ph type="title"/>
          </p:nvPr>
        </p:nvSpPr>
        <p:spPr>
          <a:xfrm>
            <a:off x="509179" y="559342"/>
            <a:ext cx="5265165" cy="1322972"/>
          </a:xfrm>
          <a:prstGeom prst="rect">
            <a:avLst/>
          </a:prstGeom>
        </p:spPr>
        <p:txBody>
          <a:bodyPr anchor="t"/>
          <a:lstStyle>
            <a:lvl1pPr>
              <a:defRPr sz="4000">
                <a:solidFill>
                  <a:schemeClr val="bg1"/>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9BF42F2D-F344-4347-A77A-879196FB6781}"/>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102686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slide – Red option 4">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01474F3C-BF30-4838-BE7E-29B6762A030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0" name="Picture 9" descr="A picture containing building, outdoor&#10;&#10;Description automatically generated">
            <a:extLst>
              <a:ext uri="{FF2B5EF4-FFF2-40B4-BE49-F238E27FC236}">
                <a16:creationId xmlns:a16="http://schemas.microsoft.com/office/drawing/2014/main" id="{39EDEF0E-237F-6F49-A871-2C910D1EFA1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96000" y="0"/>
            <a:ext cx="6096000" cy="6875259"/>
          </a:xfrm>
          <a:prstGeom prst="rect">
            <a:avLst/>
          </a:prstGeom>
        </p:spPr>
      </p:pic>
      <p:sp>
        <p:nvSpPr>
          <p:cNvPr id="6" name="Title 8">
            <a:extLst>
              <a:ext uri="{FF2B5EF4-FFF2-40B4-BE49-F238E27FC236}">
                <a16:creationId xmlns:a16="http://schemas.microsoft.com/office/drawing/2014/main" id="{F50896C5-9111-8242-BCE0-7CC0BD50EAD4}"/>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9" name="Text Placeholder 4">
            <a:extLst>
              <a:ext uri="{FF2B5EF4-FFF2-40B4-BE49-F238E27FC236}">
                <a16:creationId xmlns:a16="http://schemas.microsoft.com/office/drawing/2014/main" id="{51F6DD38-B279-FA48-AB2C-5722EABCCA23}"/>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05942773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9_Title slide – Red option 4">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01474F3C-BF30-4838-BE7E-29B6762A030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0" name="Picture 9" descr="A picture containing building, outdoor&#10;&#10;Description automatically generated">
            <a:extLst>
              <a:ext uri="{FF2B5EF4-FFF2-40B4-BE49-F238E27FC236}">
                <a16:creationId xmlns:a16="http://schemas.microsoft.com/office/drawing/2014/main" id="{39EDEF0E-237F-6F49-A871-2C910D1EFA16}"/>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096000" y="0"/>
            <a:ext cx="6096000" cy="6875259"/>
          </a:xfrm>
          <a:prstGeom prst="rect">
            <a:avLst/>
          </a:prstGeom>
        </p:spPr>
      </p:pic>
      <p:pic>
        <p:nvPicPr>
          <p:cNvPr id="12" name="Picture 11" descr="A picture containing wooden, indoor, building, floor&#10;&#10;Description automatically generated">
            <a:extLst>
              <a:ext uri="{FF2B5EF4-FFF2-40B4-BE49-F238E27FC236}">
                <a16:creationId xmlns:a16="http://schemas.microsoft.com/office/drawing/2014/main" id="{A5010B32-7C91-414A-9463-50EDA9DDD9C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6096000" y="0"/>
            <a:ext cx="6100763" cy="6875259"/>
          </a:xfrm>
          <a:prstGeom prst="rect">
            <a:avLst/>
          </a:prstGeom>
        </p:spPr>
      </p:pic>
      <p:sp>
        <p:nvSpPr>
          <p:cNvPr id="9" name="Title 8">
            <a:extLst>
              <a:ext uri="{FF2B5EF4-FFF2-40B4-BE49-F238E27FC236}">
                <a16:creationId xmlns:a16="http://schemas.microsoft.com/office/drawing/2014/main" id="{B64715E0-8DEA-FB4F-A337-428CA273AD16}"/>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3" name="Text Placeholder 4">
            <a:extLst>
              <a:ext uri="{FF2B5EF4-FFF2-40B4-BE49-F238E27FC236}">
                <a16:creationId xmlns:a16="http://schemas.microsoft.com/office/drawing/2014/main" id="{7DAFEEDC-1B2B-8A47-BF9E-A02A65A59508}"/>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6066118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Title slide – Red option 4">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B27217AD-F199-408C-87CD-6B9EAF72773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12" name="Picture 11" descr="A close up of a device&#10;&#10;Description automatically generated">
            <a:extLst>
              <a:ext uri="{FF2B5EF4-FFF2-40B4-BE49-F238E27FC236}">
                <a16:creationId xmlns:a16="http://schemas.microsoft.com/office/drawing/2014/main" id="{B96438B9-5925-5042-9335-CD7B46F25CF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5937784" y="2"/>
            <a:ext cx="6277905" cy="6857999"/>
          </a:xfrm>
          <a:prstGeom prst="rect">
            <a:avLst/>
          </a:prstGeom>
        </p:spPr>
      </p:pic>
      <p:sp>
        <p:nvSpPr>
          <p:cNvPr id="6" name="Title 8">
            <a:extLst>
              <a:ext uri="{FF2B5EF4-FFF2-40B4-BE49-F238E27FC236}">
                <a16:creationId xmlns:a16="http://schemas.microsoft.com/office/drawing/2014/main" id="{645BC672-5E5B-4548-A603-8A42D88BE5AC}"/>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9" name="Text Placeholder 4">
            <a:extLst>
              <a:ext uri="{FF2B5EF4-FFF2-40B4-BE49-F238E27FC236}">
                <a16:creationId xmlns:a16="http://schemas.microsoft.com/office/drawing/2014/main" id="{A80F6BFC-829B-8342-9BB6-B0F938D83711}"/>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4004007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 Red option 5 (no image)">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EA2DDC0-E24B-44C0-A773-C0BEC90B3BA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5" name="Picture 4" descr="A large brick building with many windows&#10;&#10;Description automatically generated">
            <a:extLst>
              <a:ext uri="{FF2B5EF4-FFF2-40B4-BE49-F238E27FC236}">
                <a16:creationId xmlns:a16="http://schemas.microsoft.com/office/drawing/2014/main" id="{D9DB67EB-CF0D-4447-8C77-9CD316FB6FB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91" t="-1"/>
          <a:stretch/>
        </p:blipFill>
        <p:spPr>
          <a:xfrm>
            <a:off x="6090364" y="-1"/>
            <a:ext cx="6101637" cy="6858001"/>
          </a:xfrm>
          <a:prstGeom prst="rect">
            <a:avLst/>
          </a:prstGeom>
        </p:spPr>
      </p:pic>
      <p:sp>
        <p:nvSpPr>
          <p:cNvPr id="7" name="Title 8">
            <a:extLst>
              <a:ext uri="{FF2B5EF4-FFF2-40B4-BE49-F238E27FC236}">
                <a16:creationId xmlns:a16="http://schemas.microsoft.com/office/drawing/2014/main" id="{B7887FE3-B843-AB43-8133-90352A56239B}"/>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E30898AC-7514-D64D-AAAC-3D568569ED99}"/>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835297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 White option 2">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descr="A close up of a logo&#10;&#10;Description automatically generated">
            <a:extLst>
              <a:ext uri="{FF2B5EF4-FFF2-40B4-BE49-F238E27FC236}">
                <a16:creationId xmlns:a16="http://schemas.microsoft.com/office/drawing/2014/main" id="{401895F3-6600-4703-81D0-F9299C9F68D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9" name="Picture 8" descr="An old stone building&#10;&#10;Description automatically generated">
            <a:extLst>
              <a:ext uri="{FF2B5EF4-FFF2-40B4-BE49-F238E27FC236}">
                <a16:creationId xmlns:a16="http://schemas.microsoft.com/office/drawing/2014/main" id="{D6DC994B-465B-994A-9B9B-E5E79BD746A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t="-4194" r="-2755" b="-1"/>
          <a:stretch/>
        </p:blipFill>
        <p:spPr>
          <a:xfrm rot="16200000">
            <a:off x="5695096" y="556878"/>
            <a:ext cx="6182381" cy="5575303"/>
          </a:xfrm>
          <a:prstGeom prst="rect">
            <a:avLst/>
          </a:prstGeom>
        </p:spPr>
      </p:pic>
      <p:sp>
        <p:nvSpPr>
          <p:cNvPr id="7" name="Title 8">
            <a:extLst>
              <a:ext uri="{FF2B5EF4-FFF2-40B4-BE49-F238E27FC236}">
                <a16:creationId xmlns:a16="http://schemas.microsoft.com/office/drawing/2014/main" id="{EEEBB5D8-B3F6-8746-82B9-1A1950962D1B}"/>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E60780D3-67D5-A543-9998-77BA20446710}"/>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866955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White option 3">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descr="A close up of a logo&#10;&#10;Description automatically generated">
            <a:extLst>
              <a:ext uri="{FF2B5EF4-FFF2-40B4-BE49-F238E27FC236}">
                <a16:creationId xmlns:a16="http://schemas.microsoft.com/office/drawing/2014/main" id="{E53D6B9D-DA9F-4DBB-A832-ADED78BEACF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9" name="Picture 8" descr="A picture containing building, indoor, wall&#10;&#10;Description automatically generated">
            <a:extLst>
              <a:ext uri="{FF2B5EF4-FFF2-40B4-BE49-F238E27FC236}">
                <a16:creationId xmlns:a16="http://schemas.microsoft.com/office/drawing/2014/main" id="{27B1F5B5-4B41-1F49-88EB-D146DE7759A4}"/>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93367" y="419101"/>
            <a:ext cx="5380568" cy="6016625"/>
          </a:xfrm>
          <a:prstGeom prst="rect">
            <a:avLst/>
          </a:prstGeom>
        </p:spPr>
      </p:pic>
      <p:sp>
        <p:nvSpPr>
          <p:cNvPr id="7" name="Title 8">
            <a:extLst>
              <a:ext uri="{FF2B5EF4-FFF2-40B4-BE49-F238E27FC236}">
                <a16:creationId xmlns:a16="http://schemas.microsoft.com/office/drawing/2014/main" id="{DFD74F92-37B3-394E-B202-29A8A37B31C6}"/>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03E6C43D-9388-3A4D-8A4D-386BB2AE3AF4}"/>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015382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White option 4">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descr="A close up of a logo&#10;&#10;Description automatically generated">
            <a:extLst>
              <a:ext uri="{FF2B5EF4-FFF2-40B4-BE49-F238E27FC236}">
                <a16:creationId xmlns:a16="http://schemas.microsoft.com/office/drawing/2014/main" id="{A9AC8E03-D9CF-4419-A394-1206FE31243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7" name="Picture 6" descr="A person standing in front of a building&#10;&#10;Description automatically generated">
            <a:extLst>
              <a:ext uri="{FF2B5EF4-FFF2-40B4-BE49-F238E27FC236}">
                <a16:creationId xmlns:a16="http://schemas.microsoft.com/office/drawing/2014/main" id="{41A14488-47A9-A945-B125-A2DF5ABC69A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93367" y="419101"/>
            <a:ext cx="5380568" cy="6016625"/>
          </a:xfrm>
          <a:prstGeom prst="rect">
            <a:avLst/>
          </a:prstGeom>
        </p:spPr>
      </p:pic>
      <p:sp>
        <p:nvSpPr>
          <p:cNvPr id="9" name="Title 8">
            <a:extLst>
              <a:ext uri="{FF2B5EF4-FFF2-40B4-BE49-F238E27FC236}">
                <a16:creationId xmlns:a16="http://schemas.microsoft.com/office/drawing/2014/main" id="{F461E885-3D24-3E49-B4F1-F3DFEC9F49E9}"/>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15566B4F-A041-714E-8C6B-B064CCCCFDF7}"/>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892447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White option 5 (no image)">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 name="Picture 6" descr="A close up of a logo&#10;&#10;Description automatically generated">
            <a:extLst>
              <a:ext uri="{FF2B5EF4-FFF2-40B4-BE49-F238E27FC236}">
                <a16:creationId xmlns:a16="http://schemas.microsoft.com/office/drawing/2014/main" id="{396E9556-837F-4DA9-91CD-BD19A69947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6" name="Picture 5" descr="A sign on the side of a building&#10;&#10;Description automatically generated">
            <a:extLst>
              <a:ext uri="{FF2B5EF4-FFF2-40B4-BE49-F238E27FC236}">
                <a16:creationId xmlns:a16="http://schemas.microsoft.com/office/drawing/2014/main" id="{5930A8DD-DC0F-AD49-94A8-52E7C1C378BC}"/>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93365" y="419101"/>
            <a:ext cx="5380569" cy="6016625"/>
          </a:xfrm>
          <a:prstGeom prst="rect">
            <a:avLst/>
          </a:prstGeom>
        </p:spPr>
      </p:pic>
      <p:sp>
        <p:nvSpPr>
          <p:cNvPr id="8" name="Title 8">
            <a:extLst>
              <a:ext uri="{FF2B5EF4-FFF2-40B4-BE49-F238E27FC236}">
                <a16:creationId xmlns:a16="http://schemas.microsoft.com/office/drawing/2014/main" id="{6A3B0B07-DCE3-B146-9B6A-3994B003FCF0}"/>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9" name="Text Placeholder 4">
            <a:extLst>
              <a:ext uri="{FF2B5EF4-FFF2-40B4-BE49-F238E27FC236}">
                <a16:creationId xmlns:a16="http://schemas.microsoft.com/office/drawing/2014/main" id="{6C92D8F4-96A2-874D-BF99-4E97000C7B61}"/>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649562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slide – White option 5 (no image)">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7" name="Picture 6" descr="A close up of a logo&#10;&#10;Description automatically generated">
            <a:extLst>
              <a:ext uri="{FF2B5EF4-FFF2-40B4-BE49-F238E27FC236}">
                <a16:creationId xmlns:a16="http://schemas.microsoft.com/office/drawing/2014/main" id="{396E9556-837F-4DA9-91CD-BD19A69947B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pic>
        <p:nvPicPr>
          <p:cNvPr id="9" name="Picture 8" descr="A picture containing indoor, cabinet, wall&#10;&#10;Description automatically generated">
            <a:extLst>
              <a:ext uri="{FF2B5EF4-FFF2-40B4-BE49-F238E27FC236}">
                <a16:creationId xmlns:a16="http://schemas.microsoft.com/office/drawing/2014/main" id="{89702472-5231-D549-9CEF-FFE6B3F4016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6193365" y="419101"/>
            <a:ext cx="5380569" cy="6016624"/>
          </a:xfrm>
          <a:prstGeom prst="rect">
            <a:avLst/>
          </a:prstGeom>
        </p:spPr>
      </p:pic>
      <p:sp>
        <p:nvSpPr>
          <p:cNvPr id="8" name="Title 8">
            <a:extLst>
              <a:ext uri="{FF2B5EF4-FFF2-40B4-BE49-F238E27FC236}">
                <a16:creationId xmlns:a16="http://schemas.microsoft.com/office/drawing/2014/main" id="{38858BE2-0703-F94C-AC5A-D375D26FEF69}"/>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2" name="Text Placeholder 4">
            <a:extLst>
              <a:ext uri="{FF2B5EF4-FFF2-40B4-BE49-F238E27FC236}">
                <a16:creationId xmlns:a16="http://schemas.microsoft.com/office/drawing/2014/main" id="{131B73F3-BB2F-7649-9898-67A78F7247B8}"/>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46084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Red option 5 (no image)">
    <p:spTree>
      <p:nvGrpSpPr>
        <p:cNvPr id="1" name=""/>
        <p:cNvGrpSpPr/>
        <p:nvPr/>
      </p:nvGrpSpPr>
      <p:grpSpPr>
        <a:xfrm>
          <a:off x="0" y="0"/>
          <a:ext cx="0" cy="0"/>
          <a:chOff x="0" y="0"/>
          <a:chExt cx="0" cy="0"/>
        </a:xfrm>
      </p:grpSpPr>
      <p:pic>
        <p:nvPicPr>
          <p:cNvPr id="4" name="Picture 3" descr="PPT Template background file_Red.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8"/>
          <p:cNvSpPr>
            <a:spLocks noGrp="1"/>
          </p:cNvSpPr>
          <p:nvPr>
            <p:ph type="title"/>
          </p:nvPr>
        </p:nvSpPr>
        <p:spPr>
          <a:xfrm>
            <a:off x="509179" y="1797599"/>
            <a:ext cx="5265165" cy="1322972"/>
          </a:xfrm>
        </p:spPr>
        <p:txBody>
          <a:bodyPr anchor="t"/>
          <a:lstStyle>
            <a:lvl1pPr>
              <a:defRPr sz="2800">
                <a:solidFill>
                  <a:schemeClr val="bg1"/>
                </a:solidFill>
              </a:defRPr>
            </a:lvl1pPr>
          </a:lstStyle>
          <a:p>
            <a:r>
              <a:rPr lang="en-US"/>
              <a:t>Click to edit Master title style</a:t>
            </a:r>
          </a:p>
        </p:txBody>
      </p:sp>
      <p:sp>
        <p:nvSpPr>
          <p:cNvPr id="13"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45054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 White option 1 (add own image)">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Picture Placeholder 13"/>
          <p:cNvSpPr>
            <a:spLocks noGrp="1"/>
          </p:cNvSpPr>
          <p:nvPr>
            <p:ph type="pic" sz="quarter" idx="12"/>
          </p:nvPr>
        </p:nvSpPr>
        <p:spPr>
          <a:xfrm>
            <a:off x="6117168" y="418355"/>
            <a:ext cx="5533811" cy="6017555"/>
          </a:xfrm>
          <a:prstGeom prst="rect">
            <a:avLst/>
          </a:prstGeom>
          <a:solidFill>
            <a:schemeClr val="bg1">
              <a:lumMod val="85000"/>
            </a:schemeClr>
          </a:solidFill>
          <a:ln>
            <a:noFill/>
          </a:ln>
        </p:spPr>
        <p:txBody>
          <a:bodyPr anchor="ctr" anchorCtr="0"/>
          <a:lstStyle>
            <a:lvl1pPr marL="0" indent="0" algn="ctr">
              <a:buNone/>
              <a:defRPr/>
            </a:lvl1pPr>
          </a:lstStyle>
          <a:p>
            <a:pPr lvl="0"/>
            <a:r>
              <a:rPr lang="en-US" noProof="0"/>
              <a:t>Click icon to add picture</a:t>
            </a:r>
            <a:endParaRPr lang="en-US" noProof="0" dirty="0"/>
          </a:p>
        </p:txBody>
      </p:sp>
      <p:pic>
        <p:nvPicPr>
          <p:cNvPr id="10" name="Picture 9" descr="A close up of a logo&#10;&#10;Description automatically generated">
            <a:extLst>
              <a:ext uri="{FF2B5EF4-FFF2-40B4-BE49-F238E27FC236}">
                <a16:creationId xmlns:a16="http://schemas.microsoft.com/office/drawing/2014/main" id="{84F9BD62-11D8-462A-B64E-C30BAC85B3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sp>
        <p:nvSpPr>
          <p:cNvPr id="7" name="Title 8">
            <a:extLst>
              <a:ext uri="{FF2B5EF4-FFF2-40B4-BE49-F238E27FC236}">
                <a16:creationId xmlns:a16="http://schemas.microsoft.com/office/drawing/2014/main" id="{4643FC5D-68CC-524A-A2AA-180E44A70BE1}"/>
              </a:ext>
            </a:extLst>
          </p:cNvPr>
          <p:cNvSpPr>
            <a:spLocks noGrp="1"/>
          </p:cNvSpPr>
          <p:nvPr>
            <p:ph type="title"/>
          </p:nvPr>
        </p:nvSpPr>
        <p:spPr>
          <a:xfrm>
            <a:off x="509179" y="559342"/>
            <a:ext cx="5265165" cy="1322972"/>
          </a:xfrm>
          <a:prstGeom prst="rect">
            <a:avLst/>
          </a:prstGeom>
        </p:spPr>
        <p:txBody>
          <a:bodyPr anchor="t"/>
          <a:lstStyle>
            <a:lvl1pPr>
              <a:defRPr sz="4000">
                <a:solidFill>
                  <a:srgbClr val="E64626"/>
                </a:solidFill>
                <a:latin typeface="+mj-lt"/>
                <a:cs typeface="Arial" panose="020B0604020202020204" pitchFamily="34" charset="0"/>
              </a:defRPr>
            </a:lvl1pPr>
          </a:lstStyle>
          <a:p>
            <a:r>
              <a:rPr lang="en-US" dirty="0"/>
              <a:t>Click to edit Master title style</a:t>
            </a:r>
          </a:p>
        </p:txBody>
      </p:sp>
      <p:sp>
        <p:nvSpPr>
          <p:cNvPr id="11" name="Text Placeholder 4">
            <a:extLst>
              <a:ext uri="{FF2B5EF4-FFF2-40B4-BE49-F238E27FC236}">
                <a16:creationId xmlns:a16="http://schemas.microsoft.com/office/drawing/2014/main" id="{4301ADD1-6AF0-EB4D-BFC7-6145C24D2B9A}"/>
              </a:ext>
            </a:extLst>
          </p:cNvPr>
          <p:cNvSpPr>
            <a:spLocks noGrp="1"/>
          </p:cNvSpPr>
          <p:nvPr>
            <p:ph type="body" sz="quarter" idx="11"/>
          </p:nvPr>
        </p:nvSpPr>
        <p:spPr>
          <a:xfrm>
            <a:off x="489257" y="2122710"/>
            <a:ext cx="5285089" cy="3022916"/>
          </a:xfrm>
          <a:prstGeom prst="rect">
            <a:avLst/>
          </a:prstGeom>
        </p:spPr>
        <p:txBody>
          <a:bodyPr>
            <a:noAutofit/>
          </a:bodyPr>
          <a:lstStyle>
            <a:lvl1pPr marL="0" indent="0">
              <a:lnSpc>
                <a:spcPct val="90000"/>
              </a:lnSpc>
              <a:buNone/>
              <a:defRPr sz="3200"/>
            </a:lvl1pPr>
            <a:lvl2pPr marL="457189" indent="0">
              <a:buNone/>
              <a:defRPr sz="3200"/>
            </a:lvl2pPr>
            <a:lvl3pPr marL="914377" indent="0">
              <a:buNone/>
              <a:defRPr sz="3200"/>
            </a:lvl3pPr>
            <a:lvl4pPr marL="1371566" indent="0">
              <a:buNone/>
              <a:defRPr/>
            </a:lvl4pPr>
            <a:lvl5pPr marL="1828754" indent="0">
              <a:buNone/>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021843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83605-FFBB-DF40-9F65-A763316E8C46}"/>
              </a:ext>
            </a:extLst>
          </p:cNvPr>
          <p:cNvSpPr>
            <a:spLocks noGrp="1"/>
          </p:cNvSpPr>
          <p:nvPr>
            <p:ph type="title"/>
          </p:nvPr>
        </p:nvSpPr>
        <p:spPr>
          <a:xfrm>
            <a:off x="478365" y="408245"/>
            <a:ext cx="11235267" cy="64718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9E38F0D4-8996-1340-9692-21C5B4DC5D31}"/>
              </a:ext>
            </a:extLst>
          </p:cNvPr>
          <p:cNvSpPr>
            <a:spLocks noGrp="1"/>
          </p:cNvSpPr>
          <p:nvPr>
            <p:ph idx="1" hasCustomPrompt="1"/>
          </p:nvPr>
        </p:nvSpPr>
        <p:spPr>
          <a:xfrm>
            <a:off x="478365" y="1217279"/>
            <a:ext cx="11235265" cy="1843037"/>
          </a:xfrm>
        </p:spPr>
        <p:txBody>
          <a:bodyPr>
            <a:noAutofit/>
          </a:bodyPr>
          <a:lstStyle>
            <a:lvl1pPr fontAlgn="auto">
              <a:spcAft>
                <a:spcPts val="600"/>
              </a:spcAft>
              <a:buFont typeface="Lucida Grande"/>
              <a:buChar char="–"/>
              <a:defRPr sz="3200" b="0"/>
            </a:lvl1pPr>
          </a:lstStyle>
          <a:p>
            <a:pPr fontAlgn="auto">
              <a:spcAft>
                <a:spcPts val="0"/>
              </a:spcAft>
              <a:defRPr/>
            </a:pPr>
            <a:r>
              <a:rPr lang="en-US" b="1" dirty="0">
                <a:ea typeface="+mn-ea"/>
              </a:rPr>
              <a:t>Sub-heading bold… 24pt</a:t>
            </a:r>
          </a:p>
          <a:p>
            <a:pPr fontAlgn="auto">
              <a:spcAft>
                <a:spcPts val="450"/>
              </a:spcAft>
              <a:defRPr/>
            </a:pPr>
            <a:r>
              <a:rPr lang="en-US" dirty="0">
                <a:solidFill>
                  <a:prstClr val="black"/>
                </a:solidFill>
                <a:ea typeface="+mn-ea"/>
              </a:rPr>
              <a:t>Body copy… 24pt</a:t>
            </a:r>
          </a:p>
          <a:p>
            <a:pPr fontAlgn="auto">
              <a:spcAft>
                <a:spcPts val="450"/>
              </a:spcAft>
              <a:buFont typeface="Lucida Grande"/>
              <a:buChar char="–"/>
              <a:defRPr/>
            </a:pPr>
            <a:r>
              <a:rPr lang="en-US" dirty="0">
                <a:solidFill>
                  <a:prstClr val="black"/>
                </a:solidFill>
                <a:ea typeface="+mn-ea"/>
              </a:rPr>
              <a:t>Bullet point… 24pt</a:t>
            </a:r>
          </a:p>
        </p:txBody>
      </p:sp>
      <p:graphicFrame>
        <p:nvGraphicFramePr>
          <p:cNvPr id="4" name="Table 3">
            <a:extLst>
              <a:ext uri="{FF2B5EF4-FFF2-40B4-BE49-F238E27FC236}">
                <a16:creationId xmlns:a16="http://schemas.microsoft.com/office/drawing/2014/main" id="{53F5080A-DFFE-664C-B514-2BB0E750C953}"/>
              </a:ext>
            </a:extLst>
          </p:cNvPr>
          <p:cNvGraphicFramePr>
            <a:graphicFrameLocks noGrp="1"/>
          </p:cNvGraphicFramePr>
          <p:nvPr userDrawn="1">
            <p:extLst>
              <p:ext uri="{D42A27DB-BD31-4B8C-83A1-F6EECF244321}">
                <p14:modId xmlns:p14="http://schemas.microsoft.com/office/powerpoint/2010/main" val="2959288708"/>
              </p:ext>
            </p:extLst>
          </p:nvPr>
        </p:nvGraphicFramePr>
        <p:xfrm>
          <a:off x="478365" y="3230564"/>
          <a:ext cx="11235264" cy="2895600"/>
        </p:xfrm>
        <a:graphic>
          <a:graphicData uri="http://schemas.openxmlformats.org/drawingml/2006/table">
            <a:tbl>
              <a:tblPr firstRow="1" bandRow="1">
                <a:tableStyleId>{0660B408-B3CF-4A94-85FC-2B1E0A45F4A2}</a:tableStyleId>
              </a:tblPr>
              <a:tblGrid>
                <a:gridCol w="3745088">
                  <a:extLst>
                    <a:ext uri="{9D8B030D-6E8A-4147-A177-3AD203B41FA5}">
                      <a16:colId xmlns:a16="http://schemas.microsoft.com/office/drawing/2014/main" val="20000"/>
                    </a:ext>
                  </a:extLst>
                </a:gridCol>
                <a:gridCol w="3745088">
                  <a:extLst>
                    <a:ext uri="{9D8B030D-6E8A-4147-A177-3AD203B41FA5}">
                      <a16:colId xmlns:a16="http://schemas.microsoft.com/office/drawing/2014/main" val="20001"/>
                    </a:ext>
                  </a:extLst>
                </a:gridCol>
                <a:gridCol w="3745088">
                  <a:extLst>
                    <a:ext uri="{9D8B030D-6E8A-4147-A177-3AD203B41FA5}">
                      <a16:colId xmlns:a16="http://schemas.microsoft.com/office/drawing/2014/main" val="20002"/>
                    </a:ext>
                  </a:extLst>
                </a:gridCol>
              </a:tblGrid>
              <a:tr h="579120">
                <a:tc>
                  <a:txBody>
                    <a:bodyPr/>
                    <a:lstStyle/>
                    <a:p>
                      <a:r>
                        <a:rPr lang="en-US" sz="3200" dirty="0">
                          <a:latin typeface="Tw Cen MT"/>
                          <a:cs typeface="Tw Cen MT"/>
                        </a:rPr>
                        <a:t>Heading</a:t>
                      </a:r>
                      <a:r>
                        <a:rPr lang="en-US" sz="3200" baseline="0" dirty="0">
                          <a:latin typeface="Tw Cen MT"/>
                          <a:cs typeface="Tw Cen MT"/>
                        </a:rPr>
                        <a:t> 1</a:t>
                      </a:r>
                      <a:endParaRPr lang="en-US" sz="3200" dirty="0">
                        <a:latin typeface="Tw Cen MT"/>
                        <a:cs typeface="Tw Cen MT"/>
                      </a:endParaRPr>
                    </a:p>
                  </a:txBody>
                  <a:tcPr>
                    <a:lnB w="6350" cap="flat" cmpd="sng" algn="ctr">
                      <a:solidFill>
                        <a:srgbClr val="F05133"/>
                      </a:solidFill>
                      <a:prstDash val="solid"/>
                      <a:round/>
                      <a:headEnd type="none" w="med" len="med"/>
                      <a:tailEnd type="none" w="med" len="med"/>
                    </a:lnB>
                    <a:solidFill>
                      <a:schemeClr val="accent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3200" dirty="0">
                          <a:latin typeface="Tw Cen MT"/>
                          <a:cs typeface="Tw Cen MT"/>
                        </a:rPr>
                        <a:t>Heading</a:t>
                      </a:r>
                      <a:r>
                        <a:rPr lang="en-US" sz="3200" baseline="0" dirty="0">
                          <a:latin typeface="Tw Cen MT"/>
                          <a:cs typeface="Tw Cen MT"/>
                        </a:rPr>
                        <a:t> 2</a:t>
                      </a:r>
                      <a:endParaRPr lang="en-US" sz="3200" dirty="0">
                        <a:latin typeface="Tw Cen MT"/>
                        <a:cs typeface="Tw Cen MT"/>
                      </a:endParaRPr>
                    </a:p>
                  </a:txBody>
                  <a:tcPr>
                    <a:lnB w="6350" cap="flat" cmpd="sng" algn="ctr">
                      <a:solidFill>
                        <a:srgbClr val="F05133"/>
                      </a:solidFill>
                      <a:prstDash val="solid"/>
                      <a:round/>
                      <a:headEnd type="none" w="med" len="med"/>
                      <a:tailEnd type="none" w="med" len="med"/>
                    </a:lnB>
                    <a:solidFill>
                      <a:schemeClr val="accent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3200" dirty="0">
                          <a:latin typeface="Tw Cen MT"/>
                          <a:cs typeface="Tw Cen MT"/>
                        </a:rPr>
                        <a:t>Heading</a:t>
                      </a:r>
                      <a:r>
                        <a:rPr lang="en-US" sz="3200" baseline="0" dirty="0">
                          <a:latin typeface="Tw Cen MT"/>
                          <a:cs typeface="Tw Cen MT"/>
                        </a:rPr>
                        <a:t> 3</a:t>
                      </a:r>
                      <a:endParaRPr lang="en-US" sz="3200" dirty="0">
                        <a:latin typeface="Tw Cen MT"/>
                        <a:cs typeface="Tw Cen MT"/>
                      </a:endParaRPr>
                    </a:p>
                  </a:txBody>
                  <a:tcPr>
                    <a:lnB w="6350" cap="flat" cmpd="sng" algn="ctr">
                      <a:solidFill>
                        <a:srgbClr val="F05133"/>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579120">
                <a:tc>
                  <a:txBody>
                    <a:bodyPr/>
                    <a:lstStyle/>
                    <a:p>
                      <a:pPr marL="0" marR="0" indent="0" algn="l" defTabSz="457187" rtl="0" eaLnBrk="1" fontAlgn="auto" latinLnBrk="0" hangingPunct="1">
                        <a:lnSpc>
                          <a:spcPct val="100000"/>
                        </a:lnSpc>
                        <a:spcBef>
                          <a:spcPts val="0"/>
                        </a:spcBef>
                        <a:spcAft>
                          <a:spcPts val="0"/>
                        </a:spcAft>
                        <a:buClrTx/>
                        <a:buSzTx/>
                        <a:buFontTx/>
                        <a:buNone/>
                        <a:tabLst/>
                        <a:defRPr/>
                      </a:pPr>
                      <a:r>
                        <a:rPr lang="en-US" sz="3200" dirty="0">
                          <a:latin typeface="Tw Cen MT"/>
                          <a:cs typeface="Tw Cen MT"/>
                        </a:rPr>
                        <a:t>Body</a:t>
                      </a:r>
                      <a:r>
                        <a:rPr lang="en-US" sz="3200" baseline="0" dirty="0">
                          <a:latin typeface="Tw Cen MT"/>
                          <a:cs typeface="Tw Cen MT"/>
                        </a:rPr>
                        <a:t> copy</a:t>
                      </a:r>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pPr marL="0" marR="0" indent="0" algn="l" defTabSz="457187" rtl="0" eaLnBrk="1" fontAlgn="auto" latinLnBrk="0" hangingPunct="1">
                        <a:lnSpc>
                          <a:spcPct val="100000"/>
                        </a:lnSpc>
                        <a:spcBef>
                          <a:spcPts val="0"/>
                        </a:spcBef>
                        <a:spcAft>
                          <a:spcPts val="0"/>
                        </a:spcAft>
                        <a:buClrTx/>
                        <a:buSzTx/>
                        <a:buFontTx/>
                        <a:buNone/>
                        <a:tabLst/>
                        <a:defRPr/>
                      </a:pPr>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pPr marL="0" marR="0" indent="0" algn="l" defTabSz="457187" rtl="0" eaLnBrk="1" fontAlgn="auto" latinLnBrk="0" hangingPunct="1">
                        <a:lnSpc>
                          <a:spcPct val="100000"/>
                        </a:lnSpc>
                        <a:spcBef>
                          <a:spcPts val="0"/>
                        </a:spcBef>
                        <a:spcAft>
                          <a:spcPts val="0"/>
                        </a:spcAft>
                        <a:buClrTx/>
                        <a:buSzTx/>
                        <a:buFontTx/>
                        <a:buNone/>
                        <a:tabLst/>
                        <a:defRPr/>
                      </a:pPr>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extLst>
                  <a:ext uri="{0D108BD9-81ED-4DB2-BD59-A6C34878D82A}">
                    <a16:rowId xmlns:a16="http://schemas.microsoft.com/office/drawing/2014/main" val="10001"/>
                  </a:ext>
                </a:extLst>
              </a:tr>
              <a:tr h="579120">
                <a:tc>
                  <a:txBody>
                    <a:bodyPr/>
                    <a:lstStyle/>
                    <a:p>
                      <a:r>
                        <a:rPr lang="en-US" sz="3200" dirty="0">
                          <a:latin typeface="Tw Cen MT"/>
                          <a:cs typeface="Tw Cen MT"/>
                        </a:rPr>
                        <a:t>xxx</a:t>
                      </a: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extLst>
                  <a:ext uri="{0D108BD9-81ED-4DB2-BD59-A6C34878D82A}">
                    <a16:rowId xmlns:a16="http://schemas.microsoft.com/office/drawing/2014/main" val="10002"/>
                  </a:ext>
                </a:extLst>
              </a:tr>
              <a:tr h="579120">
                <a:tc>
                  <a:txBody>
                    <a:bodyPr/>
                    <a:lstStyle/>
                    <a:p>
                      <a:r>
                        <a:rPr lang="en-US" sz="3200" dirty="0">
                          <a:latin typeface="Tw Cen MT"/>
                          <a:cs typeface="Tw Cen MT"/>
                        </a:rPr>
                        <a:t>xxx</a:t>
                      </a: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lnB w="6350" cap="flat" cmpd="sng" algn="ctr">
                      <a:solidFill>
                        <a:srgbClr val="F05133"/>
                      </a:solidFill>
                      <a:prstDash val="solid"/>
                      <a:round/>
                      <a:headEnd type="none" w="med" len="med"/>
                      <a:tailEnd type="none" w="med" len="med"/>
                    </a:lnB>
                  </a:tcPr>
                </a:tc>
                <a:extLst>
                  <a:ext uri="{0D108BD9-81ED-4DB2-BD59-A6C34878D82A}">
                    <a16:rowId xmlns:a16="http://schemas.microsoft.com/office/drawing/2014/main" val="10003"/>
                  </a:ext>
                </a:extLst>
              </a:tr>
              <a:tr h="579120">
                <a:tc>
                  <a:txBody>
                    <a:bodyPr/>
                    <a:lstStyle/>
                    <a:p>
                      <a:r>
                        <a:rPr lang="en-US" sz="3200" dirty="0">
                          <a:latin typeface="Tw Cen MT"/>
                          <a:cs typeface="Tw Cen MT"/>
                        </a:rPr>
                        <a:t>xxx</a:t>
                      </a:r>
                    </a:p>
                  </a:txBody>
                  <a:tcPr>
                    <a:lnT w="6350" cap="flat" cmpd="sng" algn="ctr">
                      <a:solidFill>
                        <a:srgbClr val="F05133"/>
                      </a:solidFill>
                      <a:prstDash val="solid"/>
                      <a:round/>
                      <a:headEnd type="none" w="med" len="med"/>
                      <a:tailEnd type="none" w="med" len="med"/>
                    </a:lnT>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tcPr>
                </a:tc>
                <a:tc>
                  <a:txBody>
                    <a:bodyPr/>
                    <a:lstStyle/>
                    <a:p>
                      <a:endParaRPr lang="en-US" sz="3200" dirty="0">
                        <a:latin typeface="Tw Cen MT"/>
                        <a:cs typeface="Tw Cen MT"/>
                      </a:endParaRPr>
                    </a:p>
                  </a:txBody>
                  <a:tcPr>
                    <a:lnT w="6350" cap="flat" cmpd="sng" algn="ctr">
                      <a:solidFill>
                        <a:srgbClr val="F05133"/>
                      </a:solidFill>
                      <a:prstDash val="solid"/>
                      <a:round/>
                      <a:headEnd type="none" w="med" len="med"/>
                      <a:tailEnd type="none" w="med" len="med"/>
                    </a:lnT>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9858866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78368" y="1358902"/>
            <a:ext cx="11104033" cy="4767263"/>
          </a:xfrm>
          <a:prstGeom prst="rect">
            <a:avLst/>
          </a:prstGeom>
        </p:spPr>
        <p:txBody>
          <a:bodyPr/>
          <a:lstStyle>
            <a:lvl1pPr>
              <a:lnSpc>
                <a:spcPct val="90000"/>
              </a:lnSpc>
              <a:defRPr/>
            </a:lvl1pPr>
            <a:lvl2pPr marL="742932" indent="-285744">
              <a:lnSpc>
                <a:spcPct val="90000"/>
              </a:lnSpc>
              <a:buFont typeface="Lucida Grande"/>
              <a:buChar char="–"/>
              <a:defRPr sz="3200"/>
            </a:lvl2pPr>
            <a:lvl3pPr>
              <a:lnSpc>
                <a:spcPct val="90000"/>
              </a:lnSpc>
              <a:defRPr sz="3200"/>
            </a:lvl3pPr>
          </a:lstStyle>
          <a:p>
            <a:pPr lvl="0"/>
            <a:r>
              <a:rPr lang="en-US" dirty="0"/>
              <a:t>Click to edit Master text styles</a:t>
            </a:r>
          </a:p>
          <a:p>
            <a:pPr lvl="1"/>
            <a:r>
              <a:rPr lang="en-US" dirty="0"/>
              <a:t>Second level</a:t>
            </a:r>
          </a:p>
          <a:p>
            <a:pPr lvl="2"/>
            <a:r>
              <a:rPr lang="en-US" dirty="0"/>
              <a:t>Third level</a:t>
            </a:r>
          </a:p>
        </p:txBody>
      </p:sp>
      <p:sp>
        <p:nvSpPr>
          <p:cNvPr id="5" name="Title Placeholder 1">
            <a:extLst>
              <a:ext uri="{FF2B5EF4-FFF2-40B4-BE49-F238E27FC236}">
                <a16:creationId xmlns:a16="http://schemas.microsoft.com/office/drawing/2014/main" id="{63D16220-4F50-6A45-8A5C-0AB56F7CE96C}"/>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 </a:t>
            </a:r>
          </a:p>
        </p:txBody>
      </p:sp>
    </p:spTree>
    <p:extLst>
      <p:ext uri="{BB962C8B-B14F-4D97-AF65-F5344CB8AC3E}">
        <p14:creationId xmlns:p14="http://schemas.microsoft.com/office/powerpoint/2010/main" val="27428482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nd Two Content ">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70A60416-C836-0E45-976A-13A986DE89E8}"/>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
        <p:nvSpPr>
          <p:cNvPr id="7" name="Content Placeholder 2">
            <a:extLst>
              <a:ext uri="{FF2B5EF4-FFF2-40B4-BE49-F238E27FC236}">
                <a16:creationId xmlns:a16="http://schemas.microsoft.com/office/drawing/2014/main" id="{8337E35D-E929-4CDD-AFA3-DDA5D95A9F9F}"/>
              </a:ext>
            </a:extLst>
          </p:cNvPr>
          <p:cNvSpPr>
            <a:spLocks noGrp="1"/>
          </p:cNvSpPr>
          <p:nvPr>
            <p:ph sz="half" idx="10"/>
          </p:nvPr>
        </p:nvSpPr>
        <p:spPr>
          <a:xfrm>
            <a:off x="478367" y="1359925"/>
            <a:ext cx="5384800" cy="4525963"/>
          </a:xfrm>
          <a:prstGeom prst="rect">
            <a:avLst/>
          </a:prstGeom>
        </p:spPr>
        <p:txBody>
          <a:bodyPr>
            <a:normAutofit/>
          </a:bodyPr>
          <a:lstStyle>
            <a:lvl1pPr>
              <a:defRPr sz="3200"/>
            </a:lvl1pPr>
            <a:lvl2pPr>
              <a:defRPr sz="3200"/>
            </a:lvl2pPr>
            <a:lvl3pPr>
              <a:defRPr sz="32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9" name="Content Placeholder 3">
            <a:extLst>
              <a:ext uri="{FF2B5EF4-FFF2-40B4-BE49-F238E27FC236}">
                <a16:creationId xmlns:a16="http://schemas.microsoft.com/office/drawing/2014/main" id="{DBCD8866-5C79-4769-B022-E56134A505BB}"/>
              </a:ext>
            </a:extLst>
          </p:cNvPr>
          <p:cNvSpPr>
            <a:spLocks noGrp="1"/>
          </p:cNvSpPr>
          <p:nvPr>
            <p:ph sz="half" idx="11"/>
          </p:nvPr>
        </p:nvSpPr>
        <p:spPr>
          <a:xfrm>
            <a:off x="6328833" y="1359925"/>
            <a:ext cx="5384800" cy="4525963"/>
          </a:xfrm>
          <a:prstGeom prst="rect">
            <a:avLst/>
          </a:prstGeom>
        </p:spPr>
        <p:txBody>
          <a:bodyPr>
            <a:normAutofit/>
          </a:bodyPr>
          <a:lstStyle>
            <a:lvl1pPr>
              <a:defRPr sz="3200"/>
            </a:lvl1pPr>
            <a:lvl2pPr>
              <a:defRPr sz="3200"/>
            </a:lvl2pPr>
            <a:lvl3pPr>
              <a:defRPr sz="32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4286995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78367" y="1360488"/>
            <a:ext cx="5384800" cy="4525400"/>
          </a:xfrm>
          <a:prstGeom prst="rect">
            <a:avLst/>
          </a:prstGeom>
        </p:spPr>
        <p:txBody>
          <a:bodyPr/>
          <a:lstStyle>
            <a:lvl1pPr marL="0" indent="0">
              <a:buNone/>
              <a:defRPr/>
            </a:lvl1pPr>
          </a:lstStyle>
          <a:p>
            <a:pPr lvl="0"/>
            <a:r>
              <a:rPr lang="en-US" noProof="0" dirty="0"/>
              <a:t>Click icon to add picture</a:t>
            </a:r>
          </a:p>
        </p:txBody>
      </p:sp>
      <p:sp>
        <p:nvSpPr>
          <p:cNvPr id="8" name="Text Placeholder 2">
            <a:extLst>
              <a:ext uri="{FF2B5EF4-FFF2-40B4-BE49-F238E27FC236}">
                <a16:creationId xmlns:a16="http://schemas.microsoft.com/office/drawing/2014/main" id="{6B9C7BF1-6F0E-974D-9D90-8D2E3B8614D2}"/>
              </a:ext>
            </a:extLst>
          </p:cNvPr>
          <p:cNvSpPr>
            <a:spLocks noGrp="1"/>
          </p:cNvSpPr>
          <p:nvPr>
            <p:ph type="body" sz="quarter" idx="13" hasCustomPrompt="1"/>
          </p:nvPr>
        </p:nvSpPr>
        <p:spPr>
          <a:xfrm>
            <a:off x="480000" y="5939717"/>
            <a:ext cx="11102401" cy="416632"/>
          </a:xfrm>
        </p:spPr>
        <p:txBody>
          <a:bodyPr lIns="0" tIns="0" rIns="0" bIns="0"/>
          <a:lstStyle>
            <a:lvl1pPr marL="0" indent="0">
              <a:buNone/>
              <a:defRPr sz="1333"/>
            </a:lvl1pPr>
          </a:lstStyle>
          <a:p>
            <a:pPr lvl="0"/>
            <a:r>
              <a:rPr lang="en-US" dirty="0"/>
              <a:t>* Include source</a:t>
            </a:r>
          </a:p>
        </p:txBody>
      </p:sp>
      <p:sp>
        <p:nvSpPr>
          <p:cNvPr id="9" name="Title Placeholder 1">
            <a:extLst>
              <a:ext uri="{FF2B5EF4-FFF2-40B4-BE49-F238E27FC236}">
                <a16:creationId xmlns:a16="http://schemas.microsoft.com/office/drawing/2014/main" id="{1A6E8EBA-F725-4134-BDCE-9523A37EB37D}"/>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
        <p:nvSpPr>
          <p:cNvPr id="10" name="Content Placeholder 3">
            <a:extLst>
              <a:ext uri="{FF2B5EF4-FFF2-40B4-BE49-F238E27FC236}">
                <a16:creationId xmlns:a16="http://schemas.microsoft.com/office/drawing/2014/main" id="{F396C485-F9F3-4645-B4AF-D94B2D375008}"/>
              </a:ext>
            </a:extLst>
          </p:cNvPr>
          <p:cNvSpPr>
            <a:spLocks noGrp="1"/>
          </p:cNvSpPr>
          <p:nvPr>
            <p:ph sz="half" idx="14"/>
          </p:nvPr>
        </p:nvSpPr>
        <p:spPr>
          <a:xfrm>
            <a:off x="6328833" y="1359925"/>
            <a:ext cx="5384800" cy="4525963"/>
          </a:xfrm>
          <a:prstGeom prst="rect">
            <a:avLst/>
          </a:prstGeom>
        </p:spPr>
        <p:txBody>
          <a:bodyPr>
            <a:normAutofit/>
          </a:bodyPr>
          <a:lstStyle>
            <a:lvl1pPr>
              <a:defRPr sz="3200"/>
            </a:lvl1pPr>
            <a:lvl2pPr>
              <a:defRPr sz="3200"/>
            </a:lvl2pPr>
            <a:lvl3pPr>
              <a:defRPr sz="32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9681168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Content and Table">
    <p:spTree>
      <p:nvGrpSpPr>
        <p:cNvPr id="1" name=""/>
        <p:cNvGrpSpPr/>
        <p:nvPr/>
      </p:nvGrpSpPr>
      <p:grpSpPr>
        <a:xfrm>
          <a:off x="0" y="0"/>
          <a:ext cx="0" cy="0"/>
          <a:chOff x="0" y="0"/>
          <a:chExt cx="0" cy="0"/>
        </a:xfrm>
      </p:grpSpPr>
      <p:sp>
        <p:nvSpPr>
          <p:cNvPr id="5" name="Table Placeholder 4"/>
          <p:cNvSpPr>
            <a:spLocks noGrp="1"/>
          </p:cNvSpPr>
          <p:nvPr>
            <p:ph type="tbl" sz="quarter" idx="12"/>
          </p:nvPr>
        </p:nvSpPr>
        <p:spPr>
          <a:xfrm>
            <a:off x="478367" y="1360489"/>
            <a:ext cx="5384800" cy="4525399"/>
          </a:xfrm>
          <a:prstGeom prst="rect">
            <a:avLst/>
          </a:prstGeom>
        </p:spPr>
        <p:txBody>
          <a:bodyPr/>
          <a:lstStyle>
            <a:lvl1pPr marL="0" indent="0">
              <a:buNone/>
              <a:defRPr/>
            </a:lvl1pPr>
          </a:lstStyle>
          <a:p>
            <a:pPr lvl="0"/>
            <a:r>
              <a:rPr lang="en-US" noProof="0" dirty="0"/>
              <a:t>Click icon to add table</a:t>
            </a:r>
          </a:p>
        </p:txBody>
      </p:sp>
      <p:sp>
        <p:nvSpPr>
          <p:cNvPr id="6" name="Title Placeholder 1">
            <a:extLst>
              <a:ext uri="{FF2B5EF4-FFF2-40B4-BE49-F238E27FC236}">
                <a16:creationId xmlns:a16="http://schemas.microsoft.com/office/drawing/2014/main" id="{9842CB90-B2C6-9F49-B023-F8F8398B98F1}"/>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
        <p:nvSpPr>
          <p:cNvPr id="9" name="Text Placeholder 2">
            <a:extLst>
              <a:ext uri="{FF2B5EF4-FFF2-40B4-BE49-F238E27FC236}">
                <a16:creationId xmlns:a16="http://schemas.microsoft.com/office/drawing/2014/main" id="{DCFEABC9-8CBC-4BFF-A091-0B1175D7A66C}"/>
              </a:ext>
            </a:extLst>
          </p:cNvPr>
          <p:cNvSpPr>
            <a:spLocks noGrp="1"/>
          </p:cNvSpPr>
          <p:nvPr>
            <p:ph type="body" sz="quarter" idx="13" hasCustomPrompt="1"/>
          </p:nvPr>
        </p:nvSpPr>
        <p:spPr>
          <a:xfrm>
            <a:off x="480000" y="5939717"/>
            <a:ext cx="11102401" cy="416632"/>
          </a:xfrm>
        </p:spPr>
        <p:txBody>
          <a:bodyPr lIns="0" tIns="0" rIns="0" bIns="0"/>
          <a:lstStyle>
            <a:lvl1pPr marL="0" indent="0">
              <a:buNone/>
              <a:defRPr sz="1333"/>
            </a:lvl1pPr>
          </a:lstStyle>
          <a:p>
            <a:pPr lvl="0"/>
            <a:r>
              <a:rPr lang="en-US" dirty="0"/>
              <a:t>* Include source</a:t>
            </a:r>
          </a:p>
        </p:txBody>
      </p:sp>
      <p:sp>
        <p:nvSpPr>
          <p:cNvPr id="10" name="Content Placeholder 3">
            <a:extLst>
              <a:ext uri="{FF2B5EF4-FFF2-40B4-BE49-F238E27FC236}">
                <a16:creationId xmlns:a16="http://schemas.microsoft.com/office/drawing/2014/main" id="{FC11E0B3-4BC6-4FDE-8A73-E95CF528DD93}"/>
              </a:ext>
            </a:extLst>
          </p:cNvPr>
          <p:cNvSpPr>
            <a:spLocks noGrp="1"/>
          </p:cNvSpPr>
          <p:nvPr>
            <p:ph sz="half" idx="14"/>
          </p:nvPr>
        </p:nvSpPr>
        <p:spPr>
          <a:xfrm>
            <a:off x="6328833" y="1359925"/>
            <a:ext cx="5384800" cy="4525963"/>
          </a:xfrm>
          <a:prstGeom prst="rect">
            <a:avLst/>
          </a:prstGeom>
        </p:spPr>
        <p:txBody>
          <a:bodyPr>
            <a:normAutofit/>
          </a:bodyPr>
          <a:lstStyle>
            <a:lvl1pPr>
              <a:defRPr sz="3200"/>
            </a:lvl1pPr>
            <a:lvl2pPr>
              <a:defRPr sz="3200"/>
            </a:lvl2pPr>
            <a:lvl3pPr>
              <a:defRPr sz="32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981729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Content and Chart">
    <p:spTree>
      <p:nvGrpSpPr>
        <p:cNvPr id="1" name=""/>
        <p:cNvGrpSpPr/>
        <p:nvPr/>
      </p:nvGrpSpPr>
      <p:grpSpPr>
        <a:xfrm>
          <a:off x="0" y="0"/>
          <a:ext cx="0" cy="0"/>
          <a:chOff x="0" y="0"/>
          <a:chExt cx="0" cy="0"/>
        </a:xfrm>
      </p:grpSpPr>
      <p:sp>
        <p:nvSpPr>
          <p:cNvPr id="6" name="Chart Placeholder 5"/>
          <p:cNvSpPr>
            <a:spLocks noGrp="1"/>
          </p:cNvSpPr>
          <p:nvPr>
            <p:ph type="chart" sz="quarter" idx="13"/>
          </p:nvPr>
        </p:nvSpPr>
        <p:spPr>
          <a:xfrm>
            <a:off x="478367" y="1360489"/>
            <a:ext cx="5384800" cy="4525399"/>
          </a:xfrm>
          <a:prstGeom prst="rect">
            <a:avLst/>
          </a:prstGeom>
        </p:spPr>
        <p:txBody>
          <a:bodyPr/>
          <a:lstStyle>
            <a:lvl1pPr marL="0" marR="0" indent="0" algn="l" defTabSz="457189" rtl="0" eaLnBrk="1" fontAlgn="auto" latinLnBrk="0" hangingPunct="1">
              <a:lnSpc>
                <a:spcPct val="100000"/>
              </a:lnSpc>
              <a:spcBef>
                <a:spcPct val="20000"/>
              </a:spcBef>
              <a:spcAft>
                <a:spcPts val="0"/>
              </a:spcAft>
              <a:buClrTx/>
              <a:buSzTx/>
              <a:buFont typeface="Lucida Grande"/>
              <a:buNone/>
              <a:tabLst/>
              <a:defRPr/>
            </a:lvl1pPr>
          </a:lstStyle>
          <a:p>
            <a:pPr lvl="0"/>
            <a:r>
              <a:rPr lang="en-US" noProof="0"/>
              <a:t>Click icon to add chart</a:t>
            </a:r>
            <a:endParaRPr lang="en-US" noProof="0" dirty="0"/>
          </a:p>
        </p:txBody>
      </p:sp>
      <p:sp>
        <p:nvSpPr>
          <p:cNvPr id="7" name="Title Placeholder 1">
            <a:extLst>
              <a:ext uri="{FF2B5EF4-FFF2-40B4-BE49-F238E27FC236}">
                <a16:creationId xmlns:a16="http://schemas.microsoft.com/office/drawing/2014/main" id="{A9E197AB-B83A-F542-A11A-CDE4241E8C70}"/>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
        <p:nvSpPr>
          <p:cNvPr id="8" name="Text Placeholder 2">
            <a:extLst>
              <a:ext uri="{FF2B5EF4-FFF2-40B4-BE49-F238E27FC236}">
                <a16:creationId xmlns:a16="http://schemas.microsoft.com/office/drawing/2014/main" id="{FDEF6A8B-FE55-424B-91EF-87F23AFF3A8E}"/>
              </a:ext>
            </a:extLst>
          </p:cNvPr>
          <p:cNvSpPr>
            <a:spLocks noGrp="1"/>
          </p:cNvSpPr>
          <p:nvPr>
            <p:ph type="body" sz="quarter" idx="14" hasCustomPrompt="1"/>
          </p:nvPr>
        </p:nvSpPr>
        <p:spPr>
          <a:xfrm>
            <a:off x="480000" y="5939717"/>
            <a:ext cx="11102401" cy="416632"/>
          </a:xfrm>
        </p:spPr>
        <p:txBody>
          <a:bodyPr lIns="0" tIns="0" rIns="0" bIns="0"/>
          <a:lstStyle>
            <a:lvl1pPr marL="0" indent="0">
              <a:buNone/>
              <a:defRPr sz="1333"/>
            </a:lvl1pPr>
          </a:lstStyle>
          <a:p>
            <a:pPr lvl="0"/>
            <a:r>
              <a:rPr lang="en-US" dirty="0"/>
              <a:t>* Include source</a:t>
            </a:r>
          </a:p>
        </p:txBody>
      </p:sp>
      <p:sp>
        <p:nvSpPr>
          <p:cNvPr id="10" name="Content Placeholder 3">
            <a:extLst>
              <a:ext uri="{FF2B5EF4-FFF2-40B4-BE49-F238E27FC236}">
                <a16:creationId xmlns:a16="http://schemas.microsoft.com/office/drawing/2014/main" id="{FBDBDC34-494F-4FD9-8BD2-78F992CF9F94}"/>
              </a:ext>
            </a:extLst>
          </p:cNvPr>
          <p:cNvSpPr>
            <a:spLocks noGrp="1"/>
          </p:cNvSpPr>
          <p:nvPr>
            <p:ph sz="half" idx="15"/>
          </p:nvPr>
        </p:nvSpPr>
        <p:spPr>
          <a:xfrm>
            <a:off x="6328833" y="1359925"/>
            <a:ext cx="5384800" cy="4525963"/>
          </a:xfrm>
          <a:prstGeom prst="rect">
            <a:avLst/>
          </a:prstGeom>
        </p:spPr>
        <p:txBody>
          <a:bodyPr/>
          <a:lstStyle>
            <a:lvl1pPr>
              <a:defRPr sz="3200"/>
            </a:lvl1pPr>
            <a:lvl2pPr>
              <a:defRPr sz="3200"/>
            </a:lvl2pPr>
            <a:lvl3pPr>
              <a:defRPr sz="3200"/>
            </a:lvl3pPr>
            <a:lvl4pPr>
              <a:defRPr sz="2000"/>
            </a:lvl4pPr>
            <a:lvl5pPr>
              <a:defRPr sz="2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37157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478365" y="1358902"/>
            <a:ext cx="11235267" cy="4767263"/>
          </a:xfrm>
          <a:prstGeom prst="rect">
            <a:avLst/>
          </a:prstGeom>
        </p:spPr>
        <p:txBody>
          <a:bodyPr anchor="ctr" anchorCtr="1"/>
          <a:lstStyle>
            <a:lvl1pPr marL="0" indent="0" algn="ctr">
              <a:buNone/>
              <a:defRPr baseline="0"/>
            </a:lvl1pPr>
          </a:lstStyle>
          <a:p>
            <a:pPr lvl="0"/>
            <a:r>
              <a:rPr lang="en-US" noProof="0"/>
              <a:t>Click icon to add picture</a:t>
            </a:r>
            <a:endParaRPr lang="en-US" noProof="0" dirty="0"/>
          </a:p>
        </p:txBody>
      </p:sp>
      <p:sp>
        <p:nvSpPr>
          <p:cNvPr id="4" name="Title Placeholder 1">
            <a:extLst>
              <a:ext uri="{FF2B5EF4-FFF2-40B4-BE49-F238E27FC236}">
                <a16:creationId xmlns:a16="http://schemas.microsoft.com/office/drawing/2014/main" id="{716DB442-97F9-2241-AE70-FE1000B8FF4F}"/>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Tree>
    <p:extLst>
      <p:ext uri="{BB962C8B-B14F-4D97-AF65-F5344CB8AC3E}">
        <p14:creationId xmlns:p14="http://schemas.microsoft.com/office/powerpoint/2010/main" val="42314006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861D717C-1AC4-394E-91B8-A016BB12DA1B}"/>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Tree>
    <p:extLst>
      <p:ext uri="{BB962C8B-B14F-4D97-AF65-F5344CB8AC3E}">
        <p14:creationId xmlns:p14="http://schemas.microsoft.com/office/powerpoint/2010/main" val="11715258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ection Divider - Option 1">
    <p:spTree>
      <p:nvGrpSpPr>
        <p:cNvPr id="1" name=""/>
        <p:cNvGrpSpPr/>
        <p:nvPr/>
      </p:nvGrpSpPr>
      <p:grpSpPr>
        <a:xfrm>
          <a:off x="0" y="0"/>
          <a:ext cx="0" cy="0"/>
          <a:chOff x="0" y="0"/>
          <a:chExt cx="0" cy="0"/>
        </a:xfrm>
      </p:grpSpPr>
      <p:pic>
        <p:nvPicPr>
          <p:cNvPr id="8" name="Picture 7" descr="USY_MB1_PMS_1_Colour_Reversed_Logo.pn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Text Placeholder 4"/>
          <p:cNvSpPr>
            <a:spLocks noGrp="1"/>
          </p:cNvSpPr>
          <p:nvPr>
            <p:ph type="body" sz="quarter" idx="11"/>
          </p:nvPr>
        </p:nvSpPr>
        <p:spPr>
          <a:xfrm>
            <a:off x="478367" y="1173218"/>
            <a:ext cx="11235267" cy="647183"/>
          </a:xfrm>
          <a:prstGeom prst="rect">
            <a:avLst/>
          </a:prstGeom>
          <a:noFill/>
        </p:spPr>
        <p:txBody>
          <a:bodyPr/>
          <a:lstStyle>
            <a:lvl1pPr marL="0" indent="0">
              <a:lnSpc>
                <a:spcPct val="90000"/>
              </a:lnSpc>
              <a:buNone/>
              <a:defRPr sz="3200">
                <a:solidFill>
                  <a:schemeClr val="tx1"/>
                </a:solidFill>
              </a:defRPr>
            </a:lvl1pPr>
            <a:lvl2pPr marL="457189" indent="0">
              <a:buNone/>
              <a:defRPr/>
            </a:lvl2pPr>
            <a:lvl3pPr marL="914377" indent="0">
              <a:buNone/>
              <a:defRPr/>
            </a:lvl3pPr>
            <a:lvl4pPr marL="1371566" indent="0">
              <a:buNone/>
              <a:defRPr/>
            </a:lvl4pPr>
            <a:lvl5pPr marL="1828754" indent="0">
              <a:buNone/>
              <a:defRPr/>
            </a:lvl5pPr>
          </a:lstStyle>
          <a:p>
            <a:pPr lvl="0"/>
            <a:r>
              <a:rPr lang="en-US" dirty="0"/>
              <a:t>Click to edit Master text styles</a:t>
            </a:r>
          </a:p>
        </p:txBody>
      </p:sp>
      <p:sp>
        <p:nvSpPr>
          <p:cNvPr id="7" name="Picture Placeholder 13"/>
          <p:cNvSpPr>
            <a:spLocks noGrp="1"/>
          </p:cNvSpPr>
          <p:nvPr>
            <p:ph type="pic" sz="quarter" idx="12"/>
          </p:nvPr>
        </p:nvSpPr>
        <p:spPr>
          <a:xfrm>
            <a:off x="478367" y="1820400"/>
            <a:ext cx="11235267" cy="4535949"/>
          </a:xfrm>
          <a:prstGeom prst="rect">
            <a:avLst/>
          </a:prstGeom>
          <a:solidFill>
            <a:srgbClr val="D9D9D9"/>
          </a:solidFill>
        </p:spPr>
        <p:txBody>
          <a:bodyPr anchor="ctr" anchorCtr="0"/>
          <a:lstStyle>
            <a:lvl1pPr marL="0" indent="0" algn="ctr">
              <a:buNone/>
              <a:defRPr/>
            </a:lvl1pPr>
          </a:lstStyle>
          <a:p>
            <a:pPr lvl="0"/>
            <a:r>
              <a:rPr lang="en-US" noProof="0"/>
              <a:t>Click icon to add picture</a:t>
            </a:r>
            <a:endParaRPr lang="en-US" noProof="0" dirty="0"/>
          </a:p>
        </p:txBody>
      </p:sp>
      <p:sp>
        <p:nvSpPr>
          <p:cNvPr id="10" name="Title Placeholder 1">
            <a:extLst>
              <a:ext uri="{FF2B5EF4-FFF2-40B4-BE49-F238E27FC236}">
                <a16:creationId xmlns:a16="http://schemas.microsoft.com/office/drawing/2014/main" id="{8AB9FAD1-F758-AF4C-BAD5-AFAD67046B97}"/>
              </a:ext>
            </a:extLst>
          </p:cNvPr>
          <p:cNvSpPr>
            <a:spLocks noGrp="1"/>
          </p:cNvSpPr>
          <p:nvPr>
            <p:ph type="title" hasCustomPrompt="1"/>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slide title</a:t>
            </a:r>
          </a:p>
        </p:txBody>
      </p:sp>
    </p:spTree>
    <p:extLst>
      <p:ext uri="{BB962C8B-B14F-4D97-AF65-F5344CB8AC3E}">
        <p14:creationId xmlns:p14="http://schemas.microsoft.com/office/powerpoint/2010/main" val="326284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White option 1 (add own image)">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 name="Picture 7" descr="USY_MB1_PMS_1_Colour_Standard_Logo.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4" name="Picture Placeholder 13"/>
          <p:cNvSpPr>
            <a:spLocks noGrp="1"/>
          </p:cNvSpPr>
          <p:nvPr>
            <p:ph type="pic" sz="quarter" idx="12"/>
          </p:nvPr>
        </p:nvSpPr>
        <p:spPr>
          <a:xfrm>
            <a:off x="6117168" y="418355"/>
            <a:ext cx="5533811" cy="6017555"/>
          </a:xfrm>
          <a:solidFill>
            <a:schemeClr val="bg1">
              <a:lumMod val="85000"/>
            </a:schemeClr>
          </a:solidFill>
          <a:ln>
            <a:noFill/>
          </a:ln>
        </p:spPr>
        <p:txBody>
          <a:bodyPr anchor="ctr" anchorCtr="0"/>
          <a:lstStyle>
            <a:lvl1pPr marL="0" indent="0" algn="ctr">
              <a:buNone/>
              <a:defRPr/>
            </a:lvl1pPr>
          </a:lstStyle>
          <a:p>
            <a:pPr lvl="0"/>
            <a:r>
              <a:rPr lang="en-US" noProof="0"/>
              <a:t>Click icon to add picture</a:t>
            </a:r>
          </a:p>
        </p:txBody>
      </p:sp>
      <p:sp>
        <p:nvSpPr>
          <p:cNvPr id="8" name="Title 8"/>
          <p:cNvSpPr>
            <a:spLocks noGrp="1"/>
          </p:cNvSpPr>
          <p:nvPr>
            <p:ph type="title"/>
          </p:nvPr>
        </p:nvSpPr>
        <p:spPr>
          <a:xfrm>
            <a:off x="509179" y="1797599"/>
            <a:ext cx="5265165" cy="1322972"/>
          </a:xfrm>
        </p:spPr>
        <p:txBody>
          <a:bodyPr anchor="t"/>
          <a:lstStyle>
            <a:lvl1pPr>
              <a:defRPr sz="2800">
                <a:solidFill>
                  <a:schemeClr val="accent1"/>
                </a:solidFill>
              </a:defRPr>
            </a:lvl1pPr>
          </a:lstStyle>
          <a:p>
            <a:r>
              <a:rPr lang="en-US"/>
              <a:t>Click to edit Master title style</a:t>
            </a:r>
          </a:p>
        </p:txBody>
      </p:sp>
      <p:sp>
        <p:nvSpPr>
          <p:cNvPr id="9"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425132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Section Divider - Option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4382753-51C7-0C46-B853-1DBA86E4E953}"/>
              </a:ext>
            </a:extLst>
          </p:cNvPr>
          <p:cNvSpPr/>
          <p:nvPr userDrawn="1"/>
        </p:nvSpPr>
        <p:spPr>
          <a:xfrm>
            <a:off x="0" y="0"/>
            <a:ext cx="12192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Title 8">
            <a:extLst>
              <a:ext uri="{FF2B5EF4-FFF2-40B4-BE49-F238E27FC236}">
                <a16:creationId xmlns:a16="http://schemas.microsoft.com/office/drawing/2014/main" id="{F6164CB4-EC8E-0144-9230-9A41AA8066A6}"/>
              </a:ext>
            </a:extLst>
          </p:cNvPr>
          <p:cNvSpPr>
            <a:spLocks noGrp="1"/>
          </p:cNvSpPr>
          <p:nvPr>
            <p:ph type="title" hasCustomPrompt="1"/>
          </p:nvPr>
        </p:nvSpPr>
        <p:spPr>
          <a:xfrm>
            <a:off x="509179" y="1617082"/>
            <a:ext cx="11209579" cy="708607"/>
          </a:xfrm>
        </p:spPr>
        <p:txBody>
          <a:bodyPr anchor="t"/>
          <a:lstStyle>
            <a:lvl1pPr algn="l">
              <a:defRPr sz="4000">
                <a:solidFill>
                  <a:schemeClr val="bg1"/>
                </a:solidFill>
              </a:defRPr>
            </a:lvl1pPr>
          </a:lstStyle>
          <a:p>
            <a:r>
              <a:rPr lang="en-US" dirty="0"/>
              <a:t>Title heading here</a:t>
            </a:r>
          </a:p>
        </p:txBody>
      </p:sp>
      <p:sp>
        <p:nvSpPr>
          <p:cNvPr id="10" name="Text Placeholder 4">
            <a:extLst>
              <a:ext uri="{FF2B5EF4-FFF2-40B4-BE49-F238E27FC236}">
                <a16:creationId xmlns:a16="http://schemas.microsoft.com/office/drawing/2014/main" id="{C7C3DC85-C5E4-9F4F-9A53-A30541465834}"/>
              </a:ext>
            </a:extLst>
          </p:cNvPr>
          <p:cNvSpPr>
            <a:spLocks noGrp="1"/>
          </p:cNvSpPr>
          <p:nvPr>
            <p:ph type="body" sz="quarter" idx="13" hasCustomPrompt="1"/>
          </p:nvPr>
        </p:nvSpPr>
        <p:spPr>
          <a:xfrm>
            <a:off x="510355" y="2469569"/>
            <a:ext cx="11208403" cy="708607"/>
          </a:xfrm>
        </p:spPr>
        <p:txBody>
          <a:bodyPr lIns="0" tIns="0" rIns="0" bIns="0"/>
          <a:lstStyle>
            <a:lvl1pPr marL="0" indent="0" algn="l">
              <a:lnSpc>
                <a:spcPct val="90000"/>
              </a:lnSpc>
              <a:buNone/>
              <a:defRPr sz="320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Presented by</a:t>
            </a:r>
          </a:p>
        </p:txBody>
      </p:sp>
      <p:pic>
        <p:nvPicPr>
          <p:cNvPr id="9" name="Picture 8">
            <a:extLst>
              <a:ext uri="{FF2B5EF4-FFF2-40B4-BE49-F238E27FC236}">
                <a16:creationId xmlns:a16="http://schemas.microsoft.com/office/drawing/2014/main" id="{C4F743E6-42C8-45D8-A63F-90FE0651F2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6029" y="5374846"/>
            <a:ext cx="1993171" cy="690133"/>
          </a:xfrm>
          <a:prstGeom prst="rect">
            <a:avLst/>
          </a:prstGeom>
        </p:spPr>
      </p:pic>
    </p:spTree>
    <p:extLst>
      <p:ext uri="{BB962C8B-B14F-4D97-AF65-F5344CB8AC3E}">
        <p14:creationId xmlns:p14="http://schemas.microsoft.com/office/powerpoint/2010/main" val="38690481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ection Divider - Option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277205-D819-0E49-850F-A3DCF077A5B8}"/>
              </a:ext>
            </a:extLst>
          </p:cNvPr>
          <p:cNvSpPr/>
          <p:nvPr userDrawn="1"/>
        </p:nvSpPr>
        <p:spPr>
          <a:xfrm>
            <a:off x="0" y="0"/>
            <a:ext cx="12192000" cy="6858000"/>
          </a:xfrm>
          <a:prstGeom prst="rect">
            <a:avLst/>
          </a:prstGeom>
          <a:solidFill>
            <a:srgbClr val="FFB800"/>
          </a:solidFill>
          <a:ln w="9525" cap="flat" cmpd="sng" algn="ctr">
            <a:noFill/>
            <a:prstDash val="solid"/>
          </a:ln>
          <a:effectLst/>
        </p:spPr>
        <p:txBody>
          <a:bodyPr anchor="ctr"/>
          <a:lstStyle/>
          <a:p>
            <a:pPr marL="0" marR="0" lvl="0" indent="0" algn="ctr" defTabSz="121917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white"/>
              </a:solidFill>
              <a:effectLst/>
              <a:uLnTx/>
              <a:uFillTx/>
              <a:latin typeface="Arial" panose="020B0604020202020204"/>
              <a:ea typeface="+mn-ea"/>
              <a:cs typeface="+mn-cs"/>
            </a:endParaRPr>
          </a:p>
        </p:txBody>
      </p:sp>
      <p:sp>
        <p:nvSpPr>
          <p:cNvPr id="7" name="Title 8">
            <a:extLst>
              <a:ext uri="{FF2B5EF4-FFF2-40B4-BE49-F238E27FC236}">
                <a16:creationId xmlns:a16="http://schemas.microsoft.com/office/drawing/2014/main" id="{C20D03EA-04EC-3E4D-A8DD-25B0B1CFB907}"/>
              </a:ext>
            </a:extLst>
          </p:cNvPr>
          <p:cNvSpPr>
            <a:spLocks noGrp="1"/>
          </p:cNvSpPr>
          <p:nvPr>
            <p:ph type="title" hasCustomPrompt="1"/>
          </p:nvPr>
        </p:nvSpPr>
        <p:spPr>
          <a:xfrm>
            <a:off x="509179" y="1617082"/>
            <a:ext cx="11209579" cy="708607"/>
          </a:xfrm>
        </p:spPr>
        <p:txBody>
          <a:bodyPr anchor="t"/>
          <a:lstStyle>
            <a:lvl1pPr algn="l">
              <a:defRPr sz="4000">
                <a:solidFill>
                  <a:schemeClr val="tx1"/>
                </a:solidFill>
              </a:defRPr>
            </a:lvl1pPr>
          </a:lstStyle>
          <a:p>
            <a:r>
              <a:rPr lang="en-US" dirty="0"/>
              <a:t>Title heading here</a:t>
            </a:r>
          </a:p>
        </p:txBody>
      </p:sp>
      <p:sp>
        <p:nvSpPr>
          <p:cNvPr id="8" name="Text Placeholder 4">
            <a:extLst>
              <a:ext uri="{FF2B5EF4-FFF2-40B4-BE49-F238E27FC236}">
                <a16:creationId xmlns:a16="http://schemas.microsoft.com/office/drawing/2014/main" id="{77BCA0C8-FD5B-AE4C-9999-548657AE139B}"/>
              </a:ext>
            </a:extLst>
          </p:cNvPr>
          <p:cNvSpPr>
            <a:spLocks noGrp="1"/>
          </p:cNvSpPr>
          <p:nvPr>
            <p:ph type="body" sz="quarter" idx="13" hasCustomPrompt="1"/>
          </p:nvPr>
        </p:nvSpPr>
        <p:spPr>
          <a:xfrm>
            <a:off x="510355" y="2469567"/>
            <a:ext cx="11208403" cy="710400"/>
          </a:xfrm>
        </p:spPr>
        <p:txBody>
          <a:bodyPr lIns="0" tIns="0" rIns="0" bIns="0"/>
          <a:lstStyle>
            <a:lvl1pPr marL="0" indent="0" algn="l">
              <a:lnSpc>
                <a:spcPct val="90000"/>
              </a:lnSpc>
              <a:buNone/>
              <a:defRPr sz="3200">
                <a:solidFill>
                  <a:srgbClr val="000000"/>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Presented by</a:t>
            </a:r>
          </a:p>
        </p:txBody>
      </p:sp>
      <p:pic>
        <p:nvPicPr>
          <p:cNvPr id="9" name="Picture 8" descr="A close up of a logo&#10;&#10;Description automatically generated">
            <a:extLst>
              <a:ext uri="{FF2B5EF4-FFF2-40B4-BE49-F238E27FC236}">
                <a16:creationId xmlns:a16="http://schemas.microsoft.com/office/drawing/2014/main" id="{2C89BC04-6416-479F-AF58-1E9563CF65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8718" y="5145627"/>
            <a:ext cx="2470783" cy="1153032"/>
          </a:xfrm>
          <a:prstGeom prst="rect">
            <a:avLst/>
          </a:prstGeom>
        </p:spPr>
      </p:pic>
    </p:spTree>
    <p:extLst>
      <p:ext uri="{BB962C8B-B14F-4D97-AF65-F5344CB8AC3E}">
        <p14:creationId xmlns:p14="http://schemas.microsoft.com/office/powerpoint/2010/main" val="12441037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Divider - Option 4">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1437180-96FB-744F-865F-A5F1DCF5F20E}"/>
              </a:ext>
            </a:extLst>
          </p:cNvPr>
          <p:cNvSpPr/>
          <p:nvPr userDrawn="1"/>
        </p:nvSpPr>
        <p:spPr>
          <a:xfrm>
            <a:off x="0" y="0"/>
            <a:ext cx="12192000" cy="6858000"/>
          </a:xfrm>
          <a:prstGeom prst="rect">
            <a:avLst/>
          </a:prstGeom>
          <a:solidFill>
            <a:srgbClr val="3434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itle 8">
            <a:extLst>
              <a:ext uri="{FF2B5EF4-FFF2-40B4-BE49-F238E27FC236}">
                <a16:creationId xmlns:a16="http://schemas.microsoft.com/office/drawing/2014/main" id="{378A92A4-48B7-0340-8B92-C0F9AC1FDA6C}"/>
              </a:ext>
            </a:extLst>
          </p:cNvPr>
          <p:cNvSpPr>
            <a:spLocks noGrp="1"/>
          </p:cNvSpPr>
          <p:nvPr>
            <p:ph type="title" hasCustomPrompt="1"/>
          </p:nvPr>
        </p:nvSpPr>
        <p:spPr>
          <a:xfrm>
            <a:off x="509179" y="1617082"/>
            <a:ext cx="11209579" cy="708607"/>
          </a:xfrm>
        </p:spPr>
        <p:txBody>
          <a:bodyPr anchor="t"/>
          <a:lstStyle>
            <a:lvl1pPr algn="l">
              <a:defRPr sz="4000">
                <a:solidFill>
                  <a:schemeClr val="bg1"/>
                </a:solidFill>
              </a:defRPr>
            </a:lvl1pPr>
          </a:lstStyle>
          <a:p>
            <a:r>
              <a:rPr lang="en-US" dirty="0"/>
              <a:t>Title heading here</a:t>
            </a:r>
          </a:p>
        </p:txBody>
      </p:sp>
      <p:sp>
        <p:nvSpPr>
          <p:cNvPr id="14" name="Text Placeholder 4">
            <a:extLst>
              <a:ext uri="{FF2B5EF4-FFF2-40B4-BE49-F238E27FC236}">
                <a16:creationId xmlns:a16="http://schemas.microsoft.com/office/drawing/2014/main" id="{55933010-02AF-864A-B29C-468E3DDEEA5E}"/>
              </a:ext>
            </a:extLst>
          </p:cNvPr>
          <p:cNvSpPr>
            <a:spLocks noGrp="1"/>
          </p:cNvSpPr>
          <p:nvPr>
            <p:ph type="body" sz="quarter" idx="13" hasCustomPrompt="1"/>
          </p:nvPr>
        </p:nvSpPr>
        <p:spPr>
          <a:xfrm>
            <a:off x="510355" y="2469569"/>
            <a:ext cx="11208403" cy="708607"/>
          </a:xfrm>
        </p:spPr>
        <p:txBody>
          <a:bodyPr lIns="0" tIns="0" rIns="0" bIns="0"/>
          <a:lstStyle>
            <a:lvl1pPr marL="0" indent="0" algn="l">
              <a:lnSpc>
                <a:spcPct val="90000"/>
              </a:lnSpc>
              <a:buNone/>
              <a:defRPr sz="3200">
                <a:solidFill>
                  <a:schemeClr val="bg1"/>
                </a:solidFill>
              </a:defRPr>
            </a:lvl1pPr>
            <a:lvl2pPr marL="609585" indent="0">
              <a:buNone/>
              <a:defRPr/>
            </a:lvl2pPr>
            <a:lvl3pPr marL="1219170" indent="0">
              <a:buNone/>
              <a:defRPr/>
            </a:lvl3pPr>
            <a:lvl4pPr marL="1828754" indent="0">
              <a:buNone/>
              <a:defRPr/>
            </a:lvl4pPr>
            <a:lvl5pPr marL="2438339" indent="0">
              <a:buNone/>
              <a:defRPr/>
            </a:lvl5pPr>
          </a:lstStyle>
          <a:p>
            <a:pPr lvl="0"/>
            <a:r>
              <a:rPr lang="en-US" dirty="0"/>
              <a:t>Presented by</a:t>
            </a:r>
          </a:p>
        </p:txBody>
      </p:sp>
      <p:pic>
        <p:nvPicPr>
          <p:cNvPr id="7" name="Picture 6">
            <a:extLst>
              <a:ext uri="{FF2B5EF4-FFF2-40B4-BE49-F238E27FC236}">
                <a16:creationId xmlns:a16="http://schemas.microsoft.com/office/drawing/2014/main" id="{A8B4EEB1-42E3-41C0-B7C0-8A0DC6F52F0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6029" y="5374846"/>
            <a:ext cx="1993171" cy="690133"/>
          </a:xfrm>
          <a:prstGeom prst="rect">
            <a:avLst/>
          </a:prstGeom>
        </p:spPr>
      </p:pic>
    </p:spTree>
    <p:extLst>
      <p:ext uri="{BB962C8B-B14F-4D97-AF65-F5344CB8AC3E}">
        <p14:creationId xmlns:p14="http://schemas.microsoft.com/office/powerpoint/2010/main" val="21231769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White option 2">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599"/>
            <a:ext cx="5265165" cy="1322972"/>
          </a:xfrm>
        </p:spPr>
        <p:txBody>
          <a:bodyPr anchor="t"/>
          <a:lstStyle>
            <a:lvl1pPr>
              <a:defRPr sz="2800">
                <a:solidFill>
                  <a:schemeClr val="accent1"/>
                </a:solidFill>
              </a:defRPr>
            </a:lvl1pPr>
          </a:lstStyle>
          <a:p>
            <a:r>
              <a:rPr lang="en-US"/>
              <a:t>Click to edit Master title style</a:t>
            </a:r>
          </a:p>
        </p:txBody>
      </p:sp>
      <p:sp>
        <p:nvSpPr>
          <p:cNvPr id="11"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168737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 White option 3">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6" name="Picture Placeholder 4"/>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193367" y="419101"/>
            <a:ext cx="5380567" cy="601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9" descr="USY_MB1_PMS_1_Colour_Standard_Logo.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367" y="5905501"/>
            <a:ext cx="2048933" cy="530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8"/>
          <p:cNvSpPr>
            <a:spLocks noGrp="1"/>
          </p:cNvSpPr>
          <p:nvPr>
            <p:ph type="title"/>
          </p:nvPr>
        </p:nvSpPr>
        <p:spPr>
          <a:xfrm>
            <a:off x="509179" y="1797599"/>
            <a:ext cx="5265165" cy="1322972"/>
          </a:xfrm>
        </p:spPr>
        <p:txBody>
          <a:bodyPr anchor="t"/>
          <a:lstStyle>
            <a:lvl1pPr>
              <a:defRPr sz="2800">
                <a:solidFill>
                  <a:schemeClr val="accent1"/>
                </a:solidFill>
              </a:defRPr>
            </a:lvl1pPr>
          </a:lstStyle>
          <a:p>
            <a:r>
              <a:rPr lang="en-US"/>
              <a:t>Click to edit Master title style</a:t>
            </a:r>
          </a:p>
        </p:txBody>
      </p:sp>
      <p:sp>
        <p:nvSpPr>
          <p:cNvPr id="11" name="Text Placeholder 4"/>
          <p:cNvSpPr>
            <a:spLocks noGrp="1"/>
          </p:cNvSpPr>
          <p:nvPr>
            <p:ph type="body" sz="quarter" idx="11"/>
          </p:nvPr>
        </p:nvSpPr>
        <p:spPr>
          <a:xfrm>
            <a:off x="489255" y="3360968"/>
            <a:ext cx="5285089" cy="852488"/>
          </a:xfrm>
        </p:spPr>
        <p:txBody>
          <a:bodyPr>
            <a:noAutofit/>
          </a:bodyPr>
          <a:lstStyle>
            <a:lvl1pPr marL="0" indent="0">
              <a:lnSpc>
                <a:spcPct val="90000"/>
              </a:lnSpc>
              <a:buNone/>
              <a:defRPr sz="1600"/>
            </a:lvl1pPr>
            <a:lvl2pPr marL="457200" indent="0">
              <a:buNone/>
              <a:defRPr sz="1600"/>
            </a:lvl2pPr>
            <a:lvl3pPr marL="914400" indent="0">
              <a:buNone/>
              <a:defRPr sz="1600"/>
            </a:lvl3pPr>
            <a:lvl4pPr marL="1371600" indent="0">
              <a:buNone/>
              <a:defRPr/>
            </a:lvl4pPr>
            <a:lvl5pPr marL="1828800" indent="0">
              <a:buNone/>
              <a:defRPr/>
            </a:lvl5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294822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26" Type="http://schemas.openxmlformats.org/officeDocument/2006/relationships/slideLayout" Target="../slideLayouts/slideLayout67.xml"/><Relationship Id="rId3" Type="http://schemas.openxmlformats.org/officeDocument/2006/relationships/slideLayout" Target="../slideLayouts/slideLayout44.xml"/><Relationship Id="rId21" Type="http://schemas.openxmlformats.org/officeDocument/2006/relationships/slideLayout" Target="../slideLayouts/slideLayout62.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5" Type="http://schemas.openxmlformats.org/officeDocument/2006/relationships/slideLayout" Target="../slideLayouts/slideLayout66.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29" Type="http://schemas.openxmlformats.org/officeDocument/2006/relationships/slideLayout" Target="../slideLayouts/slideLayout70.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24" Type="http://schemas.openxmlformats.org/officeDocument/2006/relationships/slideLayout" Target="../slideLayouts/slideLayout65.xml"/><Relationship Id="rId32" Type="http://schemas.openxmlformats.org/officeDocument/2006/relationships/theme" Target="../theme/theme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slideLayout" Target="../slideLayouts/slideLayout64.xml"/><Relationship Id="rId28" Type="http://schemas.openxmlformats.org/officeDocument/2006/relationships/slideLayout" Target="../slideLayouts/slideLayout69.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31" Type="http://schemas.openxmlformats.org/officeDocument/2006/relationships/slideLayout" Target="../slideLayouts/slideLayout72.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slideLayout" Target="../slideLayouts/slideLayout63.xml"/><Relationship Id="rId27" Type="http://schemas.openxmlformats.org/officeDocument/2006/relationships/slideLayout" Target="../slideLayouts/slideLayout68.xml"/><Relationship Id="rId30"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17475"/>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Insert slide title here… 28pt</a:t>
            </a:r>
          </a:p>
        </p:txBody>
      </p:sp>
      <p:sp>
        <p:nvSpPr>
          <p:cNvPr id="3" name="Text Placeholder 2"/>
          <p:cNvSpPr>
            <a:spLocks noGrp="1"/>
          </p:cNvSpPr>
          <p:nvPr>
            <p:ph type="body" idx="1"/>
          </p:nvPr>
        </p:nvSpPr>
        <p:spPr>
          <a:xfrm>
            <a:off x="609600" y="1358901"/>
            <a:ext cx="10972800" cy="4767263"/>
          </a:xfrm>
          <a:prstGeom prst="rect">
            <a:avLst/>
          </a:prstGeom>
        </p:spPr>
        <p:txBody>
          <a:bodyPr vert="horz" lIns="91440" tIns="45720" rIns="91440" bIns="45720" rtlCol="0">
            <a:normAutofit/>
          </a:bodyPr>
          <a:lstStyle/>
          <a:p>
            <a:r>
              <a:rPr lang="en-US"/>
              <a:t>Sub-heading Bold… 24pt</a:t>
            </a:r>
          </a:p>
          <a:p>
            <a:pPr lvl="0"/>
            <a:r>
              <a:rPr lang="en-US"/>
              <a:t>Add body copy </a:t>
            </a:r>
          </a:p>
          <a:p>
            <a:r>
              <a:rPr lang="en-US"/>
              <a:t>Add bullet point</a:t>
            </a:r>
          </a:p>
          <a:p>
            <a:r>
              <a:rPr lang="en-US"/>
              <a:t>Add bullet point</a:t>
            </a:r>
          </a:p>
        </p:txBody>
      </p:sp>
      <p:sp>
        <p:nvSpPr>
          <p:cNvPr id="11" name="Date Placeholder 3"/>
          <p:cNvSpPr txBox="1">
            <a:spLocks/>
          </p:cNvSpPr>
          <p:nvPr/>
        </p:nvSpPr>
        <p:spPr>
          <a:xfrm>
            <a:off x="508000" y="6356351"/>
            <a:ext cx="2844800" cy="365125"/>
          </a:xfrm>
          <a:prstGeom prst="rect">
            <a:avLst/>
          </a:prstGeom>
        </p:spPr>
        <p:txBody>
          <a:bodyPr anchor="ctr"/>
          <a:lstStyle>
            <a:defPPr>
              <a:defRPr lang="en-US"/>
            </a:defPPr>
            <a:lvl1pPr marL="0" algn="l" defTabSz="457200" rtl="0" eaLnBrk="1" latinLnBrk="0" hangingPunct="1">
              <a:defRPr lang="en-US" sz="900" b="0" i="0" u="none" strike="noStrike" kern="1200" baseline="0" smtClean="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sz="900"/>
              <a:t>The University of Sydney</a:t>
            </a:r>
          </a:p>
        </p:txBody>
      </p:sp>
      <p:sp>
        <p:nvSpPr>
          <p:cNvPr id="12" name="Slide Number Placeholder 5"/>
          <p:cNvSpPr txBox="1">
            <a:spLocks/>
          </p:cNvSpPr>
          <p:nvPr/>
        </p:nvSpPr>
        <p:spPr>
          <a:xfrm>
            <a:off x="8839200" y="6356351"/>
            <a:ext cx="2844800" cy="365125"/>
          </a:xfrm>
          <a:prstGeom prst="rect">
            <a:avLst/>
          </a:prstGeom>
        </p:spPr>
        <p:txBody>
          <a:bodyPr anchor="ctr"/>
          <a:lstStyle>
            <a:defPPr>
              <a:defRPr lang="en-US"/>
            </a:defPPr>
            <a:lvl1pPr marL="0" algn="r" defTabSz="457200" rtl="0" eaLnBrk="1" latinLnBrk="0" hangingPunct="1">
              <a:defRPr sz="900" kern="120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a:t>Page </a:t>
            </a:r>
            <a:fld id="{3B11C02F-2186-5E4E-90C0-5210A150EF90}" type="slidenum">
              <a:rPr lang="en-US" sz="900" smtClean="0"/>
              <a:pPr fontAlgn="auto">
                <a:spcBef>
                  <a:spcPts val="0"/>
                </a:spcBef>
                <a:spcAft>
                  <a:spcPts val="0"/>
                </a:spcAft>
                <a:defRPr/>
              </a:pPr>
              <a:t>‹#›</a:t>
            </a:fld>
            <a:endParaRPr lang="en-US" sz="900"/>
          </a:p>
        </p:txBody>
      </p:sp>
    </p:spTree>
    <p:extLst>
      <p:ext uri="{BB962C8B-B14F-4D97-AF65-F5344CB8AC3E}">
        <p14:creationId xmlns:p14="http://schemas.microsoft.com/office/powerpoint/2010/main" val="226746080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01" r:id="rId24"/>
    <p:sldLayoutId id="2147483702" r:id="rId25"/>
    <p:sldLayoutId id="2147483704" r:id="rId26"/>
    <p:sldLayoutId id="2147483705" r:id="rId27"/>
    <p:sldLayoutId id="2147483706" r:id="rId28"/>
    <p:sldLayoutId id="2147483707" r:id="rId29"/>
    <p:sldLayoutId id="2147483708" r:id="rId30"/>
    <p:sldLayoutId id="2147483709" r:id="rId31"/>
    <p:sldLayoutId id="2147483710" r:id="rId32"/>
    <p:sldLayoutId id="2147483695" r:id="rId33"/>
    <p:sldLayoutId id="2147483696" r:id="rId34"/>
    <p:sldLayoutId id="2147483697" r:id="rId35"/>
    <p:sldLayoutId id="2147483698" r:id="rId36"/>
    <p:sldLayoutId id="2147483711" r:id="rId37"/>
    <p:sldLayoutId id="2147483712" r:id="rId38"/>
    <p:sldLayoutId id="2147483713" r:id="rId39"/>
    <p:sldLayoutId id="2147483714" r:id="rId40"/>
    <p:sldLayoutId id="2147483771" r:id="rId41"/>
  </p:sldLayoutIdLst>
  <p:txStyles>
    <p:titleStyle>
      <a:lvl1pPr algn="l" defTabSz="457200" rtl="0" eaLnBrk="1" fontAlgn="base" hangingPunct="1">
        <a:spcBef>
          <a:spcPct val="0"/>
        </a:spcBef>
        <a:spcAft>
          <a:spcPct val="0"/>
        </a:spcAft>
        <a:defRPr sz="2800" b="1" kern="1200">
          <a:solidFill>
            <a:schemeClr val="accent1"/>
          </a:solidFill>
          <a:latin typeface="Tw Cen MT"/>
          <a:ea typeface="ＭＳ Ｐゴシック" charset="0"/>
          <a:cs typeface="Tw Cen MT"/>
        </a:defRPr>
      </a:lvl1pPr>
      <a:lvl2pPr algn="l" defTabSz="457200"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200"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200"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200" rtl="0" eaLnBrk="1" fontAlgn="base" hangingPunct="1">
        <a:spcBef>
          <a:spcPct val="0"/>
        </a:spcBef>
        <a:spcAft>
          <a:spcPct val="0"/>
        </a:spcAft>
        <a:defRPr sz="2400" b="1">
          <a:solidFill>
            <a:schemeClr val="accent1"/>
          </a:solidFill>
          <a:latin typeface="Tw Cen MT" charset="0"/>
          <a:ea typeface="ＭＳ Ｐゴシック" charset="0"/>
        </a:defRPr>
      </a:lvl5pPr>
      <a:lvl6pPr marL="457200" algn="l" defTabSz="457200" rtl="0" eaLnBrk="1" fontAlgn="base" hangingPunct="1">
        <a:spcBef>
          <a:spcPct val="0"/>
        </a:spcBef>
        <a:spcAft>
          <a:spcPct val="0"/>
        </a:spcAft>
        <a:defRPr sz="2400" b="1">
          <a:solidFill>
            <a:schemeClr val="accent1"/>
          </a:solidFill>
          <a:latin typeface="Tw Cen MT" charset="0"/>
          <a:ea typeface="ＭＳ Ｐゴシック" charset="0"/>
        </a:defRPr>
      </a:lvl6pPr>
      <a:lvl7pPr marL="914400" algn="l" defTabSz="457200" rtl="0" eaLnBrk="1" fontAlgn="base" hangingPunct="1">
        <a:spcBef>
          <a:spcPct val="0"/>
        </a:spcBef>
        <a:spcAft>
          <a:spcPct val="0"/>
        </a:spcAft>
        <a:defRPr sz="2400" b="1">
          <a:solidFill>
            <a:schemeClr val="accent1"/>
          </a:solidFill>
          <a:latin typeface="Tw Cen MT" charset="0"/>
          <a:ea typeface="ＭＳ Ｐゴシック" charset="0"/>
        </a:defRPr>
      </a:lvl7pPr>
      <a:lvl8pPr marL="1371600" algn="l" defTabSz="457200" rtl="0" eaLnBrk="1" fontAlgn="base" hangingPunct="1">
        <a:spcBef>
          <a:spcPct val="0"/>
        </a:spcBef>
        <a:spcAft>
          <a:spcPct val="0"/>
        </a:spcAft>
        <a:defRPr sz="2400" b="1">
          <a:solidFill>
            <a:schemeClr val="accent1"/>
          </a:solidFill>
          <a:latin typeface="Tw Cen MT" charset="0"/>
          <a:ea typeface="ＭＳ Ｐゴシック" charset="0"/>
        </a:defRPr>
      </a:lvl8pPr>
      <a:lvl9pPr marL="1828800" algn="l" defTabSz="457200" rtl="0" eaLnBrk="1" fontAlgn="base" hangingPunct="1">
        <a:spcBef>
          <a:spcPct val="0"/>
        </a:spcBef>
        <a:spcAft>
          <a:spcPct val="0"/>
        </a:spcAft>
        <a:defRPr sz="2400" b="1">
          <a:solidFill>
            <a:schemeClr val="accent1"/>
          </a:solidFill>
          <a:latin typeface="Tw Cen MT" charset="0"/>
          <a:ea typeface="ＭＳ Ｐゴシック" charset="0"/>
        </a:defRPr>
      </a:lvl9pPr>
    </p:titleStyle>
    <p:bodyStyle>
      <a:lvl1pPr marL="342900" indent="-342900" algn="l" defTabSz="457200" rtl="0" eaLnBrk="1" fontAlgn="base" hangingPunct="1">
        <a:spcBef>
          <a:spcPct val="20000"/>
        </a:spcBef>
        <a:spcAft>
          <a:spcPct val="0"/>
        </a:spcAft>
        <a:buFont typeface="Lucida Grande" charset="0"/>
        <a:buChar char="–"/>
        <a:defRPr sz="2400" kern="1200">
          <a:solidFill>
            <a:schemeClr val="tx1"/>
          </a:solidFill>
          <a:latin typeface="Tw Cen MT"/>
          <a:ea typeface="ＭＳ Ｐゴシック" charset="0"/>
          <a:cs typeface="Tw Cen MT"/>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Slide Number Placeholder 5"/>
          <p:cNvSpPr txBox="1">
            <a:spLocks/>
          </p:cNvSpPr>
          <p:nvPr/>
        </p:nvSpPr>
        <p:spPr>
          <a:xfrm>
            <a:off x="8839200" y="6356351"/>
            <a:ext cx="2844800" cy="365125"/>
          </a:xfrm>
          <a:prstGeom prst="rect">
            <a:avLst/>
          </a:prstGeom>
        </p:spPr>
        <p:txBody>
          <a:bodyPr anchor="ctr"/>
          <a:lstStyle>
            <a:defPPr>
              <a:defRPr lang="en-US"/>
            </a:defPPr>
            <a:lvl1pPr marL="0" algn="r" defTabSz="457200" rtl="0" eaLnBrk="1" latinLnBrk="0" hangingPunct="1">
              <a:defRPr sz="900" kern="120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US" sz="900" dirty="0"/>
              <a:t>Page </a:t>
            </a:r>
            <a:fld id="{3B11C02F-2186-5E4E-90C0-5210A150EF90}" type="slidenum">
              <a:rPr lang="en-US" sz="900" smtClean="0"/>
              <a:pPr fontAlgn="auto">
                <a:spcBef>
                  <a:spcPts val="0"/>
                </a:spcBef>
                <a:spcAft>
                  <a:spcPts val="0"/>
                </a:spcAft>
                <a:defRPr/>
              </a:pPr>
              <a:t>‹#›</a:t>
            </a:fld>
            <a:endParaRPr lang="en-US" sz="900" dirty="0"/>
          </a:p>
        </p:txBody>
      </p:sp>
      <p:sp>
        <p:nvSpPr>
          <p:cNvPr id="6" name="Date Placeholder 3">
            <a:extLst>
              <a:ext uri="{FF2B5EF4-FFF2-40B4-BE49-F238E27FC236}">
                <a16:creationId xmlns:a16="http://schemas.microsoft.com/office/drawing/2014/main" id="{B454F75B-D7A2-4B14-8535-B803517C2A15}"/>
              </a:ext>
            </a:extLst>
          </p:cNvPr>
          <p:cNvSpPr txBox="1">
            <a:spLocks/>
          </p:cNvSpPr>
          <p:nvPr userDrawn="1"/>
        </p:nvSpPr>
        <p:spPr>
          <a:xfrm>
            <a:off x="3537868" y="6468595"/>
            <a:ext cx="5510727" cy="366183"/>
          </a:xfrm>
          <a:prstGeom prst="rect">
            <a:avLst/>
          </a:prstGeom>
        </p:spPr>
        <p:txBody>
          <a:bodyPr anchor="ctr"/>
          <a:lstStyle>
            <a:defPPr>
              <a:defRPr lang="en-US"/>
            </a:defPPr>
            <a:lvl1pPr marL="0" algn="l" defTabSz="457200" rtl="0" eaLnBrk="1" latinLnBrk="0" hangingPunct="1">
              <a:defRPr lang="en-US" sz="900" b="0" i="0" u="none" strike="noStrike" kern="1200" baseline="0" smtClean="0">
                <a:solidFill>
                  <a:schemeClr val="tx1"/>
                </a:solidFill>
                <a:latin typeface="Tw Cen MT"/>
                <a:ea typeface="+mn-ea"/>
                <a:cs typeface="Tw Cen M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AU" sz="1200" dirty="0">
                <a:latin typeface="Arial" panose="020B0604020202020204" pitchFamily="34" charset="0"/>
                <a:cs typeface="Arial" panose="020B0604020202020204" pitchFamily="34" charset="0"/>
              </a:rPr>
              <a:t>The University of Sydney – Sydney Informatics Hub – Statistical Consulting</a:t>
            </a:r>
            <a:endParaRPr sz="1200" dirty="0">
              <a:latin typeface="Arial" panose="020B0604020202020204" pitchFamily="34" charset="0"/>
              <a:cs typeface="Arial" panose="020B0604020202020204" pitchFamily="34" charset="0"/>
            </a:endParaRPr>
          </a:p>
        </p:txBody>
      </p:sp>
      <p:sp>
        <p:nvSpPr>
          <p:cNvPr id="7" name="Title Placeholder 1">
            <a:extLst>
              <a:ext uri="{FF2B5EF4-FFF2-40B4-BE49-F238E27FC236}">
                <a16:creationId xmlns:a16="http://schemas.microsoft.com/office/drawing/2014/main" id="{BE9EF11D-F5BE-ED40-AB5F-104A2C9A67EF}"/>
              </a:ext>
            </a:extLst>
          </p:cNvPr>
          <p:cNvSpPr>
            <a:spLocks noGrp="1"/>
          </p:cNvSpPr>
          <p:nvPr>
            <p:ph type="title"/>
          </p:nvPr>
        </p:nvSpPr>
        <p:spPr bwMode="auto">
          <a:xfrm>
            <a:off x="478367" y="501651"/>
            <a:ext cx="11235267" cy="64718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dirty="0"/>
              <a:t>Insert title here</a:t>
            </a:r>
          </a:p>
        </p:txBody>
      </p:sp>
      <p:sp>
        <p:nvSpPr>
          <p:cNvPr id="8" name="Text Placeholder 2">
            <a:extLst>
              <a:ext uri="{FF2B5EF4-FFF2-40B4-BE49-F238E27FC236}">
                <a16:creationId xmlns:a16="http://schemas.microsoft.com/office/drawing/2014/main" id="{31D8007C-8639-1A4A-A2BB-5F88DD41E22F}"/>
              </a:ext>
            </a:extLst>
          </p:cNvPr>
          <p:cNvSpPr>
            <a:spLocks noGrp="1"/>
          </p:cNvSpPr>
          <p:nvPr>
            <p:ph type="body" idx="1"/>
          </p:nvPr>
        </p:nvSpPr>
        <p:spPr bwMode="auto">
          <a:xfrm>
            <a:off x="478367" y="1387444"/>
            <a:ext cx="6119004" cy="48860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Sub-heading Bold… 20pt</a:t>
            </a:r>
          </a:p>
          <a:p>
            <a:pPr lvl="0"/>
            <a:r>
              <a:rPr lang="en-US" dirty="0"/>
              <a:t>Add body copy </a:t>
            </a:r>
          </a:p>
        </p:txBody>
      </p:sp>
    </p:spTree>
    <p:extLst>
      <p:ext uri="{BB962C8B-B14F-4D97-AF65-F5344CB8AC3E}">
        <p14:creationId xmlns:p14="http://schemas.microsoft.com/office/powerpoint/2010/main" val="3444391756"/>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 id="2147483761" r:id="rId22"/>
    <p:sldLayoutId id="2147483762" r:id="rId23"/>
    <p:sldLayoutId id="2147483763" r:id="rId24"/>
    <p:sldLayoutId id="2147483764" r:id="rId25"/>
    <p:sldLayoutId id="2147483765" r:id="rId26"/>
    <p:sldLayoutId id="2147483766" r:id="rId27"/>
    <p:sldLayoutId id="2147483767" r:id="rId28"/>
    <p:sldLayoutId id="2147483768" r:id="rId29"/>
    <p:sldLayoutId id="2147483769" r:id="rId30"/>
    <p:sldLayoutId id="2147483770" r:id="rId31"/>
  </p:sldLayoutIdLst>
  <p:txStyles>
    <p:titleStyle>
      <a:lvl1pPr algn="l" defTabSz="457189" rtl="0" eaLnBrk="1" fontAlgn="base" hangingPunct="1">
        <a:spcBef>
          <a:spcPct val="0"/>
        </a:spcBef>
        <a:spcAft>
          <a:spcPct val="0"/>
        </a:spcAft>
        <a:defRPr sz="4000" b="1" kern="1200">
          <a:solidFill>
            <a:schemeClr val="accent1"/>
          </a:solidFill>
          <a:latin typeface="Tw Cen MT"/>
          <a:ea typeface="ＭＳ Ｐゴシック" charset="0"/>
          <a:cs typeface="Tw Cen MT"/>
        </a:defRPr>
      </a:lvl1pPr>
      <a:lvl2pPr algn="l" defTabSz="457189" rtl="0" eaLnBrk="1" fontAlgn="base" hangingPunct="1">
        <a:spcBef>
          <a:spcPct val="0"/>
        </a:spcBef>
        <a:spcAft>
          <a:spcPct val="0"/>
        </a:spcAft>
        <a:defRPr sz="2400" b="1">
          <a:solidFill>
            <a:schemeClr val="accent1"/>
          </a:solidFill>
          <a:latin typeface="Tw Cen MT" charset="0"/>
          <a:ea typeface="ＭＳ Ｐゴシック" charset="0"/>
        </a:defRPr>
      </a:lvl2pPr>
      <a:lvl3pPr algn="l" defTabSz="457189" rtl="0" eaLnBrk="1" fontAlgn="base" hangingPunct="1">
        <a:spcBef>
          <a:spcPct val="0"/>
        </a:spcBef>
        <a:spcAft>
          <a:spcPct val="0"/>
        </a:spcAft>
        <a:defRPr sz="2400" b="1">
          <a:solidFill>
            <a:schemeClr val="accent1"/>
          </a:solidFill>
          <a:latin typeface="Tw Cen MT" charset="0"/>
          <a:ea typeface="ＭＳ Ｐゴシック" charset="0"/>
        </a:defRPr>
      </a:lvl3pPr>
      <a:lvl4pPr algn="l" defTabSz="457189" rtl="0" eaLnBrk="1" fontAlgn="base" hangingPunct="1">
        <a:spcBef>
          <a:spcPct val="0"/>
        </a:spcBef>
        <a:spcAft>
          <a:spcPct val="0"/>
        </a:spcAft>
        <a:defRPr sz="2400" b="1">
          <a:solidFill>
            <a:schemeClr val="accent1"/>
          </a:solidFill>
          <a:latin typeface="Tw Cen MT" charset="0"/>
          <a:ea typeface="ＭＳ Ｐゴシック" charset="0"/>
        </a:defRPr>
      </a:lvl4pPr>
      <a:lvl5pPr algn="l" defTabSz="457189" rtl="0" eaLnBrk="1" fontAlgn="base" hangingPunct="1">
        <a:spcBef>
          <a:spcPct val="0"/>
        </a:spcBef>
        <a:spcAft>
          <a:spcPct val="0"/>
        </a:spcAft>
        <a:defRPr sz="2400" b="1">
          <a:solidFill>
            <a:schemeClr val="accent1"/>
          </a:solidFill>
          <a:latin typeface="Tw Cen MT" charset="0"/>
          <a:ea typeface="ＭＳ Ｐゴシック" charset="0"/>
        </a:defRPr>
      </a:lvl5pPr>
      <a:lvl6pPr marL="457189" algn="l" defTabSz="457189" rtl="0" eaLnBrk="1" fontAlgn="base" hangingPunct="1">
        <a:spcBef>
          <a:spcPct val="0"/>
        </a:spcBef>
        <a:spcAft>
          <a:spcPct val="0"/>
        </a:spcAft>
        <a:defRPr sz="2400" b="1">
          <a:solidFill>
            <a:schemeClr val="accent1"/>
          </a:solidFill>
          <a:latin typeface="Tw Cen MT" charset="0"/>
          <a:ea typeface="ＭＳ Ｐゴシック" charset="0"/>
        </a:defRPr>
      </a:lvl6pPr>
      <a:lvl7pPr marL="914377" algn="l" defTabSz="457189" rtl="0" eaLnBrk="1" fontAlgn="base" hangingPunct="1">
        <a:spcBef>
          <a:spcPct val="0"/>
        </a:spcBef>
        <a:spcAft>
          <a:spcPct val="0"/>
        </a:spcAft>
        <a:defRPr sz="2400" b="1">
          <a:solidFill>
            <a:schemeClr val="accent1"/>
          </a:solidFill>
          <a:latin typeface="Tw Cen MT" charset="0"/>
          <a:ea typeface="ＭＳ Ｐゴシック" charset="0"/>
        </a:defRPr>
      </a:lvl7pPr>
      <a:lvl8pPr marL="1371566" algn="l" defTabSz="457189" rtl="0" eaLnBrk="1" fontAlgn="base" hangingPunct="1">
        <a:spcBef>
          <a:spcPct val="0"/>
        </a:spcBef>
        <a:spcAft>
          <a:spcPct val="0"/>
        </a:spcAft>
        <a:defRPr sz="2400" b="1">
          <a:solidFill>
            <a:schemeClr val="accent1"/>
          </a:solidFill>
          <a:latin typeface="Tw Cen MT" charset="0"/>
          <a:ea typeface="ＭＳ Ｐゴシック" charset="0"/>
        </a:defRPr>
      </a:lvl8pPr>
      <a:lvl9pPr marL="1828754" algn="l" defTabSz="457189" rtl="0" eaLnBrk="1" fontAlgn="base" hangingPunct="1">
        <a:spcBef>
          <a:spcPct val="0"/>
        </a:spcBef>
        <a:spcAft>
          <a:spcPct val="0"/>
        </a:spcAft>
        <a:defRPr sz="2400" b="1">
          <a:solidFill>
            <a:schemeClr val="accent1"/>
          </a:solidFill>
          <a:latin typeface="Tw Cen MT" charset="0"/>
          <a:ea typeface="ＭＳ Ｐゴシック" charset="0"/>
        </a:defRPr>
      </a:lvl9pPr>
    </p:titleStyle>
    <p:bodyStyle>
      <a:lvl1pPr marL="342891" indent="-342891" algn="l" defTabSz="457189" rtl="0" eaLnBrk="1" fontAlgn="base" hangingPunct="1">
        <a:spcBef>
          <a:spcPct val="20000"/>
        </a:spcBef>
        <a:spcAft>
          <a:spcPct val="0"/>
        </a:spcAft>
        <a:buFont typeface="Lucida Grande" charset="0"/>
        <a:buChar char="–"/>
        <a:defRPr sz="3200" b="1" kern="1200">
          <a:solidFill>
            <a:schemeClr val="tx1"/>
          </a:solidFill>
          <a:latin typeface="Tw Cen MT"/>
          <a:ea typeface="ＭＳ Ｐゴシック" charset="0"/>
          <a:cs typeface="Tw Cen MT"/>
        </a:defRPr>
      </a:lvl1pPr>
      <a:lvl2pPr marL="742932" indent="-285744" algn="l" defTabSz="457189"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2pPr>
      <a:lvl3pPr marL="1142971" indent="-228594" algn="l" defTabSz="457189"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160" indent="-228594" algn="l" defTabSz="457189"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349" indent="-228594" algn="l" defTabSz="457189"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8" Type="http://schemas.openxmlformats.org/officeDocument/2006/relationships/image" Target="../media/image55.svg"/><Relationship Id="rId3" Type="http://schemas.openxmlformats.org/officeDocument/2006/relationships/image" Target="../media/image53.jpg"/><Relationship Id="rId7" Type="http://schemas.openxmlformats.org/officeDocument/2006/relationships/hyperlink" Target="https://www.pexels.com/photo/power-lines-electricity-high-voltage-7000/"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54.jpg"/><Relationship Id="rId5" Type="http://schemas.openxmlformats.org/officeDocument/2006/relationships/hyperlink" Target="https://creativecommons.org/licenses/by-nc-nd/3.0/" TargetMode="External"/><Relationship Id="rId4" Type="http://schemas.openxmlformats.org/officeDocument/2006/relationships/hyperlink" Target="https://www.wired.it/attualita/ambiente/2017/09/18/accordi-clima-trump/" TargetMode="External"/></Relationships>
</file>

<file path=ppt/slides/_rels/slide11.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hyperlink" Target="https://creativecommons.org/licenses/by-sa/3.0/" TargetMode="External"/><Relationship Id="rId4" Type="http://schemas.openxmlformats.org/officeDocument/2006/relationships/hyperlink" Target="http://www.open.edu/openlearn/whats-on/radio/thinking-allowed-free-will-explor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comments" Target="../comments/comment3.xml"/><Relationship Id="rId4" Type="http://schemas.openxmlformats.org/officeDocument/2006/relationships/image" Target="../media/image55.svg"/></Relationships>
</file>

<file path=ppt/slides/_rels/slide1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55.svg"/></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70.png"/><Relationship Id="rId1" Type="http://schemas.openxmlformats.org/officeDocument/2006/relationships/slideLayout" Target="../slideLayouts/slideLayout12.xml"/><Relationship Id="rId4" Type="http://schemas.openxmlformats.org/officeDocument/2006/relationships/comments" Target="../comments/comment4.xml"/></Relationships>
</file>

<file path=ppt/slides/_rels/slide1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71.png"/><Relationship Id="rId1" Type="http://schemas.openxmlformats.org/officeDocument/2006/relationships/slideLayout" Target="../slideLayouts/slideLayout12.xml"/><Relationship Id="rId5" Type="http://schemas.openxmlformats.org/officeDocument/2006/relationships/comments" Target="../comments/comment5.xml"/><Relationship Id="rId4" Type="http://schemas.openxmlformats.org/officeDocument/2006/relationships/image" Target="../media/image39.sv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81.png"/><Relationship Id="rId1" Type="http://schemas.openxmlformats.org/officeDocument/2006/relationships/slideLayout" Target="../slideLayouts/slideLayout12.xml"/><Relationship Id="rId4"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2.svg"/><Relationship Id="rId5" Type="http://schemas.openxmlformats.org/officeDocument/2006/relationships/image" Target="../media/image41.jpeg"/><Relationship Id="rId4" Type="http://schemas.openxmlformats.org/officeDocument/2006/relationships/image" Target="../media/image40.svg"/></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rpsychologist.com/d3/nhst/" TargetMode="External"/><Relationship Id="rId1" Type="http://schemas.openxmlformats.org/officeDocument/2006/relationships/slideLayout" Target="../slideLayouts/slideLayout12.xml"/><Relationship Id="rId4" Type="http://schemas.openxmlformats.org/officeDocument/2006/relationships/image" Target="../media/image39.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peakpx.com/19235/water-droplet/1440x900-wallpaper" TargetMode="External"/><Relationship Id="rId2" Type="http://schemas.openxmlformats.org/officeDocument/2006/relationships/image" Target="../media/image61.jpg"/><Relationship Id="rId1" Type="http://schemas.openxmlformats.org/officeDocument/2006/relationships/slideLayout" Target="../slideLayouts/slideLayout1.xml"/><Relationship Id="rId4" Type="http://schemas.openxmlformats.org/officeDocument/2006/relationships/comments" Target="../comments/commen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hyperlink" Target="https://sydney-informatics-hub.github.io/stats-resources/" TargetMode="Externa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svg"/><Relationship Id="rId7" Type="http://schemas.openxmlformats.org/officeDocument/2006/relationships/image" Target="../media/image47.svg"/><Relationship Id="rId12"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6.svg"/><Relationship Id="rId11" Type="http://schemas.openxmlformats.org/officeDocument/2006/relationships/image" Target="../media/image51.png"/><Relationship Id="rId5" Type="http://schemas.openxmlformats.org/officeDocument/2006/relationships/image" Target="../media/image45.sv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svg"/></Relationships>
</file>

<file path=ppt/slides/_rels/slide30.xml.rels><?xml version="1.0" encoding="UTF-8" standalone="yes"?>
<Relationships xmlns="http://schemas.openxmlformats.org/package/2006/relationships"><Relationship Id="rId3" Type="http://schemas.openxmlformats.org/officeDocument/2006/relationships/comments" Target="../comments/comment8.xml"/><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85.png"/></Relationships>
</file>

<file path=ppt/slides/_rels/slide32.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40.svg"/><Relationship Id="rId4" Type="http://schemas.openxmlformats.org/officeDocument/2006/relationships/image" Target="../media/image83.png"/></Relationships>
</file>

<file path=ppt/slides/_rels/slide33.xml.rels><?xml version="1.0" encoding="UTF-8" standalone="yes"?>
<Relationships xmlns="http://schemas.openxmlformats.org/package/2006/relationships"><Relationship Id="rId3" Type="http://schemas.openxmlformats.org/officeDocument/2006/relationships/image" Target="../media/image480.png"/><Relationship Id="rId2" Type="http://schemas.openxmlformats.org/officeDocument/2006/relationships/notesSlide" Target="../notesSlides/notesSlide22.xml"/><Relationship Id="rId1" Type="http://schemas.openxmlformats.org/officeDocument/2006/relationships/slideLayout" Target="../slideLayouts/slideLayout12.xml"/><Relationship Id="rId5" Type="http://schemas.openxmlformats.org/officeDocument/2006/relationships/image" Target="../media/image39.svg"/><Relationship Id="rId4" Type="http://schemas.openxmlformats.org/officeDocument/2006/relationships/image" Target="../media/image87.png"/></Relationships>
</file>

<file path=ppt/slides/_rels/slide3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7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comments" Target="../comments/comment9.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5.xml"/><Relationship Id="rId1" Type="http://schemas.openxmlformats.org/officeDocument/2006/relationships/slideLayout" Target="../slideLayouts/slideLayout12.xml"/><Relationship Id="rId6" Type="http://schemas.openxmlformats.org/officeDocument/2006/relationships/image" Target="../media/image39.svg"/><Relationship Id="rId5" Type="http://schemas.openxmlformats.org/officeDocument/2006/relationships/image" Target="../media/image880.png"/><Relationship Id="rId4" Type="http://schemas.openxmlformats.org/officeDocument/2006/relationships/image" Target="../media/image870.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60.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hyperlink" Target="https://en.wikipedia.org/wiki/Effect_size#Cohen's_d" TargetMode="External"/></Relationships>
</file>

<file path=ppt/slides/_rels/slide41.xml.rels><?xml version="1.0" encoding="UTF-8" standalone="yes"?>
<Relationships xmlns="http://schemas.openxmlformats.org/package/2006/relationships"><Relationship Id="rId3" Type="http://schemas.openxmlformats.org/officeDocument/2006/relationships/image" Target="../media/image780.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hyperlink" Target="https://stats.stackexchange.com/questions/23519/how-do-i-evaluate-standard-deviation" TargetMode="External"/><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60.svg"/><Relationship Id="rId5" Type="http://schemas.openxmlformats.org/officeDocument/2006/relationships/image" Target="../media/image39.svg"/><Relationship Id="rId4" Type="http://schemas.openxmlformats.org/officeDocument/2006/relationships/image" Target="../media/image540.png"/></Relationships>
</file>

<file path=ppt/slides/_rels/slide4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comments" Target="../comments/comment10.xml"/><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39.svg"/><Relationship Id="rId5" Type="http://schemas.openxmlformats.org/officeDocument/2006/relationships/image" Target="../media/image931.png"/><Relationship Id="rId4" Type="http://schemas.openxmlformats.org/officeDocument/2006/relationships/image" Target="../media/image82.png"/></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comments" Target="../comments/commen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hyperlink" Target="https://cqsclinical.app.vumc.org/ps/" TargetMode="External"/><Relationship Id="rId2" Type="http://schemas.openxmlformats.org/officeDocument/2006/relationships/hyperlink" Target="https://statulator.com/" TargetMode="External"/><Relationship Id="rId1" Type="http://schemas.openxmlformats.org/officeDocument/2006/relationships/slideLayout" Target="../slideLayouts/slideLayout12.xml"/><Relationship Id="rId5" Type="http://schemas.openxmlformats.org/officeDocument/2006/relationships/comments" Target="../comments/comment12.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12.xml"/><Relationship Id="rId5" Type="http://schemas.openxmlformats.org/officeDocument/2006/relationships/comments" Target="../comments/comment13.xml"/><Relationship Id="rId4" Type="http://schemas.openxmlformats.org/officeDocument/2006/relationships/image" Target="../media/image72.png"/></Relationships>
</file>

<file path=ppt/slides/_rels/slide4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9.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7.xml"/><Relationship Id="rId1" Type="http://schemas.openxmlformats.org/officeDocument/2006/relationships/slideLayout" Target="../slideLayouts/slideLayout12.xml"/><Relationship Id="rId4" Type="http://schemas.openxmlformats.org/officeDocument/2006/relationships/image" Target="../media/image86.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39.svg"/><Relationship Id="rId1" Type="http://schemas.openxmlformats.org/officeDocument/2006/relationships/slideLayout" Target="../slideLayouts/slideLayout17.xml"/></Relationships>
</file>

<file path=ppt/slides/_rels/slide70.xml.rels><?xml version="1.0" encoding="UTF-8" standalone="yes"?>
<Relationships xmlns="http://schemas.openxmlformats.org/package/2006/relationships"><Relationship Id="rId3" Type="http://schemas.openxmlformats.org/officeDocument/2006/relationships/comments" Target="../comments/comment14.xml"/><Relationship Id="rId2" Type="http://schemas.openxmlformats.org/officeDocument/2006/relationships/image" Target="../media/image103.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2.xml"/><Relationship Id="rId1" Type="http://schemas.openxmlformats.org/officeDocument/2006/relationships/slideLayout" Target="../slideLayouts/slideLayout13.xml"/><Relationship Id="rId4" Type="http://schemas.openxmlformats.org/officeDocument/2006/relationships/image" Target="../media/image122.png"/></Relationships>
</file>

<file path=ppt/slides/_rels/slide72.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hyperlink" Target="https://www.linkedin.com/pulse/how-avoid-pitfall-technology-first-approach-dom-jordan-okpcf?tl=in" TargetMode="External"/><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125.png"/><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comments" Target="../comments/comment15.xml"/><Relationship Id="rId2" Type="http://schemas.openxmlformats.org/officeDocument/2006/relationships/image" Target="../media/image39.svg"/><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comments" Target="../comments/comment16.xml"/><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hyperlink" Target="https://link.springer.com/article/10.3758/s13428-021-01546-0" TargetMode="External"/><Relationship Id="rId2" Type="http://schemas.openxmlformats.org/officeDocument/2006/relationships/notesSlide" Target="../notesSlides/notesSlide55.xml"/><Relationship Id="rId1" Type="http://schemas.openxmlformats.org/officeDocument/2006/relationships/slideLayout" Target="../slideLayouts/slideLayout12.xml"/><Relationship Id="rId4" Type="http://schemas.openxmlformats.org/officeDocument/2006/relationships/image" Target="../media/image900.png"/></Relationships>
</file>

<file path=ppt/slides/_rels/slide8.xml.rels><?xml version="1.0" encoding="UTF-8" standalone="yes"?>
<Relationships xmlns="http://schemas.openxmlformats.org/package/2006/relationships"><Relationship Id="rId3" Type="http://schemas.openxmlformats.org/officeDocument/2006/relationships/hyperlink" Target="https://lakens.github.io/statistical_inferences/08-samplesizejustification.html" TargetMode="External"/><Relationship Id="rId2" Type="http://schemas.openxmlformats.org/officeDocument/2006/relationships/image" Target="../media/image39.svg"/><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6.xml"/><Relationship Id="rId1" Type="http://schemas.openxmlformats.org/officeDocument/2006/relationships/slideLayout" Target="../slideLayouts/slideLayout12.xml"/><Relationship Id="rId4" Type="http://schemas.openxmlformats.org/officeDocument/2006/relationships/comments" Target="../comments/comment1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3" Type="http://schemas.openxmlformats.org/officeDocument/2006/relationships/comments" Target="../comments/comment18.xml"/><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image" Target="../media/image39.sv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8" Type="http://schemas.openxmlformats.org/officeDocument/2006/relationships/hyperlink" Target="https://researchmethodsresources.nih.gov/SampleSizeCalculator.aspx" TargetMode="External"/><Relationship Id="rId3" Type="http://schemas.openxmlformats.org/officeDocument/2006/relationships/hyperlink" Target="http://www.psychologie.hhu.de/arbeitsgruppen/allgemeine-psychologie-und-arbeitspsychologie/gpower.html" TargetMode="External"/><Relationship Id="rId7" Type="http://schemas.openxmlformats.org/officeDocument/2006/relationships/hyperlink" Target="https://www.dartmouth.edu/~eugened/power-samplesize.php" TargetMode="External"/><Relationship Id="rId2" Type="http://schemas.openxmlformats.org/officeDocument/2006/relationships/notesSlide" Target="../notesSlides/notesSlide60.xml"/><Relationship Id="rId1" Type="http://schemas.openxmlformats.org/officeDocument/2006/relationships/slideLayout" Target="../slideLayouts/slideLayout12.xml"/><Relationship Id="rId6" Type="http://schemas.openxmlformats.org/officeDocument/2006/relationships/hyperlink" Target="http://epitools.ausvet.com.au/content.php?page=SampleSize" TargetMode="External"/><Relationship Id="rId11" Type="http://schemas.openxmlformats.org/officeDocument/2006/relationships/image" Target="../media/image39.svg"/><Relationship Id="rId5" Type="http://schemas.openxmlformats.org/officeDocument/2006/relationships/hyperlink" Target="https://www.causalevaluation.org/power-analysis.html" TargetMode="External"/><Relationship Id="rId10" Type="http://schemas.openxmlformats.org/officeDocument/2006/relationships/hyperlink" Target="https://osf.io/ixGcd/" TargetMode="External"/><Relationship Id="rId4" Type="http://schemas.openxmlformats.org/officeDocument/2006/relationships/hyperlink" Target="https://www.ncss.com/software/pass/" TargetMode="External"/><Relationship Id="rId9" Type="http://schemas.openxmlformats.org/officeDocument/2006/relationships/hyperlink" Target="http://www.sample-size.net/sample-size-survival-analysis/" TargetMode="External"/></Relationships>
</file>

<file path=ppt/slides/_rels/slide86.xml.rels><?xml version="1.0" encoding="UTF-8" standalone="yes"?>
<Relationships xmlns="http://schemas.openxmlformats.org/package/2006/relationships"><Relationship Id="rId3" Type="http://schemas.openxmlformats.org/officeDocument/2006/relationships/hyperlink" Target="https://sydney.primo.exlibrisgroup.com/permalink/61USYD_INST/14vvljs/alma991005702359705106" TargetMode="External"/><Relationship Id="rId7" Type="http://schemas.openxmlformats.org/officeDocument/2006/relationships/image" Target="../media/image39.svg"/><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hyperlink" Target="https://sydney.primo.exlibrisgroup.com/permalink/61USYD_INST/1367smt/cdi_askewsholts_vlebooks_9781118439203" TargetMode="External"/><Relationship Id="rId5" Type="http://schemas.openxmlformats.org/officeDocument/2006/relationships/hyperlink" Target="https://sydney.primo.exlibrisgroup.com/permalink/61USYD_INST/14vvljs/alma991000960739705106" TargetMode="External"/><Relationship Id="rId4" Type="http://schemas.openxmlformats.org/officeDocument/2006/relationships/hyperlink" Target="https://sydney.primo.exlibrisgroup.com/permalink/61USYD_INST/14vvljs/alma991015395569705106" TargetMode="External"/></Relationships>
</file>

<file path=ppt/slides/_rels/slide87.xml.rels><?xml version="1.0" encoding="UTF-8" standalone="yes"?>
<Relationships xmlns="http://schemas.openxmlformats.org/package/2006/relationships"><Relationship Id="rId8" Type="http://schemas.openxmlformats.org/officeDocument/2006/relationships/hyperlink" Target="https://linkedin.com/learning/" TargetMode="External"/><Relationship Id="rId3" Type="http://schemas.openxmlformats.org/officeDocument/2006/relationships/hyperlink" Target="http://www.sydney.edu.au/research/facilities/sydney-informatics-hub/workshops-and-training/hacky-hour.html" TargetMode="External"/><Relationship Id="rId7" Type="http://schemas.openxmlformats.org/officeDocument/2006/relationships/hyperlink" Target="https://signup.e2ma.net/signup/1945889/1928048/" TargetMode="External"/><Relationship Id="rId2" Type="http://schemas.openxmlformats.org/officeDocument/2006/relationships/hyperlink" Target="https://sydney-informatics-hub.github.io/stats-resources/" TargetMode="External"/><Relationship Id="rId1" Type="http://schemas.openxmlformats.org/officeDocument/2006/relationships/slideLayout" Target="../slideLayouts/slideLayout62.xml"/><Relationship Id="rId6" Type="http://schemas.openxmlformats.org/officeDocument/2006/relationships/hyperlink" Target="https://www.sydney.edu.au/research/facilities/sydney-informatics-hub/workshops-and-training.html" TargetMode="External"/><Relationship Id="rId5" Type="http://schemas.openxmlformats.org/officeDocument/2006/relationships/hyperlink" Target="https://www.sydney.edu.au/research/facilities/sydney-informatics-hub/workshops-and-training.html#stats" TargetMode="External"/><Relationship Id="rId4" Type="http://schemas.openxmlformats.org/officeDocument/2006/relationships/hyperlink" Target="http://www.sydney.edu.au/research/facilities/sydney-informatics-hub.html" TargetMode="External"/><Relationship Id="rId9" Type="http://schemas.openxmlformats.org/officeDocument/2006/relationships/image" Target="../media/image96.svg"/></Relationships>
</file>

<file path=ppt/slides/_rels/slide88.xml.rels><?xml version="1.0" encoding="UTF-8" standalone="yes"?>
<Relationships xmlns="http://schemas.openxmlformats.org/package/2006/relationships"><Relationship Id="rId2" Type="http://schemas.openxmlformats.org/officeDocument/2006/relationships/image" Target="../media/image97.svg"/><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A84E493-78EC-4424-B7D0-4BDC565EC7D2}"/>
              </a:ext>
            </a:extLst>
          </p:cNvPr>
          <p:cNvSpPr>
            <a:spLocks noGrp="1"/>
          </p:cNvSpPr>
          <p:nvPr>
            <p:ph type="title"/>
          </p:nvPr>
        </p:nvSpPr>
        <p:spPr>
          <a:xfrm>
            <a:off x="509179" y="784475"/>
            <a:ext cx="5265165" cy="1763963"/>
          </a:xfrm>
        </p:spPr>
        <p:txBody>
          <a:bodyPr/>
          <a:lstStyle/>
          <a:p>
            <a:r>
              <a:rPr lang="en-AU" dirty="0"/>
              <a:t>Power and Sample Size Calculation</a:t>
            </a:r>
          </a:p>
        </p:txBody>
      </p:sp>
      <p:sp>
        <p:nvSpPr>
          <p:cNvPr id="5" name="Text Placeholder 2">
            <a:extLst>
              <a:ext uri="{FF2B5EF4-FFF2-40B4-BE49-F238E27FC236}">
                <a16:creationId xmlns:a16="http://schemas.microsoft.com/office/drawing/2014/main" id="{9022B390-F7F5-42DD-BBFF-868506C5F033}"/>
              </a:ext>
            </a:extLst>
          </p:cNvPr>
          <p:cNvSpPr>
            <a:spLocks noGrp="1"/>
          </p:cNvSpPr>
          <p:nvPr>
            <p:ph type="body" sz="quarter" idx="11"/>
          </p:nvPr>
        </p:nvSpPr>
        <p:spPr>
          <a:xfrm>
            <a:off x="489256" y="2617664"/>
            <a:ext cx="5285089" cy="4031141"/>
          </a:xfrm>
        </p:spPr>
        <p:txBody>
          <a:bodyPr/>
          <a:lstStyle/>
          <a:p>
            <a:r>
              <a:rPr lang="en-US" sz="2133" dirty="0"/>
              <a:t>Presented by</a:t>
            </a:r>
          </a:p>
          <a:p>
            <a:r>
              <a:rPr lang="en-US" sz="2133" dirty="0"/>
              <a:t>Jim Matthews</a:t>
            </a:r>
          </a:p>
          <a:p>
            <a:r>
              <a:rPr lang="en-AU" sz="2133" dirty="0"/>
              <a:t>Sydney Informatics Hub</a:t>
            </a:r>
          </a:p>
          <a:p>
            <a:r>
              <a:rPr lang="en-AU" sz="2133" dirty="0"/>
              <a:t>Core Research Facilities</a:t>
            </a:r>
          </a:p>
          <a:p>
            <a:r>
              <a:rPr lang="en-AU" sz="2133" dirty="0"/>
              <a:t>The University of Sydney</a:t>
            </a:r>
          </a:p>
          <a:p>
            <a:endParaRPr lang="en-AU" sz="2133" dirty="0"/>
          </a:p>
        </p:txBody>
      </p:sp>
    </p:spTree>
    <p:extLst>
      <p:ext uri="{BB962C8B-B14F-4D97-AF65-F5344CB8AC3E}">
        <p14:creationId xmlns:p14="http://schemas.microsoft.com/office/powerpoint/2010/main" val="2868854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a:t>What is the power of a study design?</a:t>
            </a:r>
          </a:p>
        </p:txBody>
      </p:sp>
      <p:sp>
        <p:nvSpPr>
          <p:cNvPr id="3" name="Content Placeholder 2"/>
          <p:cNvSpPr>
            <a:spLocks noGrp="1"/>
          </p:cNvSpPr>
          <p:nvPr>
            <p:ph idx="1"/>
          </p:nvPr>
        </p:nvSpPr>
        <p:spPr>
          <a:xfrm>
            <a:off x="609601" y="1358901"/>
            <a:ext cx="11219542" cy="4767263"/>
          </a:xfrm>
        </p:spPr>
        <p:txBody>
          <a:bodyPr>
            <a:normAutofit/>
          </a:bodyPr>
          <a:lstStyle/>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r>
              <a:rPr lang="en-AU" sz="4000" dirty="0"/>
              <a:t>Statistical power: The power to know…</a:t>
            </a:r>
          </a:p>
          <a:p>
            <a:pPr marL="0" indent="0">
              <a:buNone/>
            </a:pPr>
            <a:endParaRPr lang="en-AU" dirty="0"/>
          </a:p>
          <a:p>
            <a:pPr marL="0" indent="0">
              <a:buNone/>
            </a:pPr>
            <a:endParaRPr lang="en-AU" dirty="0"/>
          </a:p>
          <a:p>
            <a:pPr marL="0" indent="0">
              <a:buNone/>
            </a:pPr>
            <a:endParaRPr lang="en-AU" dirty="0"/>
          </a:p>
          <a:p>
            <a:pPr marL="0" indent="0">
              <a:buNone/>
            </a:pPr>
            <a:endParaRPr lang="en-AU" dirty="0"/>
          </a:p>
        </p:txBody>
      </p:sp>
      <p:pic>
        <p:nvPicPr>
          <p:cNvPr id="5" name="Picture 4" descr="A person in a suit and tie standing at a podium&#10;&#10;Description automatically generated">
            <a:extLst>
              <a:ext uri="{FF2B5EF4-FFF2-40B4-BE49-F238E27FC236}">
                <a16:creationId xmlns:a16="http://schemas.microsoft.com/office/drawing/2014/main" id="{D0009865-802F-9D7E-85F9-14EA781FFEB0}"/>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56343" y="1323617"/>
            <a:ext cx="4304848" cy="2418915"/>
          </a:xfrm>
          <a:prstGeom prst="rect">
            <a:avLst/>
          </a:prstGeom>
        </p:spPr>
      </p:pic>
      <p:sp>
        <p:nvSpPr>
          <p:cNvPr id="6" name="TextBox 5">
            <a:extLst>
              <a:ext uri="{FF2B5EF4-FFF2-40B4-BE49-F238E27FC236}">
                <a16:creationId xmlns:a16="http://schemas.microsoft.com/office/drawing/2014/main" id="{DA6519B5-58F5-2C4A-70A2-DBF0C4BE1A51}"/>
              </a:ext>
            </a:extLst>
          </p:cNvPr>
          <p:cNvSpPr txBox="1"/>
          <p:nvPr/>
        </p:nvSpPr>
        <p:spPr>
          <a:xfrm>
            <a:off x="856342" y="3805674"/>
            <a:ext cx="4034971" cy="229297"/>
          </a:xfrm>
          <a:prstGeom prst="rect">
            <a:avLst/>
          </a:prstGeom>
          <a:noFill/>
        </p:spPr>
        <p:txBody>
          <a:bodyPr wrap="square" rtlCol="0">
            <a:spAutoFit/>
          </a:bodyPr>
          <a:lstStyle/>
          <a:p>
            <a:r>
              <a:rPr lang="en-AU" sz="900" dirty="0">
                <a:hlinkClick r:id="rId4" tooltip="https://www.wired.it/attualita/ambiente/2017/09/18/accordi-clima-trump/"/>
              </a:rPr>
              <a:t>This Photo</a:t>
            </a:r>
            <a:r>
              <a:rPr lang="en-AU" sz="900" dirty="0"/>
              <a:t> by Unknown Author is licensed under </a:t>
            </a:r>
            <a:r>
              <a:rPr lang="en-AU" sz="900" dirty="0">
                <a:hlinkClick r:id="rId5" tooltip="https://creativecommons.org/licenses/by-nc-nd/3.0/"/>
              </a:rPr>
              <a:t>CC BY-NC-ND</a:t>
            </a:r>
            <a:endParaRPr lang="en-AU" sz="900" dirty="0"/>
          </a:p>
        </p:txBody>
      </p:sp>
      <p:pic>
        <p:nvPicPr>
          <p:cNvPr id="8" name="Picture 7" descr="A pair of power lines&#10;&#10;Description automatically generated">
            <a:extLst>
              <a:ext uri="{FF2B5EF4-FFF2-40B4-BE49-F238E27FC236}">
                <a16:creationId xmlns:a16="http://schemas.microsoft.com/office/drawing/2014/main" id="{9AFB6F25-05B0-97EA-8279-BA16FEBE1885}"/>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5509986" y="1336779"/>
            <a:ext cx="3875315" cy="2583543"/>
          </a:xfrm>
          <a:prstGeom prst="rect">
            <a:avLst/>
          </a:prstGeom>
        </p:spPr>
      </p:pic>
      <p:sp>
        <p:nvSpPr>
          <p:cNvPr id="9" name="&quot;Not Allowed&quot; Symbol 8">
            <a:extLst>
              <a:ext uri="{FF2B5EF4-FFF2-40B4-BE49-F238E27FC236}">
                <a16:creationId xmlns:a16="http://schemas.microsoft.com/office/drawing/2014/main" id="{168B5A59-8F06-94A8-C2F1-6538485A4289}"/>
              </a:ext>
            </a:extLst>
          </p:cNvPr>
          <p:cNvSpPr/>
          <p:nvPr/>
        </p:nvSpPr>
        <p:spPr>
          <a:xfrm>
            <a:off x="1348729" y="1143000"/>
            <a:ext cx="3176337" cy="3261269"/>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
        <p:nvSpPr>
          <p:cNvPr id="10" name="&quot;Not Allowed&quot; Symbol 9">
            <a:extLst>
              <a:ext uri="{FF2B5EF4-FFF2-40B4-BE49-F238E27FC236}">
                <a16:creationId xmlns:a16="http://schemas.microsoft.com/office/drawing/2014/main" id="{5ACC6465-2FCD-D71B-F8DD-B6FB63735346}"/>
              </a:ext>
            </a:extLst>
          </p:cNvPr>
          <p:cNvSpPr/>
          <p:nvPr/>
        </p:nvSpPr>
        <p:spPr>
          <a:xfrm>
            <a:off x="5900319" y="1142999"/>
            <a:ext cx="3176337" cy="3261269"/>
          </a:xfrm>
          <a:prstGeom prst="noSmoking">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pic>
        <p:nvPicPr>
          <p:cNvPr id="11" name="Graphic 10" descr="Old woman wearing lightning shirt">
            <a:extLst>
              <a:ext uri="{FF2B5EF4-FFF2-40B4-BE49-F238E27FC236}">
                <a16:creationId xmlns:a16="http://schemas.microsoft.com/office/drawing/2014/main" id="{DB52F9F3-8C6A-7974-0E7F-B62AE37826E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794751" y="4405315"/>
            <a:ext cx="1181100" cy="1819275"/>
          </a:xfrm>
          <a:prstGeom prst="rect">
            <a:avLst/>
          </a:prstGeom>
        </p:spPr>
      </p:pic>
    </p:spTree>
    <p:extLst>
      <p:ext uri="{BB962C8B-B14F-4D97-AF65-F5344CB8AC3E}">
        <p14:creationId xmlns:p14="http://schemas.microsoft.com/office/powerpoint/2010/main" val="273569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par>
                                <p:cTn id="31" presetID="52"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Scale>
                                      <p:cBhvr>
                                        <p:cTn id="33"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11"/>
                                        </p:tgtEl>
                                        <p:attrNameLst>
                                          <p:attrName>ppt_x</p:attrName>
                                          <p:attrName>ppt_y</p:attrName>
                                        </p:attrNameLst>
                                      </p:cBhvr>
                                    </p:animMotion>
                                    <p:animEffect transition="in" filter="fade">
                                      <p:cBhvr>
                                        <p:cTn id="3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sz="3200" dirty="0"/>
              <a:t>What do we want to know?</a:t>
            </a:r>
          </a:p>
        </p:txBody>
      </p:sp>
      <p:sp>
        <p:nvSpPr>
          <p:cNvPr id="3" name="Content Placeholder 2">
            <a:extLst>
              <a:ext uri="{FF2B5EF4-FFF2-40B4-BE49-F238E27FC236}">
                <a16:creationId xmlns:a16="http://schemas.microsoft.com/office/drawing/2014/main" id="{1396D82F-3D91-439C-9F8A-90EAA1B6E41F}"/>
              </a:ext>
            </a:extLst>
          </p:cNvPr>
          <p:cNvSpPr>
            <a:spLocks noGrp="1"/>
          </p:cNvSpPr>
          <p:nvPr>
            <p:ph idx="1"/>
          </p:nvPr>
        </p:nvSpPr>
        <p:spPr/>
        <p:txBody>
          <a:bodyPr>
            <a:normAutofit/>
          </a:bodyPr>
          <a:lstStyle/>
          <a:p>
            <a:pPr marL="400050"/>
            <a:r>
              <a:rPr lang="en-AU" dirty="0"/>
              <a:t>Statistics involves using a sample to estimate (or make inference about) a population parameter (a mean, a mean difference, an odds ratio, or some other property). </a:t>
            </a:r>
          </a:p>
          <a:p>
            <a:pPr marL="400050"/>
            <a:endParaRPr lang="en-AU" dirty="0"/>
          </a:p>
          <a:p>
            <a:pPr marL="400050"/>
            <a:r>
              <a:rPr lang="en-AU" dirty="0"/>
              <a:t>Often we want to test a hypothesis: e.g. mean effect of drug X is different to the mean effect of drug Y, (p&lt;0.05).</a:t>
            </a:r>
          </a:p>
          <a:p>
            <a:pPr marL="400050"/>
            <a:endParaRPr lang="en-AU" dirty="0"/>
          </a:p>
          <a:p>
            <a:pPr marL="400050"/>
            <a:r>
              <a:rPr lang="en-AU" dirty="0"/>
              <a:t>Sometimes we want to estimate the population property </a:t>
            </a:r>
            <a:r>
              <a:rPr lang="en-AU" i="1" dirty="0"/>
              <a:t>with some level of precision</a:t>
            </a:r>
            <a:r>
              <a:rPr lang="en-AU" dirty="0"/>
              <a:t> and not perform a hypothesis test. For example: the prevalence of disease A in the population is 10.5% [9.5%-11.5%] where the confidence interval indicates precision.</a:t>
            </a:r>
          </a:p>
          <a:p>
            <a:pPr lvl="1"/>
            <a:endParaRPr lang="en-AU" dirty="0"/>
          </a:p>
          <a:p>
            <a:endParaRPr lang="en-AU" dirty="0"/>
          </a:p>
        </p:txBody>
      </p:sp>
    </p:spTree>
    <p:extLst>
      <p:ext uri="{BB962C8B-B14F-4D97-AF65-F5344CB8AC3E}">
        <p14:creationId xmlns:p14="http://schemas.microsoft.com/office/powerpoint/2010/main" val="3135262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FA196-AFC6-C912-4F5C-2E5538396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E62B99-BBD2-6EA8-323C-E69D828EEF41}"/>
              </a:ext>
            </a:extLst>
          </p:cNvPr>
          <p:cNvSpPr>
            <a:spLocks noGrp="1"/>
          </p:cNvSpPr>
          <p:nvPr>
            <p:ph type="title"/>
          </p:nvPr>
        </p:nvSpPr>
        <p:spPr/>
        <p:txBody>
          <a:bodyPr/>
          <a:lstStyle/>
          <a:p>
            <a:r>
              <a:rPr lang="en-AU" sz="3200" dirty="0"/>
              <a:t>What do we want to know?</a:t>
            </a:r>
          </a:p>
        </p:txBody>
      </p:sp>
      <p:sp>
        <p:nvSpPr>
          <p:cNvPr id="3" name="Content Placeholder 2">
            <a:extLst>
              <a:ext uri="{FF2B5EF4-FFF2-40B4-BE49-F238E27FC236}">
                <a16:creationId xmlns:a16="http://schemas.microsoft.com/office/drawing/2014/main" id="{C3F94A02-E4DC-7373-78E4-59ECEE97E6ED}"/>
              </a:ext>
            </a:extLst>
          </p:cNvPr>
          <p:cNvSpPr>
            <a:spLocks noGrp="1"/>
          </p:cNvSpPr>
          <p:nvPr>
            <p:ph idx="1"/>
          </p:nvPr>
        </p:nvSpPr>
        <p:spPr/>
        <p:txBody>
          <a:bodyPr>
            <a:normAutofit/>
          </a:bodyPr>
          <a:lstStyle/>
          <a:p>
            <a:pPr marL="400050"/>
            <a:r>
              <a:rPr lang="en-AU" dirty="0"/>
              <a:t>Sample sizes can be calculated for either research goal</a:t>
            </a:r>
          </a:p>
          <a:p>
            <a:pPr marL="400050"/>
            <a:endParaRPr lang="en-AU" dirty="0"/>
          </a:p>
          <a:p>
            <a:pPr marL="400050"/>
            <a:r>
              <a:rPr lang="en-AU" dirty="0"/>
              <a:t>In this workshop, examples A-C are based on hypothesis tests of two groups, while example D is based on estimation of a proportion to a specified level of precision</a:t>
            </a:r>
          </a:p>
          <a:p>
            <a:pPr lvl="1"/>
            <a:endParaRPr lang="en-AU" dirty="0"/>
          </a:p>
          <a:p>
            <a:pPr lvl="1"/>
            <a:endParaRPr lang="en-AU" dirty="0"/>
          </a:p>
          <a:p>
            <a:pPr lvl="1"/>
            <a:endParaRPr lang="en-AU" dirty="0"/>
          </a:p>
          <a:p>
            <a:endParaRPr lang="en-AU" dirty="0"/>
          </a:p>
        </p:txBody>
      </p:sp>
      <p:sp>
        <p:nvSpPr>
          <p:cNvPr id="21" name="Rectangle 20">
            <a:extLst>
              <a:ext uri="{FF2B5EF4-FFF2-40B4-BE49-F238E27FC236}">
                <a16:creationId xmlns:a16="http://schemas.microsoft.com/office/drawing/2014/main" id="{08F8C738-217C-A023-7970-55BE11CF8730}"/>
              </a:ext>
            </a:extLst>
          </p:cNvPr>
          <p:cNvSpPr/>
          <p:nvPr/>
        </p:nvSpPr>
        <p:spPr>
          <a:xfrm>
            <a:off x="4124128" y="3645529"/>
            <a:ext cx="3734718" cy="1941622"/>
          </a:xfrm>
          <a:prstGeom prst="rect">
            <a:avLst/>
          </a:prstGeom>
          <a:no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5DAE310-D78D-33A8-F4E9-A3A4776FC9C8}"/>
                  </a:ext>
                </a:extLst>
              </p:cNvPr>
              <p:cNvSpPr txBox="1"/>
              <p:nvPr/>
            </p:nvSpPr>
            <p:spPr>
              <a:xfrm>
                <a:off x="4469847" y="5928642"/>
                <a:ext cx="2786114" cy="377091"/>
              </a:xfrm>
              <a:prstGeom prst="rect">
                <a:avLst/>
              </a:prstGeom>
              <a:noFill/>
            </p:spPr>
            <p:txBody>
              <a:bodyPr wrap="square" rtlCol="0">
                <a:spAutoFit/>
              </a:bodyPr>
              <a:lstStyle/>
              <a:p>
                <a:r>
                  <a:rPr lang="en-AU" dirty="0"/>
                  <a:t>effect size (</a:t>
                </a:r>
                <a14:m>
                  <m:oMath xmlns:m="http://schemas.openxmlformats.org/officeDocument/2006/math">
                    <m:acc>
                      <m:accPr>
                        <m:chr m:val="̅"/>
                        <m:ctrlPr>
                          <a:rPr lang="en-AU" i="1">
                            <a:latin typeface="Cambria Math" panose="02040503050406030204" pitchFamily="18" charset="0"/>
                          </a:rPr>
                        </m:ctrlPr>
                      </m:accPr>
                      <m:e>
                        <m:sSub>
                          <m:sSubPr>
                            <m:ctrlPr>
                              <a:rPr lang="en-AU" i="1">
                                <a:latin typeface="Cambria Math" panose="02040503050406030204" pitchFamily="18" charset="0"/>
                              </a:rPr>
                            </m:ctrlPr>
                          </m:sSubPr>
                          <m:e>
                            <m:r>
                              <a:rPr lang="en-AU" i="1">
                                <a:latin typeface="Cambria Math"/>
                              </a:rPr>
                              <m:t>𝑥</m:t>
                            </m:r>
                          </m:e>
                          <m:sub>
                            <m:r>
                              <a:rPr lang="en-AU" i="1">
                                <a:latin typeface="Cambria Math"/>
                              </a:rPr>
                              <m:t>1</m:t>
                            </m:r>
                          </m:sub>
                        </m:sSub>
                      </m:e>
                    </m:acc>
                    <m:r>
                      <a:rPr lang="en-AU" i="1">
                        <a:latin typeface="Cambria Math"/>
                      </a:rPr>
                      <m:t>−</m:t>
                    </m:r>
                    <m:acc>
                      <m:accPr>
                        <m:chr m:val="̅"/>
                        <m:ctrlPr>
                          <a:rPr lang="en-AU" i="1">
                            <a:latin typeface="Cambria Math" panose="02040503050406030204" pitchFamily="18" charset="0"/>
                          </a:rPr>
                        </m:ctrlPr>
                      </m:accPr>
                      <m:e>
                        <m:sSub>
                          <m:sSubPr>
                            <m:ctrlPr>
                              <a:rPr lang="en-AU" i="1">
                                <a:latin typeface="Cambria Math" panose="02040503050406030204" pitchFamily="18" charset="0"/>
                              </a:rPr>
                            </m:ctrlPr>
                          </m:sSubPr>
                          <m:e>
                            <m:r>
                              <a:rPr lang="en-AU" i="1">
                                <a:latin typeface="Cambria Math"/>
                              </a:rPr>
                              <m:t>𝑥</m:t>
                            </m:r>
                          </m:e>
                          <m:sub>
                            <m:r>
                              <a:rPr lang="en-AU" i="1">
                                <a:latin typeface="Cambria Math"/>
                              </a:rPr>
                              <m:t>2</m:t>
                            </m:r>
                          </m:sub>
                        </m:sSub>
                      </m:e>
                    </m:acc>
                  </m:oMath>
                </a14:m>
                <a:r>
                  <a:rPr lang="en-AU" dirty="0"/>
                  <a:t>)</a:t>
                </a:r>
              </a:p>
            </p:txBody>
          </p:sp>
        </mc:Choice>
        <mc:Fallback xmlns="">
          <p:sp>
            <p:nvSpPr>
              <p:cNvPr id="23" name="TextBox 22">
                <a:extLst>
                  <a:ext uri="{FF2B5EF4-FFF2-40B4-BE49-F238E27FC236}">
                    <a16:creationId xmlns:a16="http://schemas.microsoft.com/office/drawing/2014/main" id="{C5DAE310-D78D-33A8-F4E9-A3A4776FC9C8}"/>
                  </a:ext>
                </a:extLst>
              </p:cNvPr>
              <p:cNvSpPr txBox="1">
                <a:spLocks noRot="1" noChangeAspect="1" noMove="1" noResize="1" noEditPoints="1" noAdjustHandles="1" noChangeArrowheads="1" noChangeShapeType="1" noTextEdit="1"/>
              </p:cNvSpPr>
              <p:nvPr/>
            </p:nvSpPr>
            <p:spPr>
              <a:xfrm>
                <a:off x="4469847" y="5928642"/>
                <a:ext cx="2786114" cy="377091"/>
              </a:xfrm>
              <a:prstGeom prst="rect">
                <a:avLst/>
              </a:prstGeom>
              <a:blipFill>
                <a:blip r:embed="rId3"/>
                <a:stretch>
                  <a:fillRect l="-1751" t="-9836" b="-24590"/>
                </a:stretch>
              </a:blipFill>
            </p:spPr>
            <p:txBody>
              <a:bodyPr/>
              <a:lstStyle/>
              <a:p>
                <a:r>
                  <a:rPr lang="en-AU">
                    <a:noFill/>
                  </a:rPr>
                  <a:t> </a:t>
                </a:r>
              </a:p>
            </p:txBody>
          </p:sp>
        </mc:Fallback>
      </mc:AlternateContent>
      <p:cxnSp>
        <p:nvCxnSpPr>
          <p:cNvPr id="24" name="Straight Connector 23">
            <a:extLst>
              <a:ext uri="{FF2B5EF4-FFF2-40B4-BE49-F238E27FC236}">
                <a16:creationId xmlns:a16="http://schemas.microsoft.com/office/drawing/2014/main" id="{A9D75E44-9C20-BC71-4523-B4F0B7BCB97C}"/>
              </a:ext>
            </a:extLst>
          </p:cNvPr>
          <p:cNvCxnSpPr>
            <a:cxnSpLocks/>
          </p:cNvCxnSpPr>
          <p:nvPr/>
        </p:nvCxnSpPr>
        <p:spPr>
          <a:xfrm>
            <a:off x="4124127" y="4562583"/>
            <a:ext cx="1586430" cy="0"/>
          </a:xfrm>
          <a:prstGeom prst="line">
            <a:avLst/>
          </a:prstGeom>
          <a:ln>
            <a:solidFill>
              <a:schemeClr val="accent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5" name="Diamond 24">
            <a:extLst>
              <a:ext uri="{FF2B5EF4-FFF2-40B4-BE49-F238E27FC236}">
                <a16:creationId xmlns:a16="http://schemas.microsoft.com/office/drawing/2014/main" id="{1AA145E5-C743-8448-C60C-77977307B62B}"/>
              </a:ext>
            </a:extLst>
          </p:cNvPr>
          <p:cNvSpPr/>
          <p:nvPr/>
        </p:nvSpPr>
        <p:spPr>
          <a:xfrm>
            <a:off x="4895308" y="4447275"/>
            <a:ext cx="99152" cy="230617"/>
          </a:xfrm>
          <a:prstGeom prst="diamond">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aphicFrame>
        <p:nvGraphicFramePr>
          <p:cNvPr id="26" name="Table 9">
            <a:extLst>
              <a:ext uri="{FF2B5EF4-FFF2-40B4-BE49-F238E27FC236}">
                <a16:creationId xmlns:a16="http://schemas.microsoft.com/office/drawing/2014/main" id="{C4BF07D2-0CAA-041D-E9F3-8891ABDD4782}"/>
              </a:ext>
            </a:extLst>
          </p:cNvPr>
          <p:cNvGraphicFramePr>
            <a:graphicFrameLocks noGrp="1"/>
          </p:cNvGraphicFramePr>
          <p:nvPr/>
        </p:nvGraphicFramePr>
        <p:xfrm>
          <a:off x="4024977" y="5620982"/>
          <a:ext cx="3833870" cy="370840"/>
        </p:xfrm>
        <a:graphic>
          <a:graphicData uri="http://schemas.openxmlformats.org/drawingml/2006/table">
            <a:tbl>
              <a:tblPr firstRow="1" bandRow="1">
                <a:tableStyleId>{5C22544A-7EE6-4342-B048-85BDC9FD1C3A}</a:tableStyleId>
              </a:tblPr>
              <a:tblGrid>
                <a:gridCol w="766774">
                  <a:extLst>
                    <a:ext uri="{9D8B030D-6E8A-4147-A177-3AD203B41FA5}">
                      <a16:colId xmlns:a16="http://schemas.microsoft.com/office/drawing/2014/main" val="1928086976"/>
                    </a:ext>
                  </a:extLst>
                </a:gridCol>
                <a:gridCol w="766774">
                  <a:extLst>
                    <a:ext uri="{9D8B030D-6E8A-4147-A177-3AD203B41FA5}">
                      <a16:colId xmlns:a16="http://schemas.microsoft.com/office/drawing/2014/main" val="1683003352"/>
                    </a:ext>
                  </a:extLst>
                </a:gridCol>
                <a:gridCol w="766774">
                  <a:extLst>
                    <a:ext uri="{9D8B030D-6E8A-4147-A177-3AD203B41FA5}">
                      <a16:colId xmlns:a16="http://schemas.microsoft.com/office/drawing/2014/main" val="1460073106"/>
                    </a:ext>
                  </a:extLst>
                </a:gridCol>
                <a:gridCol w="766774">
                  <a:extLst>
                    <a:ext uri="{9D8B030D-6E8A-4147-A177-3AD203B41FA5}">
                      <a16:colId xmlns:a16="http://schemas.microsoft.com/office/drawing/2014/main" val="1747822942"/>
                    </a:ext>
                  </a:extLst>
                </a:gridCol>
                <a:gridCol w="766774">
                  <a:extLst>
                    <a:ext uri="{9D8B030D-6E8A-4147-A177-3AD203B41FA5}">
                      <a16:colId xmlns:a16="http://schemas.microsoft.com/office/drawing/2014/main" val="3551601298"/>
                    </a:ext>
                  </a:extLst>
                </a:gridCol>
              </a:tblGrid>
              <a:tr h="370840">
                <a:tc>
                  <a:txBody>
                    <a:bodyPr/>
                    <a:lstStyle/>
                    <a:p>
                      <a:r>
                        <a:rPr lang="en-AU">
                          <a:solidFill>
                            <a:schemeClr val="tx1"/>
                          </a:solidFill>
                        </a:rPr>
                        <a:t>0</a:t>
                      </a:r>
                    </a:p>
                  </a:txBody>
                  <a:tcPr>
                    <a:noFill/>
                  </a:tcPr>
                </a:tc>
                <a:tc>
                  <a:txBody>
                    <a:bodyPr/>
                    <a:lstStyle/>
                    <a:p>
                      <a:r>
                        <a:rPr lang="en-AU" dirty="0">
                          <a:solidFill>
                            <a:schemeClr val="tx1"/>
                          </a:solidFill>
                        </a:rPr>
                        <a:t>1</a:t>
                      </a:r>
                    </a:p>
                  </a:txBody>
                  <a:tcPr>
                    <a:noFill/>
                  </a:tcPr>
                </a:tc>
                <a:tc>
                  <a:txBody>
                    <a:bodyPr/>
                    <a:lstStyle/>
                    <a:p>
                      <a:r>
                        <a:rPr lang="en-AU">
                          <a:solidFill>
                            <a:schemeClr val="tx1"/>
                          </a:solidFill>
                        </a:rPr>
                        <a:t>2</a:t>
                      </a:r>
                    </a:p>
                  </a:txBody>
                  <a:tcPr>
                    <a:noFill/>
                  </a:tcPr>
                </a:tc>
                <a:tc>
                  <a:txBody>
                    <a:bodyPr/>
                    <a:lstStyle/>
                    <a:p>
                      <a:r>
                        <a:rPr lang="en-AU">
                          <a:solidFill>
                            <a:schemeClr val="tx1"/>
                          </a:solidFill>
                        </a:rPr>
                        <a:t>3</a:t>
                      </a:r>
                    </a:p>
                  </a:txBody>
                  <a:tcPr>
                    <a:noFill/>
                  </a:tcPr>
                </a:tc>
                <a:tc>
                  <a:txBody>
                    <a:bodyPr/>
                    <a:lstStyle/>
                    <a:p>
                      <a:r>
                        <a:rPr lang="en-AU" dirty="0">
                          <a:solidFill>
                            <a:schemeClr val="tx1"/>
                          </a:solidFill>
                        </a:rPr>
                        <a:t>4</a:t>
                      </a:r>
                    </a:p>
                  </a:txBody>
                  <a:tcPr>
                    <a:noFill/>
                  </a:tcPr>
                </a:tc>
                <a:extLst>
                  <a:ext uri="{0D108BD9-81ED-4DB2-BD59-A6C34878D82A}">
                    <a16:rowId xmlns:a16="http://schemas.microsoft.com/office/drawing/2014/main" val="4191716486"/>
                  </a:ext>
                </a:extLst>
              </a:tr>
            </a:tbl>
          </a:graphicData>
        </a:graphic>
      </p:graphicFrame>
      <p:sp>
        <p:nvSpPr>
          <p:cNvPr id="27" name="Left Brace 26">
            <a:extLst>
              <a:ext uri="{FF2B5EF4-FFF2-40B4-BE49-F238E27FC236}">
                <a16:creationId xmlns:a16="http://schemas.microsoft.com/office/drawing/2014/main" id="{9DA6A305-4653-409D-14C6-93C6BB51668B}"/>
              </a:ext>
            </a:extLst>
          </p:cNvPr>
          <p:cNvSpPr/>
          <p:nvPr/>
        </p:nvSpPr>
        <p:spPr>
          <a:xfrm rot="5400000">
            <a:off x="4426143" y="3893643"/>
            <a:ext cx="216000" cy="792000"/>
          </a:xfrm>
          <a:prstGeom prst="leftBrace">
            <a:avLst>
              <a:gd name="adj1" fmla="val 8333"/>
              <a:gd name="adj2" fmla="val 48209"/>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sp>
        <p:nvSpPr>
          <p:cNvPr id="28" name="TextBox 27">
            <a:extLst>
              <a:ext uri="{FF2B5EF4-FFF2-40B4-BE49-F238E27FC236}">
                <a16:creationId xmlns:a16="http://schemas.microsoft.com/office/drawing/2014/main" id="{4B1C9682-4022-B176-7D8B-DF0A4ED497A6}"/>
              </a:ext>
            </a:extLst>
          </p:cNvPr>
          <p:cNvSpPr txBox="1"/>
          <p:nvPr/>
        </p:nvSpPr>
        <p:spPr>
          <a:xfrm>
            <a:off x="4164897" y="3645529"/>
            <a:ext cx="1083954" cy="523220"/>
          </a:xfrm>
          <a:prstGeom prst="rect">
            <a:avLst/>
          </a:prstGeom>
          <a:noFill/>
        </p:spPr>
        <p:txBody>
          <a:bodyPr wrap="square" rtlCol="0">
            <a:spAutoFit/>
          </a:bodyPr>
          <a:lstStyle/>
          <a:p>
            <a:r>
              <a:rPr lang="en-AU" sz="1400" dirty="0"/>
              <a:t>smallest effect size</a:t>
            </a:r>
          </a:p>
        </p:txBody>
      </p:sp>
      <p:sp>
        <p:nvSpPr>
          <p:cNvPr id="29" name="TextBox 28">
            <a:extLst>
              <a:ext uri="{FF2B5EF4-FFF2-40B4-BE49-F238E27FC236}">
                <a16:creationId xmlns:a16="http://schemas.microsoft.com/office/drawing/2014/main" id="{A630269E-2B7F-0052-D62F-BB71B911F56C}"/>
              </a:ext>
            </a:extLst>
          </p:cNvPr>
          <p:cNvSpPr txBox="1"/>
          <p:nvPr/>
        </p:nvSpPr>
        <p:spPr>
          <a:xfrm>
            <a:off x="4166046" y="5035386"/>
            <a:ext cx="3361514" cy="307777"/>
          </a:xfrm>
          <a:prstGeom prst="rect">
            <a:avLst/>
          </a:prstGeom>
          <a:noFill/>
        </p:spPr>
        <p:txBody>
          <a:bodyPr wrap="square" rtlCol="0">
            <a:spAutoFit/>
          </a:bodyPr>
          <a:lstStyle/>
          <a:p>
            <a:r>
              <a:rPr lang="en-AU" sz="1400" dirty="0"/>
              <a:t>Confidence interval of mean difference</a:t>
            </a:r>
          </a:p>
        </p:txBody>
      </p:sp>
      <p:sp>
        <p:nvSpPr>
          <p:cNvPr id="30" name="Left Brace 29">
            <a:extLst>
              <a:ext uri="{FF2B5EF4-FFF2-40B4-BE49-F238E27FC236}">
                <a16:creationId xmlns:a16="http://schemas.microsoft.com/office/drawing/2014/main" id="{5C071F34-63A3-9C5F-864E-2D08475C2DD8}"/>
              </a:ext>
            </a:extLst>
          </p:cNvPr>
          <p:cNvSpPr/>
          <p:nvPr/>
        </p:nvSpPr>
        <p:spPr>
          <a:xfrm rot="16200000">
            <a:off x="4809342" y="4100339"/>
            <a:ext cx="216000" cy="1586430"/>
          </a:xfrm>
          <a:prstGeom prst="leftBrace">
            <a:avLst>
              <a:gd name="adj1" fmla="val 8333"/>
              <a:gd name="adj2" fmla="val 51503"/>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AU"/>
          </a:p>
        </p:txBody>
      </p:sp>
      <p:grpSp>
        <p:nvGrpSpPr>
          <p:cNvPr id="31" name="Group 30">
            <a:extLst>
              <a:ext uri="{FF2B5EF4-FFF2-40B4-BE49-F238E27FC236}">
                <a16:creationId xmlns:a16="http://schemas.microsoft.com/office/drawing/2014/main" id="{A322891D-D1E3-6735-8D12-FD68B03B3617}"/>
              </a:ext>
            </a:extLst>
          </p:cNvPr>
          <p:cNvGrpSpPr/>
          <p:nvPr/>
        </p:nvGrpSpPr>
        <p:grpSpPr>
          <a:xfrm>
            <a:off x="1863179" y="3618640"/>
            <a:ext cx="2161798" cy="584775"/>
            <a:chOff x="206829" y="3077213"/>
            <a:chExt cx="2161798" cy="584775"/>
          </a:xfrm>
        </p:grpSpPr>
        <p:cxnSp>
          <p:nvCxnSpPr>
            <p:cNvPr id="32" name="Straight Arrow Connector 31">
              <a:extLst>
                <a:ext uri="{FF2B5EF4-FFF2-40B4-BE49-F238E27FC236}">
                  <a16:creationId xmlns:a16="http://schemas.microsoft.com/office/drawing/2014/main" id="{64F939B7-1608-BBF8-1877-DBF8511E6BC1}"/>
                </a:ext>
              </a:extLst>
            </p:cNvPr>
            <p:cNvCxnSpPr/>
            <p:nvPr/>
          </p:nvCxnSpPr>
          <p:spPr>
            <a:xfrm>
              <a:off x="1850571" y="3429000"/>
              <a:ext cx="518056" cy="0"/>
            </a:xfrm>
            <a:prstGeom prst="straightConnector1">
              <a:avLst/>
            </a:prstGeom>
            <a:ln w="762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8667AC73-DAAE-C6FA-DD35-43D41CAC9896}"/>
                </a:ext>
              </a:extLst>
            </p:cNvPr>
            <p:cNvSpPr txBox="1"/>
            <p:nvPr/>
          </p:nvSpPr>
          <p:spPr>
            <a:xfrm>
              <a:off x="206829" y="3077213"/>
              <a:ext cx="1643742" cy="584775"/>
            </a:xfrm>
            <a:prstGeom prst="rect">
              <a:avLst/>
            </a:prstGeom>
            <a:noFill/>
          </p:spPr>
          <p:txBody>
            <a:bodyPr wrap="square" rtlCol="0">
              <a:spAutoFit/>
            </a:bodyPr>
            <a:lstStyle/>
            <a:p>
              <a:pPr algn="ctr"/>
              <a:r>
                <a:rPr lang="en-AU" sz="1600"/>
                <a:t>Use for hypothesis test</a:t>
              </a:r>
            </a:p>
          </p:txBody>
        </p:sp>
      </p:grpSp>
      <p:grpSp>
        <p:nvGrpSpPr>
          <p:cNvPr id="34" name="Group 33">
            <a:extLst>
              <a:ext uri="{FF2B5EF4-FFF2-40B4-BE49-F238E27FC236}">
                <a16:creationId xmlns:a16="http://schemas.microsoft.com/office/drawing/2014/main" id="{B9334F02-C4AB-C570-B4C2-1537EBAC7540}"/>
              </a:ext>
            </a:extLst>
          </p:cNvPr>
          <p:cNvGrpSpPr/>
          <p:nvPr/>
        </p:nvGrpSpPr>
        <p:grpSpPr>
          <a:xfrm>
            <a:off x="2113551" y="4893555"/>
            <a:ext cx="1911427" cy="830997"/>
            <a:chOff x="457200" y="4352128"/>
            <a:chExt cx="1911427" cy="830997"/>
          </a:xfrm>
        </p:grpSpPr>
        <p:cxnSp>
          <p:nvCxnSpPr>
            <p:cNvPr id="35" name="Straight Arrow Connector 34">
              <a:extLst>
                <a:ext uri="{FF2B5EF4-FFF2-40B4-BE49-F238E27FC236}">
                  <a16:creationId xmlns:a16="http://schemas.microsoft.com/office/drawing/2014/main" id="{58A4C0FC-828D-ADEA-43C4-C3E08A2BEDBD}"/>
                </a:ext>
              </a:extLst>
            </p:cNvPr>
            <p:cNvCxnSpPr/>
            <p:nvPr/>
          </p:nvCxnSpPr>
          <p:spPr>
            <a:xfrm>
              <a:off x="1850571" y="4626429"/>
              <a:ext cx="518056" cy="0"/>
            </a:xfrm>
            <a:prstGeom prst="straightConnector1">
              <a:avLst/>
            </a:prstGeom>
            <a:ln w="76200">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266A4F1B-1687-82E3-3971-D6C581445890}"/>
                </a:ext>
              </a:extLst>
            </p:cNvPr>
            <p:cNvSpPr txBox="1"/>
            <p:nvPr/>
          </p:nvSpPr>
          <p:spPr>
            <a:xfrm>
              <a:off x="457200" y="4352128"/>
              <a:ext cx="1356256" cy="830997"/>
            </a:xfrm>
            <a:prstGeom prst="rect">
              <a:avLst/>
            </a:prstGeom>
            <a:noFill/>
          </p:spPr>
          <p:txBody>
            <a:bodyPr wrap="square" rtlCol="0">
              <a:spAutoFit/>
            </a:bodyPr>
            <a:lstStyle/>
            <a:p>
              <a:pPr algn="ctr"/>
              <a:r>
                <a:rPr lang="en-AU" sz="1600" dirty="0"/>
                <a:t>Use for estimation of precision</a:t>
              </a:r>
            </a:p>
          </p:txBody>
        </p:sp>
      </p:grpSp>
      <p:sp>
        <p:nvSpPr>
          <p:cNvPr id="38" name="TextBox 37">
            <a:extLst>
              <a:ext uri="{FF2B5EF4-FFF2-40B4-BE49-F238E27FC236}">
                <a16:creationId xmlns:a16="http://schemas.microsoft.com/office/drawing/2014/main" id="{EFF5B0F2-C6F9-708E-C320-9B60084DFFA7}"/>
              </a:ext>
            </a:extLst>
          </p:cNvPr>
          <p:cNvSpPr txBox="1"/>
          <p:nvPr/>
        </p:nvSpPr>
        <p:spPr>
          <a:xfrm>
            <a:off x="8817810" y="3628039"/>
            <a:ext cx="2764589" cy="1815882"/>
          </a:xfrm>
          <a:prstGeom prst="rect">
            <a:avLst/>
          </a:prstGeom>
          <a:noFill/>
        </p:spPr>
        <p:txBody>
          <a:bodyPr wrap="square" rtlCol="0">
            <a:spAutoFit/>
          </a:bodyPr>
          <a:lstStyle/>
          <a:p>
            <a:r>
              <a:rPr lang="en-AU" sz="1600" dirty="0">
                <a:solidFill>
                  <a:schemeClr val="accent6"/>
                </a:solidFill>
              </a:rPr>
              <a:t>Further reading on the use of CI for sample size calc: see chapter 3 of</a:t>
            </a:r>
            <a:r>
              <a:rPr lang="en-AU" sz="1600" b="1" dirty="0">
                <a:solidFill>
                  <a:schemeClr val="accent6"/>
                </a:solidFill>
              </a:rPr>
              <a:t> “Determining Sample Size Balancing Power, Precision, and Practicality” </a:t>
            </a:r>
            <a:r>
              <a:rPr lang="en-AU" sz="1600" dirty="0">
                <a:solidFill>
                  <a:schemeClr val="accent6"/>
                </a:solidFill>
              </a:rPr>
              <a:t>by </a:t>
            </a:r>
            <a:r>
              <a:rPr lang="en-AU" sz="1600" b="1" dirty="0" err="1">
                <a:solidFill>
                  <a:schemeClr val="accent6"/>
                </a:solidFill>
              </a:rPr>
              <a:t>Dattalo</a:t>
            </a:r>
            <a:endParaRPr lang="en-AU" sz="1600" dirty="0">
              <a:solidFill>
                <a:schemeClr val="accent6"/>
              </a:solidFill>
            </a:endParaRPr>
          </a:p>
        </p:txBody>
      </p:sp>
    </p:spTree>
    <p:extLst>
      <p:ext uri="{BB962C8B-B14F-4D97-AF65-F5344CB8AC3E}">
        <p14:creationId xmlns:p14="http://schemas.microsoft.com/office/powerpoint/2010/main" val="41389239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27930-8954-0325-28FA-0823D2313F0A}"/>
              </a:ext>
            </a:extLst>
          </p:cNvPr>
          <p:cNvSpPr>
            <a:spLocks noGrp="1"/>
          </p:cNvSpPr>
          <p:nvPr>
            <p:ph type="title"/>
          </p:nvPr>
        </p:nvSpPr>
        <p:spPr/>
        <p:txBody>
          <a:bodyPr/>
          <a:lstStyle/>
          <a:p>
            <a:r>
              <a:rPr lang="en-AU" dirty="0"/>
              <a:t>We propose an alternative hypothesis but test a null hypothesis</a:t>
            </a:r>
          </a:p>
        </p:txBody>
      </p:sp>
      <p:sp>
        <p:nvSpPr>
          <p:cNvPr id="3" name="Content Placeholder 2">
            <a:extLst>
              <a:ext uri="{FF2B5EF4-FFF2-40B4-BE49-F238E27FC236}">
                <a16:creationId xmlns:a16="http://schemas.microsoft.com/office/drawing/2014/main" id="{2D474328-C5B3-D384-6B34-7EB79036AC80}"/>
              </a:ext>
            </a:extLst>
          </p:cNvPr>
          <p:cNvSpPr>
            <a:spLocks noGrp="1"/>
          </p:cNvSpPr>
          <p:nvPr>
            <p:ph idx="1"/>
          </p:nvPr>
        </p:nvSpPr>
        <p:spPr/>
        <p:txBody>
          <a:bodyPr>
            <a:normAutofit/>
          </a:bodyPr>
          <a:lstStyle/>
          <a:p>
            <a:pPr marL="0" indent="0">
              <a:buNone/>
            </a:pPr>
            <a:r>
              <a:rPr lang="en-AU" sz="2800" dirty="0"/>
              <a:t>Start with the hypothesis that you have generated, for example:</a:t>
            </a:r>
          </a:p>
          <a:p>
            <a:pPr marL="0" indent="0" algn="ctr">
              <a:buNone/>
            </a:pPr>
            <a:r>
              <a:rPr lang="en-AU" sz="2800" dirty="0"/>
              <a:t>”Novel drug X lowers blood pressure more than standard-of-care drug Y”</a:t>
            </a:r>
          </a:p>
          <a:p>
            <a:pPr marL="0" indent="0">
              <a:buNone/>
            </a:pPr>
            <a:endParaRPr lang="en-AU" sz="2800" dirty="0"/>
          </a:p>
          <a:p>
            <a:pPr marL="0" indent="0">
              <a:buNone/>
            </a:pPr>
            <a:r>
              <a:rPr lang="en-AU" sz="2800" dirty="0"/>
              <a:t>In statistics, this is referred to as the alternative hypothesis (H</a:t>
            </a:r>
            <a:r>
              <a:rPr lang="en-AU" sz="2800" baseline="-25000" dirty="0"/>
              <a:t>1</a:t>
            </a:r>
            <a:r>
              <a:rPr lang="en-AU" sz="2800" dirty="0"/>
              <a:t>). This is the hypothesis we are interested in. Classically, we test the veracity of the null (H</a:t>
            </a:r>
            <a:r>
              <a:rPr lang="en-AU" sz="2800" baseline="-25000" dirty="0"/>
              <a:t>0</a:t>
            </a:r>
            <a:r>
              <a:rPr lang="en-AU" sz="2800" dirty="0"/>
              <a:t>)</a:t>
            </a:r>
            <a:r>
              <a:rPr lang="en-AU" sz="2800" baseline="-25000" dirty="0"/>
              <a:t> </a:t>
            </a:r>
            <a:r>
              <a:rPr lang="en-AU" sz="2800" dirty="0"/>
              <a:t>hypothesis:</a:t>
            </a:r>
          </a:p>
          <a:p>
            <a:pPr marL="0" indent="0">
              <a:buNone/>
            </a:pPr>
            <a:endParaRPr lang="en-AU" sz="2800" dirty="0"/>
          </a:p>
          <a:p>
            <a:pPr marL="0" indent="0" algn="ctr">
              <a:buNone/>
            </a:pPr>
            <a:r>
              <a:rPr lang="en-AU" sz="2800" dirty="0"/>
              <a:t>”Drug X and drug Y lower blood pressure by the same amount”</a:t>
            </a:r>
          </a:p>
          <a:p>
            <a:pPr marL="0" indent="0">
              <a:buNone/>
            </a:pPr>
            <a:endParaRPr lang="en-AU" sz="2800" dirty="0"/>
          </a:p>
          <a:p>
            <a:pPr marL="0" indent="0">
              <a:buNone/>
            </a:pPr>
            <a:r>
              <a:rPr lang="en-AU" sz="2800" dirty="0"/>
              <a:t>A statistical test of the null hypothesis is always subject to </a:t>
            </a:r>
            <a:r>
              <a:rPr lang="en-AU" sz="2800" b="1" dirty="0"/>
              <a:t>uncertainty.</a:t>
            </a:r>
            <a:endParaRPr lang="en-AU" sz="2800" dirty="0"/>
          </a:p>
        </p:txBody>
      </p:sp>
    </p:spTree>
    <p:extLst>
      <p:ext uri="{BB962C8B-B14F-4D97-AF65-F5344CB8AC3E}">
        <p14:creationId xmlns:p14="http://schemas.microsoft.com/office/powerpoint/2010/main" val="265817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fade">
                                      <p:cBhvr>
                                        <p:cTn id="18" dur="500"/>
                                        <p:tgtEl>
                                          <p:spTgt spid="3">
                                            <p:txEl>
                                              <p:pRg st="5" end="5"/>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EFDD-D6F8-476C-8382-72ADB91F6227}"/>
              </a:ext>
            </a:extLst>
          </p:cNvPr>
          <p:cNvSpPr>
            <a:spLocks noGrp="1"/>
          </p:cNvSpPr>
          <p:nvPr>
            <p:ph type="title"/>
          </p:nvPr>
        </p:nvSpPr>
        <p:spPr/>
        <p:txBody>
          <a:bodyPr/>
          <a:lstStyle/>
          <a:p>
            <a:r>
              <a:rPr lang="en-AU" sz="3200" dirty="0"/>
              <a:t>Errors can’t be avoided, but can be controlled</a:t>
            </a:r>
          </a:p>
        </p:txBody>
      </p:sp>
      <p:sp>
        <p:nvSpPr>
          <p:cNvPr id="3" name="Content Placeholder 2">
            <a:extLst>
              <a:ext uri="{FF2B5EF4-FFF2-40B4-BE49-F238E27FC236}">
                <a16:creationId xmlns:a16="http://schemas.microsoft.com/office/drawing/2014/main" id="{8BB25B5D-8908-4137-B024-6E0944F1AFFF}"/>
              </a:ext>
            </a:extLst>
          </p:cNvPr>
          <p:cNvSpPr>
            <a:spLocks noGrp="1"/>
          </p:cNvSpPr>
          <p:nvPr>
            <p:ph idx="1"/>
          </p:nvPr>
        </p:nvSpPr>
        <p:spPr>
          <a:xfrm>
            <a:off x="1981200" y="1358901"/>
            <a:ext cx="8309113" cy="4767263"/>
          </a:xfrm>
        </p:spPr>
        <p:txBody>
          <a:bodyPr>
            <a:normAutofit/>
          </a:bodyPr>
          <a:lstStyle/>
          <a:p>
            <a:pPr marL="0" indent="0" algn="ctr">
              <a:buNone/>
            </a:pPr>
            <a:r>
              <a:rPr lang="en-AU" dirty="0"/>
              <a:t>Despite this </a:t>
            </a:r>
            <a:r>
              <a:rPr lang="en-AU" b="1" dirty="0"/>
              <a:t>uncertainty, </a:t>
            </a:r>
            <a:r>
              <a:rPr lang="en-AU" dirty="0"/>
              <a:t>when we perform a null hypothesis test, we are setting up a binary choice that can result in making a correct decision, or an error</a:t>
            </a:r>
          </a:p>
          <a:p>
            <a:pPr marL="0" indent="0" algn="ctr">
              <a:buNone/>
            </a:pPr>
            <a:endParaRPr lang="en-AU" dirty="0"/>
          </a:p>
          <a:p>
            <a:pPr marL="0" indent="0" algn="ctr">
              <a:buNone/>
            </a:pPr>
            <a:r>
              <a:rPr lang="en-AU" dirty="0"/>
              <a:t>We can’t completely avoid errors, but we can choose the rate of error that is acceptable to us given </a:t>
            </a:r>
            <a:r>
              <a:rPr lang="en-AU" b="1" dirty="0"/>
              <a:t>uncertainty</a:t>
            </a:r>
          </a:p>
          <a:p>
            <a:endParaRPr lang="en-AU" dirty="0"/>
          </a:p>
        </p:txBody>
      </p:sp>
      <p:pic>
        <p:nvPicPr>
          <p:cNvPr id="5" name="Picture 4" descr="A close up of a sign&#10;&#10;Description automatically generated">
            <a:extLst>
              <a:ext uri="{FF2B5EF4-FFF2-40B4-BE49-F238E27FC236}">
                <a16:creationId xmlns:a16="http://schemas.microsoft.com/office/drawing/2014/main" id="{293BABEE-48C0-4DD0-B110-57DE24CED07A}"/>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4487454" y="3767896"/>
            <a:ext cx="3006650" cy="2010160"/>
          </a:xfrm>
          <a:prstGeom prst="rect">
            <a:avLst/>
          </a:prstGeom>
        </p:spPr>
      </p:pic>
      <p:sp>
        <p:nvSpPr>
          <p:cNvPr id="6" name="TextBox 5">
            <a:extLst>
              <a:ext uri="{FF2B5EF4-FFF2-40B4-BE49-F238E27FC236}">
                <a16:creationId xmlns:a16="http://schemas.microsoft.com/office/drawing/2014/main" id="{A94CD9E8-17BC-4468-B66A-F36A90817FE8}"/>
              </a:ext>
            </a:extLst>
          </p:cNvPr>
          <p:cNvSpPr txBox="1"/>
          <p:nvPr/>
        </p:nvSpPr>
        <p:spPr>
          <a:xfrm>
            <a:off x="4487454" y="5778056"/>
            <a:ext cx="4445000" cy="230832"/>
          </a:xfrm>
          <a:prstGeom prst="rect">
            <a:avLst/>
          </a:prstGeom>
          <a:noFill/>
        </p:spPr>
        <p:txBody>
          <a:bodyPr wrap="square" rtlCol="0">
            <a:spAutoFit/>
          </a:bodyPr>
          <a:lstStyle/>
          <a:p>
            <a:r>
              <a:rPr lang="en-AU" sz="900">
                <a:hlinkClick r:id="rId4" tooltip="http://www.open.edu/openlearn/whats-on/radio/thinking-allowed-free-will-explored"/>
              </a:rPr>
              <a:t>This Photo</a:t>
            </a:r>
            <a:r>
              <a:rPr lang="en-AU" sz="900"/>
              <a:t> by Unknown Author is licensed under </a:t>
            </a:r>
            <a:r>
              <a:rPr lang="en-AU" sz="900">
                <a:hlinkClick r:id="rId5" tooltip="https://creativecommons.org/licenses/by-sa/3.0/"/>
              </a:rPr>
              <a:t>CC BY-SA</a:t>
            </a:r>
            <a:endParaRPr lang="en-AU" sz="900"/>
          </a:p>
        </p:txBody>
      </p:sp>
    </p:spTree>
    <p:extLst>
      <p:ext uri="{BB962C8B-B14F-4D97-AF65-F5344CB8AC3E}">
        <p14:creationId xmlns:p14="http://schemas.microsoft.com/office/powerpoint/2010/main" val="317986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EFDD-D6F8-476C-8382-72ADB91F6227}"/>
              </a:ext>
            </a:extLst>
          </p:cNvPr>
          <p:cNvSpPr>
            <a:spLocks noGrp="1"/>
          </p:cNvSpPr>
          <p:nvPr>
            <p:ph type="title"/>
          </p:nvPr>
        </p:nvSpPr>
        <p:spPr/>
        <p:txBody>
          <a:bodyPr/>
          <a:lstStyle/>
          <a:p>
            <a:r>
              <a:rPr lang="en-AU" sz="3200" dirty="0"/>
              <a:t>Types of Statistical Error</a:t>
            </a:r>
          </a:p>
        </p:txBody>
      </p:sp>
      <p:pic>
        <p:nvPicPr>
          <p:cNvPr id="7" name="Picture 6">
            <a:extLst>
              <a:ext uri="{FF2B5EF4-FFF2-40B4-BE49-F238E27FC236}">
                <a16:creationId xmlns:a16="http://schemas.microsoft.com/office/drawing/2014/main" id="{CFDC8CBB-1A9B-4CBE-AC61-BD224A86AD88}"/>
              </a:ext>
            </a:extLst>
          </p:cNvPr>
          <p:cNvPicPr>
            <a:picLocks noChangeAspect="1"/>
          </p:cNvPicPr>
          <p:nvPr/>
        </p:nvPicPr>
        <p:blipFill>
          <a:blip r:embed="rId3"/>
          <a:stretch>
            <a:fillRect/>
          </a:stretch>
        </p:blipFill>
        <p:spPr>
          <a:xfrm>
            <a:off x="3303140" y="1260475"/>
            <a:ext cx="5585720" cy="4583514"/>
          </a:xfrm>
          <a:prstGeom prst="rect">
            <a:avLst/>
          </a:prstGeom>
        </p:spPr>
      </p:pic>
      <p:sp>
        <p:nvSpPr>
          <p:cNvPr id="8" name="TextBox 7">
            <a:extLst>
              <a:ext uri="{FF2B5EF4-FFF2-40B4-BE49-F238E27FC236}">
                <a16:creationId xmlns:a16="http://schemas.microsoft.com/office/drawing/2014/main" id="{3459A3B3-35F2-49F1-AF7F-FE8EFD98541A}"/>
              </a:ext>
            </a:extLst>
          </p:cNvPr>
          <p:cNvSpPr txBox="1"/>
          <p:nvPr/>
        </p:nvSpPr>
        <p:spPr>
          <a:xfrm>
            <a:off x="6698978" y="1260475"/>
            <a:ext cx="1141614" cy="369332"/>
          </a:xfrm>
          <a:prstGeom prst="rect">
            <a:avLst/>
          </a:prstGeom>
          <a:noFill/>
        </p:spPr>
        <p:txBody>
          <a:bodyPr wrap="square" rtlCol="0">
            <a:spAutoFit/>
          </a:bodyPr>
          <a:lstStyle/>
          <a:p>
            <a:pPr algn="ctr"/>
            <a:r>
              <a:rPr lang="en-AU" dirty="0">
                <a:solidFill>
                  <a:srgbClr val="FF0000"/>
                </a:solidFill>
              </a:rPr>
              <a:t>Reality</a:t>
            </a:r>
          </a:p>
        </p:txBody>
      </p:sp>
      <p:cxnSp>
        <p:nvCxnSpPr>
          <p:cNvPr id="10" name="Straight Connector 9">
            <a:extLst>
              <a:ext uri="{FF2B5EF4-FFF2-40B4-BE49-F238E27FC236}">
                <a16:creationId xmlns:a16="http://schemas.microsoft.com/office/drawing/2014/main" id="{1BC9CDC4-7C13-4278-9ECD-0E275A430C3A}"/>
              </a:ext>
            </a:extLst>
          </p:cNvPr>
          <p:cNvCxnSpPr/>
          <p:nvPr/>
        </p:nvCxnSpPr>
        <p:spPr>
          <a:xfrm>
            <a:off x="3673548" y="4046864"/>
            <a:ext cx="820189" cy="0"/>
          </a:xfrm>
          <a:prstGeom prst="line">
            <a:avLst/>
          </a:prstGeom>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0424285D-E432-3AAD-A36D-636678B960AA}"/>
              </a:ext>
            </a:extLst>
          </p:cNvPr>
          <p:cNvSpPr txBox="1"/>
          <p:nvPr/>
        </p:nvSpPr>
        <p:spPr>
          <a:xfrm>
            <a:off x="10889953" y="4864685"/>
            <a:ext cx="1172116" cy="646331"/>
          </a:xfrm>
          <a:prstGeom prst="rect">
            <a:avLst/>
          </a:prstGeom>
          <a:noFill/>
        </p:spPr>
        <p:txBody>
          <a:bodyPr wrap="none" rtlCol="0">
            <a:spAutoFit/>
          </a:bodyPr>
          <a:lstStyle/>
          <a:p>
            <a:r>
              <a:rPr lang="en-AU" dirty="0"/>
              <a:t>Statistical</a:t>
            </a:r>
          </a:p>
          <a:p>
            <a:r>
              <a:rPr lang="en-AU" dirty="0"/>
              <a:t>power!</a:t>
            </a:r>
          </a:p>
        </p:txBody>
      </p:sp>
      <p:pic>
        <p:nvPicPr>
          <p:cNvPr id="11" name="Graphic 10" descr="Old woman wearing lightning shirt">
            <a:extLst>
              <a:ext uri="{FF2B5EF4-FFF2-40B4-BE49-F238E27FC236}">
                <a16:creationId xmlns:a16="http://schemas.microsoft.com/office/drawing/2014/main" id="{35DE86A1-32E4-D55C-17BB-244B7E47F44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839062" y="3125592"/>
            <a:ext cx="1181100" cy="1819275"/>
          </a:xfrm>
          <a:prstGeom prst="rect">
            <a:avLst/>
          </a:prstGeom>
        </p:spPr>
      </p:pic>
      <p:cxnSp>
        <p:nvCxnSpPr>
          <p:cNvPr id="9" name="Straight Arrow Connector 8">
            <a:extLst>
              <a:ext uri="{FF2B5EF4-FFF2-40B4-BE49-F238E27FC236}">
                <a16:creationId xmlns:a16="http://schemas.microsoft.com/office/drawing/2014/main" id="{75C0B519-AD3F-E474-0989-B6F984D4ABC1}"/>
              </a:ext>
            </a:extLst>
          </p:cNvPr>
          <p:cNvCxnSpPr/>
          <p:nvPr/>
        </p:nvCxnSpPr>
        <p:spPr>
          <a:xfrm flipH="1">
            <a:off x="8970859" y="5187850"/>
            <a:ext cx="176387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3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500"/>
                                        <p:tgtEl>
                                          <p:spTgt spid="70"/>
                                        </p:tgtEl>
                                      </p:cBhvr>
                                    </p:animEffect>
                                  </p:childTnLst>
                                </p:cTn>
                              </p:par>
                              <p:par>
                                <p:cTn id="18" presetID="52"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Scale>
                                      <p:cBhvr>
                                        <p:cTn id="20" dur="1000" decel="50000" fill="hold">
                                          <p:stCondLst>
                                            <p:cond delay="0"/>
                                          </p:stCondLst>
                                        </p:cTn>
                                        <p:tgtEl>
                                          <p:spTgt spid="11"/>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11"/>
                                        </p:tgtEl>
                                        <p:attrNameLst>
                                          <p:attrName>ppt_x</p:attrName>
                                          <p:attrName>ppt_y</p:attrName>
                                        </p:attrNameLst>
                                      </p:cBhvr>
                                    </p:animMotion>
                                    <p:animEffect transition="in" filter="fade">
                                      <p:cBhvr>
                                        <p:cTn id="2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EFDD-D6F8-476C-8382-72ADB91F6227}"/>
              </a:ext>
            </a:extLst>
          </p:cNvPr>
          <p:cNvSpPr>
            <a:spLocks noGrp="1"/>
          </p:cNvSpPr>
          <p:nvPr>
            <p:ph type="title"/>
          </p:nvPr>
        </p:nvSpPr>
        <p:spPr/>
        <p:txBody>
          <a:bodyPr/>
          <a:lstStyle/>
          <a:p>
            <a:r>
              <a:rPr lang="en-AU" sz="3200" dirty="0"/>
              <a:t>Alpha and beta are our chosen error rates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BB25B5D-8908-4137-B024-6E0944F1AFFF}"/>
                  </a:ext>
                </a:extLst>
              </p:cNvPr>
              <p:cNvSpPr>
                <a:spLocks noGrp="1"/>
              </p:cNvSpPr>
              <p:nvPr>
                <p:ph idx="1"/>
              </p:nvPr>
            </p:nvSpPr>
            <p:spPr>
              <a:xfrm>
                <a:off x="609600" y="1260475"/>
                <a:ext cx="9316065" cy="4767263"/>
              </a:xfrm>
            </p:spPr>
            <p:txBody>
              <a:bodyPr>
                <a:normAutofit lnSpcReduction="10000"/>
              </a:bodyPr>
              <a:lstStyle/>
              <a:p>
                <a:pPr marL="0" indent="0">
                  <a:buNone/>
                </a:pPr>
                <a:r>
                  <a:rPr lang="en-AU" b="1" dirty="0"/>
                  <a:t>Type I error “False positive”</a:t>
                </a:r>
              </a:p>
              <a:p>
                <a:r>
                  <a:rPr lang="en-AU" dirty="0"/>
                  <a:t>Rate of false positives designated by the signficiance level, </a:t>
                </a:r>
                <a14:m>
                  <m:oMath xmlns:m="http://schemas.openxmlformats.org/officeDocument/2006/math">
                    <m:r>
                      <a:rPr lang="en-AU" i="1" smtClean="0">
                        <a:latin typeface="Cambria Math" panose="02040503050406030204" pitchFamily="18" charset="0"/>
                        <a:ea typeface="Cambria Math" panose="02040503050406030204" pitchFamily="18" charset="0"/>
                      </a:rPr>
                      <m:t>𝛼</m:t>
                    </m:r>
                  </m:oMath>
                </a14:m>
                <a:endParaRPr lang="en-AU" dirty="0"/>
              </a:p>
              <a:p>
                <a:r>
                  <a:rPr lang="en-AU" dirty="0"/>
                  <a:t>We want the rate of false positives to be as low as possible</a:t>
                </a:r>
              </a:p>
              <a:p>
                <a:r>
                  <a:rPr lang="en-AU" dirty="0"/>
                  <a:t>The </a:t>
                </a:r>
                <a:r>
                  <a:rPr lang="en-AU" i="1" dirty="0"/>
                  <a:t>convention</a:t>
                </a:r>
                <a:r>
                  <a:rPr lang="en-AU" dirty="0"/>
                  <a:t> is to set the significance level to </a:t>
                </a:r>
                <a14:m>
                  <m:oMath xmlns:m="http://schemas.openxmlformats.org/officeDocument/2006/math">
                    <m:r>
                      <a:rPr lang="en-AU" i="1" smtClean="0">
                        <a:latin typeface="Cambria Math" panose="02040503050406030204" pitchFamily="18" charset="0"/>
                        <a:ea typeface="Cambria Math" panose="02040503050406030204" pitchFamily="18" charset="0"/>
                      </a:rPr>
                      <m:t>𝛼</m:t>
                    </m:r>
                    <m:r>
                      <a:rPr lang="en-AU" b="0" i="1" smtClean="0">
                        <a:latin typeface="Cambria Math" panose="02040503050406030204" pitchFamily="18" charset="0"/>
                        <a:ea typeface="Cambria Math" panose="02040503050406030204" pitchFamily="18" charset="0"/>
                      </a:rPr>
                      <m:t>=0.05</m:t>
                    </m:r>
                  </m:oMath>
                </a14:m>
                <a:r>
                  <a:rPr lang="en-AU" dirty="0"/>
                  <a:t>, at this rate, we accept that even when the null hypothesis is true, it will be rejected one in every twenty runs of a study</a:t>
                </a:r>
              </a:p>
              <a:p>
                <a:endParaRPr lang="en-AU" dirty="0"/>
              </a:p>
              <a:p>
                <a:pPr marL="0" indent="0">
                  <a:buNone/>
                </a:pPr>
                <a:r>
                  <a:rPr lang="en-AU" b="1" dirty="0"/>
                  <a:t>Type II error “False negative”</a:t>
                </a:r>
              </a:p>
              <a:p>
                <a:r>
                  <a:rPr lang="en-AU" dirty="0"/>
                  <a:t>Rate of false negatives designated by </a:t>
                </a:r>
                <a14:m>
                  <m:oMath xmlns:m="http://schemas.openxmlformats.org/officeDocument/2006/math">
                    <m:r>
                      <a:rPr lang="en-AU" i="1" smtClean="0">
                        <a:latin typeface="Cambria Math" panose="02040503050406030204" pitchFamily="18" charset="0"/>
                        <a:ea typeface="Cambria Math" panose="02040503050406030204" pitchFamily="18" charset="0"/>
                      </a:rPr>
                      <m:t>𝛽</m:t>
                    </m:r>
                  </m:oMath>
                </a14:m>
                <a:endParaRPr lang="en-AU" dirty="0"/>
              </a:p>
              <a:p>
                <a:r>
                  <a:rPr lang="en-AU" dirty="0"/>
                  <a:t>Statistical power is the complement of </a:t>
                </a:r>
                <a14:m>
                  <m:oMath xmlns:m="http://schemas.openxmlformats.org/officeDocument/2006/math">
                    <m:r>
                      <a:rPr lang="en-AU" i="1">
                        <a:latin typeface="Cambria Math" panose="02040503050406030204" pitchFamily="18" charset="0"/>
                        <a:ea typeface="Cambria Math" panose="02040503050406030204" pitchFamily="18" charset="0"/>
                      </a:rPr>
                      <m:t>𝛽</m:t>
                    </m:r>
                  </m:oMath>
                </a14:m>
                <a:r>
                  <a:rPr lang="en-AU" dirty="0"/>
                  <a:t>, denoted by </a:t>
                </a:r>
                <a14:m>
                  <m:oMath xmlns:m="http://schemas.openxmlformats.org/officeDocument/2006/math">
                    <m:r>
                      <a:rPr lang="en-AU" b="0" i="1" smtClean="0">
                        <a:latin typeface="Cambria Math" panose="02040503050406030204" pitchFamily="18" charset="0"/>
                      </a:rPr>
                      <m:t>1−</m:t>
                    </m:r>
                    <m:r>
                      <a:rPr lang="en-AU" b="0" i="1" smtClean="0">
                        <a:latin typeface="Cambria Math" panose="02040503050406030204" pitchFamily="18" charset="0"/>
                        <a:ea typeface="Cambria Math" panose="02040503050406030204" pitchFamily="18" charset="0"/>
                      </a:rPr>
                      <m:t>𝛽</m:t>
                    </m:r>
                  </m:oMath>
                </a14:m>
                <a:endParaRPr lang="en-AU" b="0" dirty="0">
                  <a:ea typeface="Cambria Math" panose="02040503050406030204" pitchFamily="18" charset="0"/>
                </a:endParaRPr>
              </a:p>
              <a:p>
                <a:r>
                  <a:rPr lang="en-AU" dirty="0"/>
                  <a:t>We want power to be as high as possible</a:t>
                </a:r>
              </a:p>
              <a:p>
                <a:r>
                  <a:rPr lang="en-AU" dirty="0"/>
                  <a:t>The </a:t>
                </a:r>
                <a:r>
                  <a:rPr lang="en-AU" i="1" dirty="0"/>
                  <a:t>convention </a:t>
                </a:r>
                <a:r>
                  <a:rPr lang="en-AU" dirty="0"/>
                  <a:t>is </a:t>
                </a:r>
                <a14:m>
                  <m:oMath xmlns:m="http://schemas.openxmlformats.org/officeDocument/2006/math">
                    <m:r>
                      <a:rPr lang="en-AU" i="1">
                        <a:latin typeface="Cambria Math" panose="02040503050406030204" pitchFamily="18" charset="0"/>
                      </a:rPr>
                      <m:t>1−</m:t>
                    </m:r>
                    <m:r>
                      <a:rPr lang="en-AU" i="1">
                        <a:latin typeface="Cambria Math" panose="02040503050406030204" pitchFamily="18" charset="0"/>
                        <a:ea typeface="Cambria Math" panose="02040503050406030204" pitchFamily="18" charset="0"/>
                      </a:rPr>
                      <m:t>𝛽</m:t>
                    </m:r>
                    <m:r>
                      <a:rPr lang="en-AU" b="0" i="1" smtClean="0">
                        <a:latin typeface="Cambria Math" panose="02040503050406030204" pitchFamily="18" charset="0"/>
                        <a:ea typeface="Cambria Math" panose="02040503050406030204" pitchFamily="18" charset="0"/>
                      </a:rPr>
                      <m:t>≥0.8</m:t>
                    </m:r>
                  </m:oMath>
                </a14:m>
                <a:r>
                  <a:rPr lang="en-AU" dirty="0">
                    <a:ea typeface="Cambria Math" panose="02040503050406030204" pitchFamily="18" charset="0"/>
                  </a:rPr>
                  <a:t>, at 0.8, even when the null hypothesis is false, it will not be rejected one in every five runs of an experiment</a:t>
                </a:r>
              </a:p>
              <a:p>
                <a:endParaRPr lang="en-AU" dirty="0"/>
              </a:p>
            </p:txBody>
          </p:sp>
        </mc:Choice>
        <mc:Fallback xmlns="">
          <p:sp>
            <p:nvSpPr>
              <p:cNvPr id="3" name="Content Placeholder 2">
                <a:extLst>
                  <a:ext uri="{FF2B5EF4-FFF2-40B4-BE49-F238E27FC236}">
                    <a16:creationId xmlns:a16="http://schemas.microsoft.com/office/drawing/2014/main" id="{8BB25B5D-8908-4137-B024-6E0944F1AFFF}"/>
                  </a:ext>
                </a:extLst>
              </p:cNvPr>
              <p:cNvSpPr>
                <a:spLocks noGrp="1" noRot="1" noChangeAspect="1" noMove="1" noResize="1" noEditPoints="1" noAdjustHandles="1" noChangeArrowheads="1" noChangeShapeType="1" noTextEdit="1"/>
              </p:cNvSpPr>
              <p:nvPr>
                <p:ph idx="1"/>
              </p:nvPr>
            </p:nvSpPr>
            <p:spPr>
              <a:xfrm>
                <a:off x="609600" y="1260475"/>
                <a:ext cx="9316065" cy="4767263"/>
              </a:xfrm>
              <a:blipFill>
                <a:blip r:embed="rId3"/>
                <a:stretch>
                  <a:fillRect l="-1243" t="-2430"/>
                </a:stretch>
              </a:blipFill>
            </p:spPr>
            <p:txBody>
              <a:bodyPr/>
              <a:lstStyle/>
              <a:p>
                <a:r>
                  <a:rPr lang="en-AU">
                    <a:noFill/>
                  </a:rPr>
                  <a:t> </a:t>
                </a:r>
              </a:p>
            </p:txBody>
          </p:sp>
        </mc:Fallback>
      </mc:AlternateContent>
      <p:pic>
        <p:nvPicPr>
          <p:cNvPr id="4" name="Graphic 3" descr="Old woman wearing lightning shirt">
            <a:extLst>
              <a:ext uri="{FF2B5EF4-FFF2-40B4-BE49-F238E27FC236}">
                <a16:creationId xmlns:a16="http://schemas.microsoft.com/office/drawing/2014/main" id="{AD868E3F-5621-0F86-12A1-312B73D856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360557" y="3513221"/>
            <a:ext cx="796657" cy="1227109"/>
          </a:xfrm>
          <a:prstGeom prst="rect">
            <a:avLst/>
          </a:prstGeom>
        </p:spPr>
      </p:pic>
    </p:spTree>
    <p:extLst>
      <p:ext uri="{BB962C8B-B14F-4D97-AF65-F5344CB8AC3E}">
        <p14:creationId xmlns:p14="http://schemas.microsoft.com/office/powerpoint/2010/main" val="3824418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52" presetClass="entr" presetSubtype="0"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Scale>
                                      <p:cBhvr>
                                        <p:cTn id="33"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4"/>
                                        </p:tgtEl>
                                        <p:attrNameLst>
                                          <p:attrName>ppt_x</p:attrName>
                                          <p:attrName>ppt_y</p:attrName>
                                        </p:attrNameLst>
                                      </p:cBhvr>
                                    </p:animMotion>
                                    <p:animEffect transition="in" filter="fade">
                                      <p:cBhvr>
                                        <p:cTn id="35" dur="10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3A62F-DE38-BB93-2A04-5C45C03D4B13}"/>
              </a:ext>
            </a:extLst>
          </p:cNvPr>
          <p:cNvSpPr>
            <a:spLocks noGrp="1"/>
          </p:cNvSpPr>
          <p:nvPr>
            <p:ph type="title"/>
          </p:nvPr>
        </p:nvSpPr>
        <p:spPr/>
        <p:txBody>
          <a:bodyPr/>
          <a:lstStyle/>
          <a:p>
            <a:r>
              <a:rPr lang="en-AU" dirty="0"/>
              <a:t>P-values allow us to make decisions and quantify evidence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D672EC-6631-B9DC-6807-38601CFCAF51}"/>
                  </a:ext>
                </a:extLst>
              </p:cNvPr>
              <p:cNvSpPr>
                <a:spLocks noGrp="1"/>
              </p:cNvSpPr>
              <p:nvPr>
                <p:ph idx="1"/>
              </p:nvPr>
            </p:nvSpPr>
            <p:spPr>
              <a:xfrm>
                <a:off x="609600" y="1260475"/>
                <a:ext cx="10972800" cy="4865689"/>
              </a:xfrm>
            </p:spPr>
            <p:txBody>
              <a:bodyPr>
                <a:normAutofit fontScale="92500" lnSpcReduction="20000"/>
              </a:bodyPr>
              <a:lstStyle/>
              <a:p>
                <a:r>
                  <a:rPr lang="en-AU" dirty="0"/>
                  <a:t>Maligned, misunderstood and occasionally spurned, p-values have a simple purpose: </a:t>
                </a:r>
                <a:br>
                  <a:rPr lang="en-AU" dirty="0"/>
                </a:br>
                <a:r>
                  <a:rPr lang="en-AU" dirty="0"/>
                  <a:t>“</a:t>
                </a:r>
                <a:r>
                  <a:rPr lang="en-US" i="1" dirty="0"/>
                  <a:t>The probability of observing a test statistic at least as extreme as the one observed, assuming the null hypothesis is true”</a:t>
                </a:r>
              </a:p>
              <a:p>
                <a:pPr marL="0" indent="0">
                  <a:buNone/>
                </a:pPr>
                <a:endParaRPr lang="en-AU" i="1" dirty="0"/>
              </a:p>
              <a:p>
                <a:r>
                  <a:rPr lang="en-AU" dirty="0"/>
                  <a:t>Remember that p-values are produced from a “null-is-true” perspective, so we always assume that the null hypothesis is true when calculating them</a:t>
                </a:r>
              </a:p>
              <a:p>
                <a:endParaRPr lang="en-AU" dirty="0"/>
              </a:p>
              <a:p>
                <a:r>
                  <a:rPr lang="en-AU" dirty="0"/>
                  <a:t>If a p-value falls below the significance threshold </a:t>
                </a:r>
                <a14:m>
                  <m:oMath xmlns:m="http://schemas.openxmlformats.org/officeDocument/2006/math">
                    <m:r>
                      <a:rPr lang="en-AU" i="1">
                        <a:latin typeface="Cambria Math" panose="02040503050406030204" pitchFamily="18" charset="0"/>
                        <a:ea typeface="Cambria Math" panose="02040503050406030204" pitchFamily="18" charset="0"/>
                      </a:rPr>
                      <m:t>𝛼</m:t>
                    </m:r>
                  </m:oMath>
                </a14:m>
                <a:r>
                  <a:rPr lang="en-AU" dirty="0"/>
                  <a:t> (and especially if it falls far below a given threshold), we may suspect that we are in fact in the “null-is-false universe” and reject the null hypothesis</a:t>
                </a:r>
              </a:p>
              <a:p>
                <a:endParaRPr lang="en-AU" dirty="0"/>
              </a:p>
              <a:p>
                <a:r>
                  <a:rPr lang="en-AU" dirty="0"/>
                  <a:t>Counterintuitive: We don’t test the alternative hypothesis directly, so the smaller the p-value, the more plausible the alternate hypothesis becomes</a:t>
                </a:r>
              </a:p>
              <a:p>
                <a:endParaRPr lang="en-AU" dirty="0"/>
              </a:p>
              <a:p>
                <a:r>
                  <a:rPr lang="en-AU" dirty="0"/>
                  <a:t>A discussion of how p-value thresholds relate to </a:t>
                </a:r>
                <a14:m>
                  <m:oMath xmlns:m="http://schemas.openxmlformats.org/officeDocument/2006/math">
                    <m:r>
                      <a:rPr lang="en-AU" i="1">
                        <a:latin typeface="Cambria Math" panose="02040503050406030204" pitchFamily="18" charset="0"/>
                        <a:ea typeface="Cambria Math" panose="02040503050406030204" pitchFamily="18" charset="0"/>
                      </a:rPr>
                      <m:t>𝛼</m:t>
                    </m:r>
                  </m:oMath>
                </a14:m>
                <a:r>
                  <a:rPr lang="en-AU" dirty="0"/>
                  <a:t> and </a:t>
                </a:r>
                <a14:m>
                  <m:oMath xmlns:m="http://schemas.openxmlformats.org/officeDocument/2006/math">
                    <m:r>
                      <a:rPr lang="en-AU" i="1" smtClean="0">
                        <a:latin typeface="Cambria Math" panose="02040503050406030204" pitchFamily="18" charset="0"/>
                        <a:ea typeface="Cambria Math" panose="02040503050406030204" pitchFamily="18" charset="0"/>
                      </a:rPr>
                      <m:t>𝛽</m:t>
                    </m:r>
                  </m:oMath>
                </a14:m>
                <a:r>
                  <a:rPr lang="en-AU" dirty="0"/>
                  <a:t> is given on the following slides for your reference</a:t>
                </a:r>
              </a:p>
              <a:p>
                <a:endParaRPr lang="en-AU" dirty="0"/>
              </a:p>
            </p:txBody>
          </p:sp>
        </mc:Choice>
        <mc:Fallback xmlns="">
          <p:sp>
            <p:nvSpPr>
              <p:cNvPr id="3" name="Content Placeholder 2">
                <a:extLst>
                  <a:ext uri="{FF2B5EF4-FFF2-40B4-BE49-F238E27FC236}">
                    <a16:creationId xmlns:a16="http://schemas.microsoft.com/office/drawing/2014/main" id="{68D672EC-6631-B9DC-6807-38601CFCAF51}"/>
                  </a:ext>
                </a:extLst>
              </p:cNvPr>
              <p:cNvSpPr>
                <a:spLocks noGrp="1" noRot="1" noChangeAspect="1" noMove="1" noResize="1" noEditPoints="1" noAdjustHandles="1" noChangeArrowheads="1" noChangeShapeType="1" noTextEdit="1"/>
              </p:cNvSpPr>
              <p:nvPr>
                <p:ph idx="1"/>
              </p:nvPr>
            </p:nvSpPr>
            <p:spPr>
              <a:xfrm>
                <a:off x="609600" y="1260475"/>
                <a:ext cx="10972800" cy="4865689"/>
              </a:xfrm>
              <a:blipFill>
                <a:blip r:embed="rId2"/>
                <a:stretch>
                  <a:fillRect l="-889" t="-3759" r="-833"/>
                </a:stretch>
              </a:blipFill>
            </p:spPr>
            <p:txBody>
              <a:bodyPr/>
              <a:lstStyle/>
              <a:p>
                <a:r>
                  <a:rPr lang="en-AU">
                    <a:noFill/>
                  </a:rPr>
                  <a:t> </a:t>
                </a:r>
              </a:p>
            </p:txBody>
          </p:sp>
        </mc:Fallback>
      </mc:AlternateContent>
      <p:pic>
        <p:nvPicPr>
          <p:cNvPr id="5" name="Graphic 4" descr="Blackboard">
            <a:extLst>
              <a:ext uri="{FF2B5EF4-FFF2-40B4-BE49-F238E27FC236}">
                <a16:creationId xmlns:a16="http://schemas.microsoft.com/office/drawing/2014/main" id="{77B08BFA-3971-FABD-15E8-40BE9B6FD09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2722296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36616-8D76-F5E0-D594-C6A4AA4B79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2FA368-4778-5C24-D0DA-4E3D2D4606D8}"/>
              </a:ext>
            </a:extLst>
          </p:cNvPr>
          <p:cNvSpPr>
            <a:spLocks noGrp="1"/>
          </p:cNvSpPr>
          <p:nvPr>
            <p:ph type="title"/>
          </p:nvPr>
        </p:nvSpPr>
        <p:spPr/>
        <p:txBody>
          <a:bodyPr/>
          <a:lstStyle/>
          <a:p>
            <a:r>
              <a:rPr lang="en-AU" dirty="0"/>
              <a:t>Alpha is also the p-value threshold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8A4E349-E1BF-440E-B952-68D2E8471A77}"/>
                  </a:ext>
                </a:extLst>
              </p:cNvPr>
              <p:cNvSpPr>
                <a:spLocks noGrp="1"/>
              </p:cNvSpPr>
              <p:nvPr>
                <p:ph idx="1"/>
              </p:nvPr>
            </p:nvSpPr>
            <p:spPr>
              <a:xfrm>
                <a:off x="609600" y="4549140"/>
                <a:ext cx="10972800" cy="1577024"/>
              </a:xfrm>
            </p:spPr>
            <p:txBody>
              <a:bodyPr>
                <a:normAutofit fontScale="85000" lnSpcReduction="20000"/>
              </a:bodyPr>
              <a:lstStyle/>
              <a:p>
                <a:r>
                  <a:rPr lang="en-AU" dirty="0"/>
                  <a:t>Here is a plot from G*Power software</a:t>
                </a:r>
              </a:p>
              <a:p>
                <a:r>
                  <a:rPr lang="en-AU" dirty="0"/>
                  <a:t>The red curve shows how a given test statistic (a t-statistic in this case) is distributed in the “null-is-true universe”, where the null hypothesis is always true</a:t>
                </a:r>
              </a:p>
              <a:p>
                <a:r>
                  <a:rPr lang="en-AU" dirty="0"/>
                  <a:t>The blue and dotted curve shows how this test statistic is distributed in a “null-is-false universe” for a particular effect size – more on effect sizes later</a:t>
                </a:r>
              </a:p>
              <a:p>
                <a:r>
                  <a:rPr lang="en-AU" dirty="0"/>
                  <a:t>The chosen </a:t>
                </a:r>
                <a14:m>
                  <m:oMath xmlns:m="http://schemas.openxmlformats.org/officeDocument/2006/math">
                    <m:r>
                      <a:rPr lang="en-AU" i="1" smtClean="0">
                        <a:latin typeface="Cambria Math" panose="02040503050406030204" pitchFamily="18" charset="0"/>
                        <a:ea typeface="Cambria Math" panose="02040503050406030204" pitchFamily="18" charset="0"/>
                      </a:rPr>
                      <m:t>𝛼</m:t>
                    </m:r>
                  </m:oMath>
                </a14:m>
                <a:r>
                  <a:rPr lang="en-AU" dirty="0"/>
                  <a:t> determines the critical value of the test-statistic (green vertical line)</a:t>
                </a:r>
              </a:p>
              <a:p>
                <a:endParaRPr lang="en-AU" dirty="0"/>
              </a:p>
            </p:txBody>
          </p:sp>
        </mc:Choice>
        <mc:Fallback xmlns="">
          <p:sp>
            <p:nvSpPr>
              <p:cNvPr id="3" name="Content Placeholder 2">
                <a:extLst>
                  <a:ext uri="{FF2B5EF4-FFF2-40B4-BE49-F238E27FC236}">
                    <a16:creationId xmlns:a16="http://schemas.microsoft.com/office/drawing/2014/main" id="{48A4E349-E1BF-440E-B952-68D2E8471A77}"/>
                  </a:ext>
                </a:extLst>
              </p:cNvPr>
              <p:cNvSpPr>
                <a:spLocks noGrp="1" noRot="1" noChangeAspect="1" noMove="1" noResize="1" noEditPoints="1" noAdjustHandles="1" noChangeArrowheads="1" noChangeShapeType="1" noTextEdit="1"/>
              </p:cNvSpPr>
              <p:nvPr>
                <p:ph idx="1"/>
              </p:nvPr>
            </p:nvSpPr>
            <p:spPr>
              <a:xfrm>
                <a:off x="609600" y="4549140"/>
                <a:ext cx="10972800" cy="1577024"/>
              </a:xfrm>
              <a:blipFill>
                <a:blip r:embed="rId2"/>
                <a:stretch>
                  <a:fillRect l="-722" t="-10039" b="-7336"/>
                </a:stretch>
              </a:blipFill>
            </p:spPr>
            <p:txBody>
              <a:bodyPr/>
              <a:lstStyle/>
              <a:p>
                <a:r>
                  <a:rPr lang="en-AU">
                    <a:noFill/>
                  </a:rPr>
                  <a:t> </a:t>
                </a:r>
              </a:p>
            </p:txBody>
          </p:sp>
        </mc:Fallback>
      </mc:AlternateContent>
      <p:pic>
        <p:nvPicPr>
          <p:cNvPr id="5" name="Picture 4">
            <a:extLst>
              <a:ext uri="{FF2B5EF4-FFF2-40B4-BE49-F238E27FC236}">
                <a16:creationId xmlns:a16="http://schemas.microsoft.com/office/drawing/2014/main" id="{EF59400C-0274-092F-A5E8-9A31E64CBF2B}"/>
              </a:ext>
            </a:extLst>
          </p:cNvPr>
          <p:cNvPicPr>
            <a:picLocks noChangeAspect="1"/>
          </p:cNvPicPr>
          <p:nvPr/>
        </p:nvPicPr>
        <p:blipFill>
          <a:blip r:embed="rId3"/>
          <a:stretch>
            <a:fillRect/>
          </a:stretch>
        </p:blipFill>
        <p:spPr>
          <a:xfrm>
            <a:off x="2027019" y="1260475"/>
            <a:ext cx="8409014" cy="2928759"/>
          </a:xfrm>
          <a:prstGeom prst="rect">
            <a:avLst/>
          </a:prstGeom>
        </p:spPr>
      </p:pic>
      <p:sp>
        <p:nvSpPr>
          <p:cNvPr id="4" name="TextBox 3">
            <a:extLst>
              <a:ext uri="{FF2B5EF4-FFF2-40B4-BE49-F238E27FC236}">
                <a16:creationId xmlns:a16="http://schemas.microsoft.com/office/drawing/2014/main" id="{6764291F-3A05-7C3A-1A6F-438A4866EBBA}"/>
              </a:ext>
            </a:extLst>
          </p:cNvPr>
          <p:cNvSpPr txBox="1"/>
          <p:nvPr/>
        </p:nvSpPr>
        <p:spPr>
          <a:xfrm rot="16200000">
            <a:off x="270587" y="2540188"/>
            <a:ext cx="2095445" cy="369332"/>
          </a:xfrm>
          <a:prstGeom prst="rect">
            <a:avLst/>
          </a:prstGeom>
          <a:noFill/>
        </p:spPr>
        <p:txBody>
          <a:bodyPr wrap="none" rtlCol="0">
            <a:spAutoFit/>
          </a:bodyPr>
          <a:lstStyle/>
          <a:p>
            <a:r>
              <a:rPr lang="en-AU" dirty="0"/>
              <a:t>Relative frequency</a:t>
            </a:r>
          </a:p>
        </p:txBody>
      </p:sp>
      <p:sp>
        <p:nvSpPr>
          <p:cNvPr id="6" name="TextBox 5">
            <a:extLst>
              <a:ext uri="{FF2B5EF4-FFF2-40B4-BE49-F238E27FC236}">
                <a16:creationId xmlns:a16="http://schemas.microsoft.com/office/drawing/2014/main" id="{D4BCA36F-AD26-C067-0EBE-9B66AC2227AE}"/>
              </a:ext>
            </a:extLst>
          </p:cNvPr>
          <p:cNvSpPr txBox="1"/>
          <p:nvPr/>
        </p:nvSpPr>
        <p:spPr>
          <a:xfrm>
            <a:off x="5397898" y="4136394"/>
            <a:ext cx="2578309" cy="369332"/>
          </a:xfrm>
          <a:prstGeom prst="rect">
            <a:avLst/>
          </a:prstGeom>
          <a:noFill/>
        </p:spPr>
        <p:txBody>
          <a:bodyPr wrap="square" rtlCol="0">
            <a:spAutoFit/>
          </a:bodyPr>
          <a:lstStyle/>
          <a:p>
            <a:r>
              <a:rPr lang="en-AU" dirty="0"/>
              <a:t>test statistic value</a:t>
            </a:r>
          </a:p>
        </p:txBody>
      </p:sp>
      <p:pic>
        <p:nvPicPr>
          <p:cNvPr id="7" name="Graphic 6" descr="Blackboard">
            <a:extLst>
              <a:ext uri="{FF2B5EF4-FFF2-40B4-BE49-F238E27FC236}">
                <a16:creationId xmlns:a16="http://schemas.microsoft.com/office/drawing/2014/main" id="{7428DFB7-245B-DA6C-E605-FBE2B98A07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10648256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3A62F-DE38-BB93-2A04-5C45C03D4B13}"/>
              </a:ext>
            </a:extLst>
          </p:cNvPr>
          <p:cNvSpPr>
            <a:spLocks noGrp="1"/>
          </p:cNvSpPr>
          <p:nvPr>
            <p:ph type="title"/>
          </p:nvPr>
        </p:nvSpPr>
        <p:spPr/>
        <p:txBody>
          <a:bodyPr/>
          <a:lstStyle/>
          <a:p>
            <a:r>
              <a:rPr lang="en-AU" dirty="0"/>
              <a:t>Alpha is also the p-value threshold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D672EC-6631-B9DC-6807-38601CFCAF51}"/>
                  </a:ext>
                </a:extLst>
              </p:cNvPr>
              <p:cNvSpPr>
                <a:spLocks noGrp="1"/>
              </p:cNvSpPr>
              <p:nvPr>
                <p:ph idx="1"/>
              </p:nvPr>
            </p:nvSpPr>
            <p:spPr>
              <a:xfrm>
                <a:off x="609600" y="4549140"/>
                <a:ext cx="10972800" cy="1577024"/>
              </a:xfrm>
            </p:spPr>
            <p:txBody>
              <a:bodyPr>
                <a:normAutofit fontScale="92500"/>
              </a:bodyPr>
              <a:lstStyle/>
              <a:p>
                <a:r>
                  <a:rPr lang="en-AU" sz="1600" dirty="0"/>
                  <a:t>For the usual two-tailed hypothesis, the </a:t>
                </a:r>
                <a14:m>
                  <m:oMath xmlns:m="http://schemas.openxmlformats.org/officeDocument/2006/math">
                    <m:r>
                      <a:rPr lang="en-AU" sz="1600" i="1" smtClean="0">
                        <a:latin typeface="Cambria Math" panose="02040503050406030204" pitchFamily="18" charset="0"/>
                        <a:ea typeface="Cambria Math" panose="02040503050406030204" pitchFamily="18" charset="0"/>
                      </a:rPr>
                      <m:t>𝛼</m:t>
                    </m:r>
                  </m:oMath>
                </a14:m>
                <a:r>
                  <a:rPr lang="en-AU" sz="1600" dirty="0"/>
                  <a:t> area is distributed across the two tails of the red solid line distribution (called the null distribution). The total area is equal to </a:t>
                </a:r>
                <a14:m>
                  <m:oMath xmlns:m="http://schemas.openxmlformats.org/officeDocument/2006/math">
                    <m:r>
                      <a:rPr lang="en-AU" sz="1600" i="1">
                        <a:latin typeface="Cambria Math" panose="02040503050406030204" pitchFamily="18" charset="0"/>
                        <a:ea typeface="Cambria Math" panose="02040503050406030204" pitchFamily="18" charset="0"/>
                      </a:rPr>
                      <m:t>𝛼</m:t>
                    </m:r>
                  </m:oMath>
                </a14:m>
                <a:endParaRPr lang="en-AU" sz="1600" dirty="0">
                  <a:ea typeface="Cambria Math" panose="02040503050406030204" pitchFamily="18" charset="0"/>
                </a:endParaRPr>
              </a:p>
              <a:p>
                <a:r>
                  <a:rPr lang="en-AU" sz="1600" dirty="0"/>
                  <a:t>A p-value is calculated based on the area of the null distribution that covers test statistic values more extreme than that observed (on both sides for a two-sided test)</a:t>
                </a:r>
              </a:p>
              <a:p>
                <a:r>
                  <a:rPr lang="en-AU" sz="1600" dirty="0"/>
                  <a:t>There are no overlaps between the </a:t>
                </a:r>
                <a14:m>
                  <m:oMath xmlns:m="http://schemas.openxmlformats.org/officeDocument/2006/math">
                    <m:r>
                      <a:rPr lang="en-AU" sz="1600" i="1" smtClean="0">
                        <a:latin typeface="Cambria Math" panose="02040503050406030204" pitchFamily="18" charset="0"/>
                        <a:ea typeface="Cambria Math" panose="02040503050406030204" pitchFamily="18" charset="0"/>
                      </a:rPr>
                      <m:t>𝛼</m:t>
                    </m:r>
                  </m:oMath>
                </a14:m>
                <a:r>
                  <a:rPr lang="en-AU" sz="1600" dirty="0"/>
                  <a:t> and </a:t>
                </a:r>
                <a14:m>
                  <m:oMath xmlns:m="http://schemas.openxmlformats.org/officeDocument/2006/math">
                    <m:r>
                      <a:rPr lang="en-AU" sz="1600" i="1">
                        <a:latin typeface="Cambria Math" panose="02040503050406030204" pitchFamily="18" charset="0"/>
                        <a:ea typeface="Cambria Math" panose="02040503050406030204" pitchFamily="18" charset="0"/>
                      </a:rPr>
                      <m:t>𝛽</m:t>
                    </m:r>
                  </m:oMath>
                </a14:m>
                <a:r>
                  <a:rPr lang="en-AU" sz="1600" dirty="0"/>
                  <a:t> areas, reflecting the binary choice made of whether to reject the null hypothesis or not</a:t>
                </a:r>
              </a:p>
              <a:p>
                <a:r>
                  <a:rPr lang="en-AU" sz="1600" dirty="0"/>
                  <a:t>1-</a:t>
                </a:r>
                <a:r>
                  <a:rPr lang="en-AU" sz="1600" dirty="0">
                    <a:ea typeface="Cambria Math" panose="02040503050406030204" pitchFamily="18" charset="0"/>
                  </a:rPr>
                  <a:t> </a:t>
                </a:r>
                <a14:m>
                  <m:oMath xmlns:m="http://schemas.openxmlformats.org/officeDocument/2006/math">
                    <m:r>
                      <a:rPr lang="en-AU" sz="1600" i="1">
                        <a:latin typeface="Cambria Math" panose="02040503050406030204" pitchFamily="18" charset="0"/>
                        <a:ea typeface="Cambria Math" panose="02040503050406030204" pitchFamily="18" charset="0"/>
                      </a:rPr>
                      <m:t>𝛽</m:t>
                    </m:r>
                  </m:oMath>
                </a14:m>
                <a:r>
                  <a:rPr lang="en-AU" sz="1600" dirty="0"/>
                  <a:t> is the area under the blue dotted distribution that is not shaded</a:t>
                </a:r>
              </a:p>
              <a:p>
                <a:endParaRPr lang="en-AU" sz="1600" dirty="0"/>
              </a:p>
              <a:p>
                <a:endParaRPr lang="en-AU" sz="1600" dirty="0"/>
              </a:p>
            </p:txBody>
          </p:sp>
        </mc:Choice>
        <mc:Fallback xmlns="">
          <p:sp>
            <p:nvSpPr>
              <p:cNvPr id="3" name="Content Placeholder 2">
                <a:extLst>
                  <a:ext uri="{FF2B5EF4-FFF2-40B4-BE49-F238E27FC236}">
                    <a16:creationId xmlns:a16="http://schemas.microsoft.com/office/drawing/2014/main" id="{68D672EC-6631-B9DC-6807-38601CFCAF51}"/>
                  </a:ext>
                </a:extLst>
              </p:cNvPr>
              <p:cNvSpPr>
                <a:spLocks noGrp="1" noRot="1" noChangeAspect="1" noMove="1" noResize="1" noEditPoints="1" noAdjustHandles="1" noChangeArrowheads="1" noChangeShapeType="1" noTextEdit="1"/>
              </p:cNvSpPr>
              <p:nvPr>
                <p:ph idx="1"/>
              </p:nvPr>
            </p:nvSpPr>
            <p:spPr>
              <a:xfrm>
                <a:off x="609600" y="4549140"/>
                <a:ext cx="10972800" cy="1577024"/>
              </a:xfrm>
              <a:blipFill>
                <a:blip r:embed="rId2"/>
                <a:stretch>
                  <a:fillRect l="-333" t="-3861" r="-611"/>
                </a:stretch>
              </a:blipFill>
            </p:spPr>
            <p:txBody>
              <a:bodyPr/>
              <a:lstStyle/>
              <a:p>
                <a:r>
                  <a:rPr lang="en-AU">
                    <a:noFill/>
                  </a:rPr>
                  <a:t> </a:t>
                </a:r>
              </a:p>
            </p:txBody>
          </p:sp>
        </mc:Fallback>
      </mc:AlternateContent>
      <p:pic>
        <p:nvPicPr>
          <p:cNvPr id="5" name="Picture 4">
            <a:extLst>
              <a:ext uri="{FF2B5EF4-FFF2-40B4-BE49-F238E27FC236}">
                <a16:creationId xmlns:a16="http://schemas.microsoft.com/office/drawing/2014/main" id="{2447FEA5-CD27-A472-2E5A-B8EB0A722EEC}"/>
              </a:ext>
            </a:extLst>
          </p:cNvPr>
          <p:cNvPicPr>
            <a:picLocks noChangeAspect="1"/>
          </p:cNvPicPr>
          <p:nvPr/>
        </p:nvPicPr>
        <p:blipFill>
          <a:blip r:embed="rId3"/>
          <a:stretch>
            <a:fillRect/>
          </a:stretch>
        </p:blipFill>
        <p:spPr>
          <a:xfrm>
            <a:off x="2027019" y="1260475"/>
            <a:ext cx="8409014" cy="2928759"/>
          </a:xfrm>
          <a:prstGeom prst="rect">
            <a:avLst/>
          </a:prstGeom>
        </p:spPr>
      </p:pic>
      <p:sp>
        <p:nvSpPr>
          <p:cNvPr id="4" name="TextBox 3">
            <a:extLst>
              <a:ext uri="{FF2B5EF4-FFF2-40B4-BE49-F238E27FC236}">
                <a16:creationId xmlns:a16="http://schemas.microsoft.com/office/drawing/2014/main" id="{10A007DD-A6C5-59DE-F55E-8342533841D9}"/>
              </a:ext>
            </a:extLst>
          </p:cNvPr>
          <p:cNvSpPr txBox="1"/>
          <p:nvPr/>
        </p:nvSpPr>
        <p:spPr>
          <a:xfrm rot="16200000">
            <a:off x="270587" y="2540188"/>
            <a:ext cx="2095445" cy="369332"/>
          </a:xfrm>
          <a:prstGeom prst="rect">
            <a:avLst/>
          </a:prstGeom>
          <a:noFill/>
        </p:spPr>
        <p:txBody>
          <a:bodyPr wrap="none" rtlCol="0">
            <a:spAutoFit/>
          </a:bodyPr>
          <a:lstStyle/>
          <a:p>
            <a:r>
              <a:rPr lang="en-AU" dirty="0"/>
              <a:t>Relative frequency</a:t>
            </a:r>
          </a:p>
        </p:txBody>
      </p:sp>
      <p:sp>
        <p:nvSpPr>
          <p:cNvPr id="6" name="TextBox 5">
            <a:extLst>
              <a:ext uri="{FF2B5EF4-FFF2-40B4-BE49-F238E27FC236}">
                <a16:creationId xmlns:a16="http://schemas.microsoft.com/office/drawing/2014/main" id="{1C271B92-8CB1-62B0-C743-79199A0E2792}"/>
              </a:ext>
            </a:extLst>
          </p:cNvPr>
          <p:cNvSpPr txBox="1"/>
          <p:nvPr/>
        </p:nvSpPr>
        <p:spPr>
          <a:xfrm>
            <a:off x="5397898" y="4136394"/>
            <a:ext cx="2578309" cy="369332"/>
          </a:xfrm>
          <a:prstGeom prst="rect">
            <a:avLst/>
          </a:prstGeom>
          <a:noFill/>
        </p:spPr>
        <p:txBody>
          <a:bodyPr wrap="square" rtlCol="0">
            <a:spAutoFit/>
          </a:bodyPr>
          <a:lstStyle/>
          <a:p>
            <a:r>
              <a:rPr lang="en-AU" dirty="0"/>
              <a:t>test statistic value</a:t>
            </a:r>
          </a:p>
        </p:txBody>
      </p:sp>
      <p:pic>
        <p:nvPicPr>
          <p:cNvPr id="7" name="Graphic 6" descr="Blackboard">
            <a:extLst>
              <a:ext uri="{FF2B5EF4-FFF2-40B4-BE49-F238E27FC236}">
                <a16:creationId xmlns:a16="http://schemas.microsoft.com/office/drawing/2014/main" id="{FF9EE7E0-744F-CFA9-2289-ED2C7A78228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2132365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713535-77A2-456E-B27B-BB3E703E11F5}"/>
              </a:ext>
            </a:extLst>
          </p:cNvPr>
          <p:cNvSpPr>
            <a:spLocks noGrp="1"/>
          </p:cNvSpPr>
          <p:nvPr>
            <p:ph idx="1"/>
          </p:nvPr>
        </p:nvSpPr>
        <p:spPr>
          <a:xfrm>
            <a:off x="1168400" y="1358902"/>
            <a:ext cx="10414000" cy="4767263"/>
          </a:xfrm>
        </p:spPr>
        <p:txBody>
          <a:bodyPr>
            <a:normAutofit/>
          </a:bodyPr>
          <a:lstStyle/>
          <a:p>
            <a:pPr marL="0" indent="0">
              <a:buNone/>
            </a:pPr>
            <a:r>
              <a:rPr lang="en-AU" dirty="0"/>
              <a:t>Ask </a:t>
            </a:r>
            <a:r>
              <a:rPr lang="en-AU" dirty="0">
                <a:solidFill>
                  <a:srgbClr val="FF0000"/>
                </a:solidFill>
              </a:rPr>
              <a:t>short questions </a:t>
            </a:r>
            <a:r>
              <a:rPr lang="en-AU" dirty="0"/>
              <a:t>or clarifications during the workshop (either by Zoom chat or verbally). There will be breaks during the workshop for longer questions.</a:t>
            </a:r>
            <a:br>
              <a:rPr lang="en-AU" dirty="0"/>
            </a:br>
            <a:endParaRPr lang="en-AU" dirty="0"/>
          </a:p>
          <a:p>
            <a:pPr marL="0" indent="0">
              <a:buNone/>
            </a:pPr>
            <a:endParaRPr lang="en-AU" dirty="0"/>
          </a:p>
          <a:p>
            <a:pPr marL="0" indent="0">
              <a:buNone/>
            </a:pPr>
            <a:r>
              <a:rPr lang="en-AU" dirty="0"/>
              <a:t>Slides with this </a:t>
            </a:r>
            <a:r>
              <a:rPr lang="en-AU" dirty="0">
                <a:solidFill>
                  <a:schemeClr val="accent1"/>
                </a:solidFill>
              </a:rPr>
              <a:t>blackboard icon </a:t>
            </a:r>
            <a:r>
              <a:rPr lang="en-AU" dirty="0"/>
              <a:t>are mainly for your reference, and the material will not be discussed during the workshop. </a:t>
            </a:r>
          </a:p>
          <a:p>
            <a:endParaRPr lang="en-AU" dirty="0"/>
          </a:p>
          <a:p>
            <a:pPr marL="0" indent="0">
              <a:buNone/>
            </a:pPr>
            <a:r>
              <a:rPr lang="en-AU" dirty="0">
                <a:solidFill>
                  <a:srgbClr val="FF0000"/>
                </a:solidFill>
              </a:rPr>
              <a:t>Challenge questions </a:t>
            </a:r>
            <a:r>
              <a:rPr lang="en-AU" dirty="0"/>
              <a:t>will be encountered throughout the workshop.</a:t>
            </a:r>
            <a:endParaRPr lang="en-AU" dirty="0">
              <a:solidFill>
                <a:srgbClr val="FF0000"/>
              </a:solidFill>
            </a:endParaRPr>
          </a:p>
          <a:p>
            <a:endParaRPr lang="en-AU" dirty="0"/>
          </a:p>
          <a:p>
            <a:endParaRPr lang="en-AU" b="0" dirty="0"/>
          </a:p>
        </p:txBody>
      </p:sp>
      <p:sp>
        <p:nvSpPr>
          <p:cNvPr id="3" name="Title 2">
            <a:extLst>
              <a:ext uri="{FF2B5EF4-FFF2-40B4-BE49-F238E27FC236}">
                <a16:creationId xmlns:a16="http://schemas.microsoft.com/office/drawing/2014/main" id="{0CF69B2D-3D10-490D-95DA-88F17001EA15}"/>
              </a:ext>
            </a:extLst>
          </p:cNvPr>
          <p:cNvSpPr>
            <a:spLocks noGrp="1"/>
          </p:cNvSpPr>
          <p:nvPr>
            <p:ph type="title"/>
          </p:nvPr>
        </p:nvSpPr>
        <p:spPr/>
        <p:txBody>
          <a:bodyPr/>
          <a:lstStyle/>
          <a:p>
            <a:r>
              <a:rPr lang="en-AU" dirty="0"/>
              <a:t>During the workshop</a:t>
            </a:r>
          </a:p>
        </p:txBody>
      </p:sp>
      <p:pic>
        <p:nvPicPr>
          <p:cNvPr id="4" name="Graphic 3" descr="Blackboard">
            <a:extLst>
              <a:ext uri="{FF2B5EF4-FFF2-40B4-BE49-F238E27FC236}">
                <a16:creationId xmlns:a16="http://schemas.microsoft.com/office/drawing/2014/main" id="{FC4127FE-5ACF-4E5D-842F-41C11FE597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3537" y="2571704"/>
            <a:ext cx="914400" cy="914400"/>
          </a:xfrm>
          <a:prstGeom prst="rect">
            <a:avLst/>
          </a:prstGeom>
        </p:spPr>
      </p:pic>
      <p:pic>
        <p:nvPicPr>
          <p:cNvPr id="5" name="Graphic 4">
            <a:extLst>
              <a:ext uri="{FF2B5EF4-FFF2-40B4-BE49-F238E27FC236}">
                <a16:creationId xmlns:a16="http://schemas.microsoft.com/office/drawing/2014/main" id="{34015DE5-FD10-4EC7-A994-2E8A6B4C4C7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0339" y="3742533"/>
            <a:ext cx="914400" cy="914400"/>
          </a:xfrm>
          <a:prstGeom prst="rect">
            <a:avLst/>
          </a:prstGeom>
        </p:spPr>
      </p:pic>
      <p:pic>
        <p:nvPicPr>
          <p:cNvPr id="6" name="Picture 2">
            <a:extLst>
              <a:ext uri="{FF2B5EF4-FFF2-40B4-BE49-F238E27FC236}">
                <a16:creationId xmlns:a16="http://schemas.microsoft.com/office/drawing/2014/main" id="{A6A6E50F-B137-47EB-9857-54C0EA33DF34}"/>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34031" y="6356350"/>
            <a:ext cx="343404" cy="253935"/>
          </a:xfrm>
          <a:prstGeom prst="rect">
            <a:avLst/>
          </a:prstGeom>
          <a:noFill/>
          <a:extLst>
            <a:ext uri="{909E8E84-426E-40DD-AFC4-6F175D3DCCD1}">
              <a14:hiddenFill xmlns:a14="http://schemas.microsoft.com/office/drawing/2010/main">
                <a:solidFill>
                  <a:srgbClr val="FFFFFF"/>
                </a:solidFill>
              </a14:hiddenFill>
            </a:ext>
          </a:extLst>
        </p:spPr>
      </p:pic>
      <p:pic>
        <p:nvPicPr>
          <p:cNvPr id="8" name="Graphic 7" descr="Chat">
            <a:extLst>
              <a:ext uri="{FF2B5EF4-FFF2-40B4-BE49-F238E27FC236}">
                <a16:creationId xmlns:a16="http://schemas.microsoft.com/office/drawing/2014/main" id="{002B6BD5-7729-479D-B99B-F5234EE7CC0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53537" y="1244695"/>
            <a:ext cx="914400" cy="914400"/>
          </a:xfrm>
          <a:prstGeom prst="rect">
            <a:avLst/>
          </a:prstGeom>
        </p:spPr>
      </p:pic>
    </p:spTree>
    <p:extLst>
      <p:ext uri="{BB962C8B-B14F-4D97-AF65-F5344CB8AC3E}">
        <p14:creationId xmlns:p14="http://schemas.microsoft.com/office/powerpoint/2010/main" val="15131564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5ABBB-01F8-2851-B50F-2B6E94CD1AB0}"/>
              </a:ext>
            </a:extLst>
          </p:cNvPr>
          <p:cNvSpPr>
            <a:spLocks noGrp="1"/>
          </p:cNvSpPr>
          <p:nvPr>
            <p:ph type="title"/>
          </p:nvPr>
        </p:nvSpPr>
        <p:spPr/>
        <p:txBody>
          <a:bodyPr/>
          <a:lstStyle/>
          <a:p>
            <a:r>
              <a:rPr lang="en-AU" dirty="0"/>
              <a:t>Building your intuition of a deeply unintuitive procedure</a:t>
            </a:r>
          </a:p>
        </p:txBody>
      </p:sp>
      <p:sp>
        <p:nvSpPr>
          <p:cNvPr id="3" name="Content Placeholder 2">
            <a:extLst>
              <a:ext uri="{FF2B5EF4-FFF2-40B4-BE49-F238E27FC236}">
                <a16:creationId xmlns:a16="http://schemas.microsoft.com/office/drawing/2014/main" id="{34416548-35F5-E3B7-97C9-BF94FF980BB0}"/>
              </a:ext>
            </a:extLst>
          </p:cNvPr>
          <p:cNvSpPr>
            <a:spLocks noGrp="1"/>
          </p:cNvSpPr>
          <p:nvPr>
            <p:ph idx="1"/>
          </p:nvPr>
        </p:nvSpPr>
        <p:spPr/>
        <p:txBody>
          <a:bodyPr/>
          <a:lstStyle/>
          <a:p>
            <a:r>
              <a:rPr lang="en-AU" sz="2400" dirty="0"/>
              <a:t>For a more interactive view of these distributions to build your intuition check out: </a:t>
            </a:r>
            <a:r>
              <a:rPr lang="en-AU" sz="2400" dirty="0">
                <a:hlinkClick r:id="rId2"/>
              </a:rPr>
              <a:t>https://rpsychologist.com/d3/nhst/</a:t>
            </a:r>
            <a:endParaRPr lang="en-AU" sz="2400" dirty="0"/>
          </a:p>
          <a:p>
            <a:r>
              <a:rPr lang="en-AU" dirty="0"/>
              <a:t>Note that the author is “deeply </a:t>
            </a:r>
            <a:r>
              <a:rPr lang="en-AU" dirty="0" err="1"/>
              <a:t>skeptical</a:t>
            </a:r>
            <a:r>
              <a:rPr lang="en-AU" dirty="0"/>
              <a:t> about the current use of significance tests”, but null-hypothesis statistical testing (NHST) is a mainstay of modern research. So, we must know how to use it even if we don’t like it.</a:t>
            </a:r>
            <a:endParaRPr lang="en-AU" sz="2400" dirty="0"/>
          </a:p>
          <a:p>
            <a:endParaRPr lang="en-AU" dirty="0"/>
          </a:p>
          <a:p>
            <a:endParaRPr lang="en-AU" dirty="0"/>
          </a:p>
        </p:txBody>
      </p:sp>
      <p:pic>
        <p:nvPicPr>
          <p:cNvPr id="5" name="Picture 4">
            <a:extLst>
              <a:ext uri="{FF2B5EF4-FFF2-40B4-BE49-F238E27FC236}">
                <a16:creationId xmlns:a16="http://schemas.microsoft.com/office/drawing/2014/main" id="{95169D1B-75AD-E398-A5DC-7623048F7378}"/>
              </a:ext>
            </a:extLst>
          </p:cNvPr>
          <p:cNvPicPr>
            <a:picLocks noChangeAspect="1"/>
          </p:cNvPicPr>
          <p:nvPr/>
        </p:nvPicPr>
        <p:blipFill>
          <a:blip r:embed="rId3"/>
          <a:stretch>
            <a:fillRect/>
          </a:stretch>
        </p:blipFill>
        <p:spPr>
          <a:xfrm>
            <a:off x="3850105" y="3429000"/>
            <a:ext cx="4186990" cy="3051474"/>
          </a:xfrm>
          <a:prstGeom prst="rect">
            <a:avLst/>
          </a:prstGeom>
        </p:spPr>
      </p:pic>
      <p:pic>
        <p:nvPicPr>
          <p:cNvPr id="6" name="Graphic 5" descr="Blackboard">
            <a:extLst>
              <a:ext uri="{FF2B5EF4-FFF2-40B4-BE49-F238E27FC236}">
                <a16:creationId xmlns:a16="http://schemas.microsoft.com/office/drawing/2014/main" id="{92A8980A-8A18-AF77-E4FC-9E8F3B159C3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14287707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6EFDD-D6F8-476C-8382-72ADB91F6227}"/>
              </a:ext>
            </a:extLst>
          </p:cNvPr>
          <p:cNvSpPr>
            <a:spLocks noGrp="1"/>
          </p:cNvSpPr>
          <p:nvPr>
            <p:ph type="title"/>
          </p:nvPr>
        </p:nvSpPr>
        <p:spPr/>
        <p:txBody>
          <a:bodyPr/>
          <a:lstStyle/>
          <a:p>
            <a:r>
              <a:rPr lang="en-AU" sz="3200" dirty="0"/>
              <a:t>Not every hypothesis is a superiority test</a:t>
            </a:r>
          </a:p>
        </p:txBody>
      </p:sp>
      <p:sp>
        <p:nvSpPr>
          <p:cNvPr id="4" name="TextBox 3">
            <a:extLst>
              <a:ext uri="{FF2B5EF4-FFF2-40B4-BE49-F238E27FC236}">
                <a16:creationId xmlns:a16="http://schemas.microsoft.com/office/drawing/2014/main" id="{15591E6C-F9B4-4123-A6BA-A89A30CCBE69}"/>
              </a:ext>
            </a:extLst>
          </p:cNvPr>
          <p:cNvSpPr txBox="1"/>
          <p:nvPr/>
        </p:nvSpPr>
        <p:spPr>
          <a:xfrm>
            <a:off x="609600" y="1146175"/>
            <a:ext cx="10534650" cy="5262979"/>
          </a:xfrm>
          <a:prstGeom prst="rect">
            <a:avLst/>
          </a:prstGeom>
          <a:noFill/>
        </p:spPr>
        <p:txBody>
          <a:bodyPr wrap="square" rtlCol="0">
            <a:spAutoFit/>
          </a:bodyPr>
          <a:lstStyle/>
          <a:p>
            <a:r>
              <a:rPr lang="en-AU" sz="2000" dirty="0"/>
              <a:t>The most recognised and widely-used hypothesis test is whether two measures are </a:t>
            </a:r>
            <a:r>
              <a:rPr lang="en-AU" sz="2000" i="1" dirty="0"/>
              <a:t>exactly</a:t>
            </a:r>
            <a:r>
              <a:rPr lang="en-AU" sz="2000" dirty="0"/>
              <a:t> equal or different by any amount (a superiority test).</a:t>
            </a:r>
          </a:p>
          <a:p>
            <a:r>
              <a:rPr lang="en-AU" sz="2000" dirty="0"/>
              <a:t>H</a:t>
            </a:r>
            <a:r>
              <a:rPr lang="en-AU" sz="2000" baseline="-25000" dirty="0"/>
              <a:t>0</a:t>
            </a:r>
            <a:r>
              <a:rPr lang="en-AU" sz="2000" dirty="0"/>
              <a:t>: Difference = 0</a:t>
            </a:r>
            <a:br>
              <a:rPr lang="en-AU" sz="2000" dirty="0"/>
            </a:br>
            <a:r>
              <a:rPr lang="en-AU" sz="2000" dirty="0"/>
              <a:t>H</a:t>
            </a:r>
            <a:r>
              <a:rPr lang="en-AU" sz="2000" baseline="-25000" dirty="0"/>
              <a:t>1</a:t>
            </a:r>
            <a:r>
              <a:rPr lang="en-AU" sz="2000" dirty="0"/>
              <a:t>: Difference ≠ 0</a:t>
            </a:r>
          </a:p>
          <a:p>
            <a:endParaRPr lang="en-AU" sz="2000" dirty="0"/>
          </a:p>
          <a:p>
            <a:r>
              <a:rPr lang="en-AU" sz="2000" dirty="0"/>
              <a:t>Other study objectives will lead to other types of hypothesis test.</a:t>
            </a:r>
          </a:p>
          <a:p>
            <a:endParaRPr lang="en-AU" sz="2000" dirty="0"/>
          </a:p>
          <a:p>
            <a:r>
              <a:rPr lang="en-AU" sz="2000" dirty="0"/>
              <a:t>The types below are frequently found in clinical trials (e.g. a novel drug performs </a:t>
            </a:r>
            <a:r>
              <a:rPr lang="en-AU" sz="2000" i="1" dirty="0"/>
              <a:t>no worse </a:t>
            </a:r>
            <a:r>
              <a:rPr lang="en-AU" sz="2000" dirty="0"/>
              <a:t>than the existing drug: Non-inferiority test)</a:t>
            </a:r>
          </a:p>
          <a:p>
            <a:endParaRPr lang="en-AU" sz="2000" i="1" dirty="0"/>
          </a:p>
          <a:p>
            <a:r>
              <a:rPr lang="en-AU" sz="2000" dirty="0"/>
              <a:t>Similar tests:</a:t>
            </a:r>
          </a:p>
          <a:p>
            <a:pPr marL="285750" indent="-285750">
              <a:buFont typeface="Arial" panose="020B0604020202020204" pitchFamily="34" charset="0"/>
              <a:buChar char="•"/>
            </a:pPr>
            <a:r>
              <a:rPr lang="en-AU" sz="2000" dirty="0"/>
              <a:t>Equivalence test</a:t>
            </a:r>
          </a:p>
          <a:p>
            <a:pPr marL="285750" indent="-285750">
              <a:buFont typeface="Arial" panose="020B0604020202020204" pitchFamily="34" charset="0"/>
              <a:buChar char="•"/>
            </a:pPr>
            <a:r>
              <a:rPr lang="en-AU" sz="2000" dirty="0"/>
              <a:t>Minimum Effect test</a:t>
            </a:r>
          </a:p>
          <a:p>
            <a:pPr marL="285750" indent="-285750">
              <a:buFont typeface="Arial" panose="020B0604020202020204" pitchFamily="34" charset="0"/>
              <a:buChar char="•"/>
            </a:pPr>
            <a:endParaRPr lang="en-AU" sz="2000" dirty="0"/>
          </a:p>
          <a:p>
            <a:br>
              <a:rPr lang="en-AU" sz="2000" dirty="0"/>
            </a:br>
            <a:endParaRPr lang="en-AU" sz="2400" dirty="0"/>
          </a:p>
          <a:p>
            <a:r>
              <a:rPr lang="en-AU" sz="1200" dirty="0"/>
              <a:t>See reference for further details:  Julious, Steven A. Sample Sizes for Clinical Trials . Boca Raton: CRC Press/Taylor &amp; Francis, 2010. Print.</a:t>
            </a:r>
            <a:endParaRPr lang="en-AU" sz="1600" dirty="0"/>
          </a:p>
        </p:txBody>
      </p:sp>
    </p:spTree>
    <p:extLst>
      <p:ext uri="{BB962C8B-B14F-4D97-AF65-F5344CB8AC3E}">
        <p14:creationId xmlns:p14="http://schemas.microsoft.com/office/powerpoint/2010/main" val="41016116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sz="3200" dirty="0"/>
              <a:t>We need inputs to calculate statistical power</a:t>
            </a:r>
          </a:p>
        </p:txBody>
      </p:sp>
      <p:sp>
        <p:nvSpPr>
          <p:cNvPr id="3" name="Content Placeholder 2">
            <a:extLst>
              <a:ext uri="{FF2B5EF4-FFF2-40B4-BE49-F238E27FC236}">
                <a16:creationId xmlns:a16="http://schemas.microsoft.com/office/drawing/2014/main" id="{1396D82F-3D91-439C-9F8A-90EAA1B6E41F}"/>
              </a:ext>
            </a:extLst>
          </p:cNvPr>
          <p:cNvSpPr>
            <a:spLocks noGrp="1"/>
          </p:cNvSpPr>
          <p:nvPr>
            <p:ph idx="1"/>
          </p:nvPr>
        </p:nvSpPr>
        <p:spPr/>
        <p:txBody>
          <a:bodyPr>
            <a:normAutofit/>
          </a:bodyPr>
          <a:lstStyle/>
          <a:p>
            <a:r>
              <a:rPr lang="en-AU" dirty="0"/>
              <a:t>It will depend on:</a:t>
            </a:r>
          </a:p>
          <a:p>
            <a:pPr lvl="1"/>
            <a:r>
              <a:rPr lang="en-AU" dirty="0"/>
              <a:t>Sample size</a:t>
            </a:r>
          </a:p>
          <a:p>
            <a:pPr lvl="1"/>
            <a:r>
              <a:rPr lang="en-AU" dirty="0"/>
              <a:t>Chosen significance level (</a:t>
            </a:r>
            <a:r>
              <a:rPr lang="el-GR" dirty="0">
                <a:latin typeface="Arial" panose="020B0604020202020204" pitchFamily="34" charset="0"/>
                <a:cs typeface="Arial" panose="020B0604020202020204" pitchFamily="34" charset="0"/>
              </a:rPr>
              <a:t>α</a:t>
            </a:r>
            <a:r>
              <a:rPr lang="en-AU" dirty="0"/>
              <a:t>)</a:t>
            </a:r>
          </a:p>
          <a:p>
            <a:pPr lvl="1"/>
            <a:r>
              <a:rPr lang="en-AU" dirty="0"/>
              <a:t>Minimum effect size to detect</a:t>
            </a:r>
          </a:p>
          <a:p>
            <a:pPr lvl="1"/>
            <a:r>
              <a:rPr lang="en-AU" dirty="0"/>
              <a:t>Variance within groups</a:t>
            </a:r>
          </a:p>
          <a:p>
            <a:pPr lvl="1"/>
            <a:r>
              <a:rPr lang="en-AU" dirty="0"/>
              <a:t>Experimental design and type of statistical hypothesis test</a:t>
            </a:r>
          </a:p>
          <a:p>
            <a:pPr marL="457200" lvl="1" indent="0">
              <a:buNone/>
            </a:pPr>
            <a:endParaRPr lang="en-AU" dirty="0"/>
          </a:p>
          <a:p>
            <a:pPr marL="0" indent="0">
              <a:buNone/>
            </a:pPr>
            <a:endParaRPr lang="en-AU" dirty="0"/>
          </a:p>
          <a:p>
            <a:r>
              <a:rPr lang="en-AU" dirty="0"/>
              <a:t>Usually, we want to calculate a sample size given a required minimum power.</a:t>
            </a:r>
          </a:p>
          <a:p>
            <a:pPr lvl="1"/>
            <a:endParaRPr lang="en-AU" dirty="0"/>
          </a:p>
          <a:p>
            <a:pPr marL="457200" lvl="1" indent="0">
              <a:buNone/>
            </a:pPr>
            <a:endParaRPr lang="en-AU" dirty="0"/>
          </a:p>
          <a:p>
            <a:pPr lvl="1"/>
            <a:endParaRPr lang="en-AU" dirty="0"/>
          </a:p>
          <a:p>
            <a:pPr marL="457200" lvl="1" indent="0">
              <a:buNone/>
            </a:pPr>
            <a:endParaRPr lang="en-AU" dirty="0"/>
          </a:p>
          <a:p>
            <a:pPr lvl="1"/>
            <a:endParaRPr lang="en-AU" dirty="0"/>
          </a:p>
          <a:p>
            <a:pPr lvl="1"/>
            <a:endParaRPr lang="en-AU" dirty="0"/>
          </a:p>
          <a:p>
            <a:pPr lvl="1"/>
            <a:endParaRPr lang="en-AU" dirty="0"/>
          </a:p>
          <a:p>
            <a:pPr lvl="1"/>
            <a:endParaRPr lang="en-AU" dirty="0"/>
          </a:p>
          <a:p>
            <a:endParaRPr lang="en-AU" dirty="0"/>
          </a:p>
        </p:txBody>
      </p:sp>
      <p:sp>
        <p:nvSpPr>
          <p:cNvPr id="6" name="TextBox 5">
            <a:extLst>
              <a:ext uri="{FF2B5EF4-FFF2-40B4-BE49-F238E27FC236}">
                <a16:creationId xmlns:a16="http://schemas.microsoft.com/office/drawing/2014/main" id="{D3495484-2421-9F34-253C-A2E5B47F9809}"/>
              </a:ext>
            </a:extLst>
          </p:cNvPr>
          <p:cNvSpPr txBox="1"/>
          <p:nvPr/>
        </p:nvSpPr>
        <p:spPr>
          <a:xfrm>
            <a:off x="8963326" y="1558038"/>
            <a:ext cx="2864117" cy="1384995"/>
          </a:xfrm>
          <a:prstGeom prst="rect">
            <a:avLst/>
          </a:prstGeom>
          <a:noFill/>
          <a:ln>
            <a:solidFill>
              <a:schemeClr val="accent6"/>
            </a:solidFill>
          </a:ln>
        </p:spPr>
        <p:txBody>
          <a:bodyPr wrap="square" rtlCol="0">
            <a:spAutoFit/>
          </a:bodyPr>
          <a:lstStyle/>
          <a:p>
            <a:r>
              <a:rPr lang="en-AU" sz="1400" dirty="0">
                <a:solidFill>
                  <a:schemeClr val="accent6"/>
                </a:solidFill>
              </a:rPr>
              <a:t>Decisions regarding the study design can be critically important in determining statistical power.</a:t>
            </a:r>
          </a:p>
          <a:p>
            <a:r>
              <a:rPr lang="en-AU" sz="1400" dirty="0">
                <a:solidFill>
                  <a:schemeClr val="accent6"/>
                </a:solidFill>
              </a:rPr>
              <a:t>This is covered in the “</a:t>
            </a:r>
            <a:r>
              <a:rPr lang="en-AU" sz="1400" b="1" dirty="0">
                <a:solidFill>
                  <a:schemeClr val="accent6"/>
                </a:solidFill>
              </a:rPr>
              <a:t>Experimental Design</a:t>
            </a:r>
            <a:r>
              <a:rPr lang="en-AU" sz="1400" dirty="0">
                <a:solidFill>
                  <a:schemeClr val="accent6"/>
                </a:solidFill>
              </a:rPr>
              <a:t>” workshop.</a:t>
            </a:r>
          </a:p>
        </p:txBody>
      </p:sp>
      <p:pic>
        <p:nvPicPr>
          <p:cNvPr id="7" name="Graphic 1" descr="Link">
            <a:extLst>
              <a:ext uri="{FF2B5EF4-FFF2-40B4-BE49-F238E27FC236}">
                <a16:creationId xmlns:a16="http://schemas.microsoft.com/office/drawing/2014/main" id="{7BBC2BBD-9503-4AFA-1BAE-79B0B1698D8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6876" y="1682749"/>
            <a:ext cx="806450" cy="806450"/>
          </a:xfrm>
          <a:prstGeom prst="rect">
            <a:avLst/>
          </a:prstGeom>
        </p:spPr>
      </p:pic>
    </p:spTree>
    <p:extLst>
      <p:ext uri="{BB962C8B-B14F-4D97-AF65-F5344CB8AC3E}">
        <p14:creationId xmlns:p14="http://schemas.microsoft.com/office/powerpoint/2010/main" val="235766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0"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FB1909-0DE4-CA2B-F3DC-498BE88C0F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1F3B2B-31C4-6220-607F-9AEEFB0C53F4}"/>
              </a:ext>
            </a:extLst>
          </p:cNvPr>
          <p:cNvSpPr>
            <a:spLocks noGrp="1"/>
          </p:cNvSpPr>
          <p:nvPr>
            <p:ph type="title"/>
          </p:nvPr>
        </p:nvSpPr>
        <p:spPr/>
        <p:txBody>
          <a:bodyPr/>
          <a:lstStyle/>
          <a:p>
            <a:r>
              <a:rPr lang="en-AU" sz="3200" dirty="0"/>
              <a:t>Power calculation can become sample size calculation</a:t>
            </a:r>
          </a:p>
        </p:txBody>
      </p:sp>
      <p:sp>
        <p:nvSpPr>
          <p:cNvPr id="3" name="Content Placeholder 2">
            <a:extLst>
              <a:ext uri="{FF2B5EF4-FFF2-40B4-BE49-F238E27FC236}">
                <a16:creationId xmlns:a16="http://schemas.microsoft.com/office/drawing/2014/main" id="{67B0989A-EF74-8B4A-7D74-76E73F8444C0}"/>
              </a:ext>
            </a:extLst>
          </p:cNvPr>
          <p:cNvSpPr>
            <a:spLocks noGrp="1"/>
          </p:cNvSpPr>
          <p:nvPr>
            <p:ph idx="1"/>
          </p:nvPr>
        </p:nvSpPr>
        <p:spPr/>
        <p:txBody>
          <a:bodyPr>
            <a:normAutofit/>
          </a:bodyPr>
          <a:lstStyle/>
          <a:p>
            <a:r>
              <a:rPr lang="en-AU" dirty="0"/>
              <a:t>It will depend on:</a:t>
            </a:r>
          </a:p>
          <a:p>
            <a:pPr lvl="1"/>
            <a:r>
              <a:rPr lang="en-AU" strike="sngStrike" dirty="0"/>
              <a:t>Sample size</a:t>
            </a:r>
            <a:r>
              <a:rPr lang="en-AU" dirty="0"/>
              <a:t> </a:t>
            </a:r>
          </a:p>
          <a:p>
            <a:pPr lvl="1"/>
            <a:r>
              <a:rPr lang="en-AU" dirty="0"/>
              <a:t>Chosen significance level (</a:t>
            </a:r>
            <a:r>
              <a:rPr lang="el-GR" dirty="0">
                <a:latin typeface="Arial" panose="020B0604020202020204" pitchFamily="34" charset="0"/>
                <a:cs typeface="Arial" panose="020B0604020202020204" pitchFamily="34" charset="0"/>
              </a:rPr>
              <a:t>α</a:t>
            </a:r>
            <a:r>
              <a:rPr lang="en-AU" dirty="0"/>
              <a:t>)</a:t>
            </a:r>
          </a:p>
          <a:p>
            <a:pPr lvl="1"/>
            <a:r>
              <a:rPr lang="en-AU" dirty="0"/>
              <a:t>Minimum effect size to detect</a:t>
            </a:r>
          </a:p>
          <a:p>
            <a:pPr lvl="1"/>
            <a:r>
              <a:rPr lang="en-AU" dirty="0"/>
              <a:t>Variance within groups</a:t>
            </a:r>
          </a:p>
          <a:p>
            <a:pPr lvl="1"/>
            <a:r>
              <a:rPr lang="en-AU" dirty="0"/>
              <a:t>Experimental design and type of statistical hypothesis test</a:t>
            </a:r>
          </a:p>
          <a:p>
            <a:pPr lvl="1"/>
            <a:r>
              <a:rPr lang="en-AU" dirty="0"/>
              <a:t>Statistical Power (1-</a:t>
            </a:r>
            <a:r>
              <a:rPr lang="el-GR" dirty="0">
                <a:latin typeface="Arial" panose="020B0604020202020204" pitchFamily="34" charset="0"/>
                <a:cs typeface="Arial" panose="020B0604020202020204" pitchFamily="34" charset="0"/>
              </a:rPr>
              <a:t>β</a:t>
            </a:r>
            <a:r>
              <a:rPr lang="en-AU" dirty="0"/>
              <a:t>)</a:t>
            </a:r>
          </a:p>
          <a:p>
            <a:pPr marL="0" indent="0">
              <a:buNone/>
            </a:pPr>
            <a:endParaRPr lang="en-AU" dirty="0"/>
          </a:p>
          <a:p>
            <a:pPr lvl="1"/>
            <a:endParaRPr lang="en-AU" dirty="0"/>
          </a:p>
          <a:p>
            <a:pPr marL="457200" lvl="1" indent="0">
              <a:buNone/>
            </a:pPr>
            <a:endParaRPr lang="en-AU" dirty="0"/>
          </a:p>
          <a:p>
            <a:pPr lvl="1"/>
            <a:endParaRPr lang="en-AU" dirty="0"/>
          </a:p>
          <a:p>
            <a:pPr marL="457200" lvl="1" indent="0">
              <a:buNone/>
            </a:pPr>
            <a:endParaRPr lang="en-AU" dirty="0"/>
          </a:p>
          <a:p>
            <a:pPr lvl="1"/>
            <a:endParaRPr lang="en-AU" dirty="0"/>
          </a:p>
          <a:p>
            <a:pPr lvl="1"/>
            <a:endParaRPr lang="en-AU" dirty="0"/>
          </a:p>
          <a:p>
            <a:pPr lvl="1"/>
            <a:endParaRPr lang="en-AU" dirty="0"/>
          </a:p>
          <a:p>
            <a:pPr lvl="1"/>
            <a:endParaRPr lang="en-AU" dirty="0"/>
          </a:p>
          <a:p>
            <a:endParaRPr lang="en-AU" dirty="0"/>
          </a:p>
        </p:txBody>
      </p:sp>
      <p:sp>
        <p:nvSpPr>
          <p:cNvPr id="6" name="TextBox 5">
            <a:extLst>
              <a:ext uri="{FF2B5EF4-FFF2-40B4-BE49-F238E27FC236}">
                <a16:creationId xmlns:a16="http://schemas.microsoft.com/office/drawing/2014/main" id="{08520057-3620-DA2E-452B-9EC9059C6589}"/>
              </a:ext>
            </a:extLst>
          </p:cNvPr>
          <p:cNvSpPr txBox="1"/>
          <p:nvPr/>
        </p:nvSpPr>
        <p:spPr>
          <a:xfrm>
            <a:off x="8963326" y="1558038"/>
            <a:ext cx="2864117" cy="1384995"/>
          </a:xfrm>
          <a:prstGeom prst="rect">
            <a:avLst/>
          </a:prstGeom>
          <a:noFill/>
          <a:ln>
            <a:solidFill>
              <a:schemeClr val="accent6"/>
            </a:solidFill>
          </a:ln>
        </p:spPr>
        <p:txBody>
          <a:bodyPr wrap="square" rtlCol="0">
            <a:spAutoFit/>
          </a:bodyPr>
          <a:lstStyle/>
          <a:p>
            <a:r>
              <a:rPr lang="en-AU" sz="1400" dirty="0">
                <a:solidFill>
                  <a:schemeClr val="accent6"/>
                </a:solidFill>
              </a:rPr>
              <a:t>Decisions regarding the study design can be critically important in determining statistical power.</a:t>
            </a:r>
          </a:p>
          <a:p>
            <a:r>
              <a:rPr lang="en-AU" sz="1400" dirty="0">
                <a:solidFill>
                  <a:schemeClr val="accent6"/>
                </a:solidFill>
              </a:rPr>
              <a:t>This is covered in the “</a:t>
            </a:r>
            <a:r>
              <a:rPr lang="en-AU" sz="1400" b="1" dirty="0">
                <a:solidFill>
                  <a:schemeClr val="accent6"/>
                </a:solidFill>
              </a:rPr>
              <a:t>Experimental Design</a:t>
            </a:r>
            <a:r>
              <a:rPr lang="en-AU" sz="1400" dirty="0">
                <a:solidFill>
                  <a:schemeClr val="accent6"/>
                </a:solidFill>
              </a:rPr>
              <a:t>” workshop.</a:t>
            </a:r>
          </a:p>
        </p:txBody>
      </p:sp>
      <p:pic>
        <p:nvPicPr>
          <p:cNvPr id="7" name="Graphic 1" descr="Link">
            <a:extLst>
              <a:ext uri="{FF2B5EF4-FFF2-40B4-BE49-F238E27FC236}">
                <a16:creationId xmlns:a16="http://schemas.microsoft.com/office/drawing/2014/main" id="{45BF3B5B-6C55-E8CC-E2CF-664894A5F48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56876" y="1682749"/>
            <a:ext cx="806450" cy="806450"/>
          </a:xfrm>
          <a:prstGeom prst="rect">
            <a:avLst/>
          </a:prstGeom>
        </p:spPr>
      </p:pic>
    </p:spTree>
    <p:extLst>
      <p:ext uri="{BB962C8B-B14F-4D97-AF65-F5344CB8AC3E}">
        <p14:creationId xmlns:p14="http://schemas.microsoft.com/office/powerpoint/2010/main" val="796537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water droplet falling into water&#10;&#10;AI-generated content may be incorrect.">
            <a:extLst>
              <a:ext uri="{FF2B5EF4-FFF2-40B4-BE49-F238E27FC236}">
                <a16:creationId xmlns:a16="http://schemas.microsoft.com/office/drawing/2014/main" id="{E0FB4339-4BC9-8FFA-EF5F-851A24052C69}"/>
              </a:ext>
            </a:extLst>
          </p:cNvPr>
          <p:cNvPicPr>
            <a:picLocks noGrp="1" noChangeAspect="1"/>
          </p:cNvPicPr>
          <p:nvPr>
            <p:ph type="pic" sz="quarter" idx="12"/>
          </p:nvPr>
        </p:nvPicPr>
        <p:blipFill>
          <a:blip r:embed="rId2">
            <a:extLst>
              <a:ext uri="{837473B0-CC2E-450A-ABE3-18F120FF3D39}">
                <a1611:picAttrSrcUrl xmlns:a1611="http://schemas.microsoft.com/office/drawing/2016/11/main" r:id="rId3"/>
              </a:ext>
            </a:extLst>
          </a:blip>
          <a:srcRect l="26413" r="26413"/>
          <a:stretch/>
        </p:blipFill>
        <p:spPr>
          <a:xfrm>
            <a:off x="7089569" y="364"/>
            <a:ext cx="5102432" cy="6857271"/>
          </a:xfrm>
          <a:noFill/>
        </p:spPr>
      </p:pic>
      <p:sp>
        <p:nvSpPr>
          <p:cNvPr id="5" name="TextBox 4"/>
          <p:cNvSpPr txBox="1"/>
          <p:nvPr/>
        </p:nvSpPr>
        <p:spPr bwMode="auto">
          <a:xfrm>
            <a:off x="509179" y="420061"/>
            <a:ext cx="5265165" cy="13229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normAutofit/>
          </a:bodyPr>
          <a:lstStyle/>
          <a:p>
            <a:pPr>
              <a:spcAft>
                <a:spcPts val="600"/>
              </a:spcAft>
              <a:defRPr sz="3200" b="1"/>
            </a:pPr>
            <a:r>
              <a:rPr lang="en-US" sz="2800" b="1" kern="1200" dirty="0">
                <a:solidFill>
                  <a:schemeClr val="bg1"/>
                </a:solidFill>
                <a:latin typeface="Tw Cen MT"/>
                <a:ea typeface="ＭＳ Ｐゴシック" charset="0"/>
                <a:cs typeface="Tw Cen MT"/>
              </a:rPr>
              <a:t>What Have We Learned So Far?</a:t>
            </a:r>
          </a:p>
        </p:txBody>
      </p:sp>
      <p:sp>
        <p:nvSpPr>
          <p:cNvPr id="6" name="TextBox 5"/>
          <p:cNvSpPr txBox="1"/>
          <p:nvPr/>
        </p:nvSpPr>
        <p:spPr>
          <a:xfrm>
            <a:off x="489255" y="1389413"/>
            <a:ext cx="5792792" cy="2824043"/>
          </a:xfrm>
          <a:prstGeom prst="rect">
            <a:avLst/>
          </a:prstGeom>
        </p:spPr>
        <p:txBody>
          <a:bodyPr vert="horz" lIns="91440" tIns="45720" rIns="91440" bIns="45720" rtlCol="0">
            <a:noAutofit/>
          </a:bodyPr>
          <a:lstStyle/>
          <a:p>
            <a:pPr marL="342900" indent="-342900">
              <a:lnSpc>
                <a:spcPct val="90000"/>
              </a:lnSpc>
              <a:spcBef>
                <a:spcPct val="20000"/>
              </a:spcBef>
              <a:buFont typeface="Arial" panose="020B0604020202020204" pitchFamily="34" charset="0"/>
              <a:buChar char="•"/>
              <a:defRPr sz="2000">
                <a:solidFill>
                  <a:srgbClr val="000000"/>
                </a:solidFill>
              </a:defRPr>
            </a:pPr>
            <a:r>
              <a:rPr lang="en-US" sz="2400" dirty="0">
                <a:latin typeface="Tw Cen MT"/>
              </a:rPr>
              <a:t>Why power matters: Avoid wasted effort, ensure ethical design, secure funding</a:t>
            </a:r>
          </a:p>
          <a:p>
            <a:pPr marL="342900" indent="-342900">
              <a:lnSpc>
                <a:spcPct val="90000"/>
              </a:lnSpc>
              <a:spcBef>
                <a:spcPct val="20000"/>
              </a:spcBef>
              <a:buFont typeface="Arial" panose="020B0604020202020204" pitchFamily="34" charset="0"/>
              <a:buChar char="•"/>
              <a:defRPr sz="2000">
                <a:solidFill>
                  <a:srgbClr val="000000"/>
                </a:solidFill>
              </a:defRPr>
            </a:pPr>
            <a:r>
              <a:rPr lang="en-US" sz="2400" dirty="0">
                <a:latin typeface="Tw Cen MT"/>
              </a:rPr>
              <a:t>Key concepts: Power = 1 − β; Type I error (α), Type II error (β)</a:t>
            </a:r>
          </a:p>
          <a:p>
            <a:pPr marL="342900" indent="-342900">
              <a:lnSpc>
                <a:spcPct val="90000"/>
              </a:lnSpc>
              <a:spcBef>
                <a:spcPct val="20000"/>
              </a:spcBef>
              <a:buFont typeface="Arial" panose="020B0604020202020204" pitchFamily="34" charset="0"/>
              <a:buChar char="•"/>
              <a:defRPr sz="2000">
                <a:solidFill>
                  <a:srgbClr val="000000"/>
                </a:solidFill>
              </a:defRPr>
            </a:pPr>
            <a:r>
              <a:rPr lang="en-US" sz="2400" dirty="0">
                <a:latin typeface="Tw Cen MT"/>
              </a:rPr>
              <a:t>Inputs for power/sample size: α, β, SESOI, variance, design</a:t>
            </a:r>
          </a:p>
          <a:p>
            <a:pPr marL="342900" indent="-342900">
              <a:lnSpc>
                <a:spcPct val="90000"/>
              </a:lnSpc>
              <a:spcBef>
                <a:spcPct val="20000"/>
              </a:spcBef>
              <a:buFont typeface="Arial" panose="020B0604020202020204" pitchFamily="34" charset="0"/>
              <a:buChar char="•"/>
              <a:defRPr sz="2000">
                <a:solidFill>
                  <a:srgbClr val="000000"/>
                </a:solidFill>
              </a:defRPr>
            </a:pPr>
            <a:r>
              <a:rPr lang="en-US" sz="2400" dirty="0">
                <a:latin typeface="Tw Cen MT"/>
              </a:rPr>
              <a:t>Effect size &amp; precision: SESOI aligns statistical and scientific significance</a:t>
            </a:r>
          </a:p>
          <a:p>
            <a:pPr marL="342900" indent="-342900">
              <a:lnSpc>
                <a:spcPct val="90000"/>
              </a:lnSpc>
              <a:spcBef>
                <a:spcPct val="20000"/>
              </a:spcBef>
              <a:buFont typeface="Arial" panose="020B0604020202020204" pitchFamily="34" charset="0"/>
              <a:buChar char="•"/>
              <a:defRPr sz="2000">
                <a:solidFill>
                  <a:srgbClr val="000000"/>
                </a:solidFill>
              </a:defRPr>
            </a:pPr>
            <a:r>
              <a:rPr lang="en-US" sz="2400" dirty="0">
                <a:latin typeface="Tw Cen MT"/>
              </a:rPr>
              <a:t>Confidence intervals matter for estimation goals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8DAED-5AC6-D083-43C1-C03976271F9A}"/>
              </a:ext>
            </a:extLst>
          </p:cNvPr>
          <p:cNvSpPr>
            <a:spLocks noGrp="1"/>
          </p:cNvSpPr>
          <p:nvPr>
            <p:ph type="title"/>
          </p:nvPr>
        </p:nvSpPr>
        <p:spPr>
          <a:xfrm>
            <a:off x="509179" y="1797599"/>
            <a:ext cx="5265165" cy="1322972"/>
          </a:xfrm>
        </p:spPr>
        <p:txBody>
          <a:bodyPr wrap="square" anchor="t">
            <a:normAutofit/>
          </a:bodyPr>
          <a:lstStyle/>
          <a:p>
            <a:r>
              <a:rPr lang="en-AU"/>
              <a:t>Statistical Workflow</a:t>
            </a:r>
          </a:p>
        </p:txBody>
      </p:sp>
      <p:sp>
        <p:nvSpPr>
          <p:cNvPr id="3" name="Content Placeholder 2">
            <a:extLst>
              <a:ext uri="{FF2B5EF4-FFF2-40B4-BE49-F238E27FC236}">
                <a16:creationId xmlns:a16="http://schemas.microsoft.com/office/drawing/2014/main" id="{58DA32B5-0860-3F43-1D7B-2083890CCE3B}"/>
              </a:ext>
            </a:extLst>
          </p:cNvPr>
          <p:cNvSpPr>
            <a:spLocks noGrp="1"/>
          </p:cNvSpPr>
          <p:nvPr>
            <p:ph type="body" sz="quarter" idx="11"/>
          </p:nvPr>
        </p:nvSpPr>
        <p:spPr>
          <a:xfrm>
            <a:off x="489255" y="3360968"/>
            <a:ext cx="5285089" cy="852488"/>
          </a:xfrm>
        </p:spPr>
        <p:txBody>
          <a:bodyPr>
            <a:normAutofit/>
          </a:bodyPr>
          <a:lstStyle/>
          <a:p>
            <a:pPr marL="0" indent="0">
              <a:buNone/>
            </a:pPr>
            <a:r>
              <a:rPr lang="en-AU" sz="2000" dirty="0"/>
              <a:t>Coming next…</a:t>
            </a:r>
          </a:p>
        </p:txBody>
      </p:sp>
    </p:spTree>
    <p:extLst>
      <p:ext uri="{BB962C8B-B14F-4D97-AF65-F5344CB8AC3E}">
        <p14:creationId xmlns:p14="http://schemas.microsoft.com/office/powerpoint/2010/main" val="614507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F7FB466-4270-4577-B553-84CD975528E5}"/>
              </a:ext>
            </a:extLst>
          </p:cNvPr>
          <p:cNvSpPr>
            <a:spLocks noGrp="1"/>
          </p:cNvSpPr>
          <p:nvPr>
            <p:ph type="title"/>
          </p:nvPr>
        </p:nvSpPr>
        <p:spPr/>
        <p:txBody>
          <a:bodyPr/>
          <a:lstStyle/>
          <a:p>
            <a:r>
              <a:rPr lang="en-US" dirty="0"/>
              <a:t>What is a workflow?</a:t>
            </a:r>
            <a:endParaRPr lang="en-AU" dirty="0"/>
          </a:p>
        </p:txBody>
      </p:sp>
      <p:pic>
        <p:nvPicPr>
          <p:cNvPr id="5" name="Picture 4">
            <a:extLst>
              <a:ext uri="{FF2B5EF4-FFF2-40B4-BE49-F238E27FC236}">
                <a16:creationId xmlns:a16="http://schemas.microsoft.com/office/drawing/2014/main" id="{F0FFB053-2B6B-4141-8D3A-6C962D3241AF}"/>
              </a:ext>
            </a:extLst>
          </p:cNvPr>
          <p:cNvPicPr>
            <a:picLocks noChangeAspect="1"/>
          </p:cNvPicPr>
          <p:nvPr/>
        </p:nvPicPr>
        <p:blipFill>
          <a:blip r:embed="rId3"/>
          <a:stretch>
            <a:fillRect/>
          </a:stretch>
        </p:blipFill>
        <p:spPr>
          <a:xfrm rot="568003">
            <a:off x="9125838" y="2080899"/>
            <a:ext cx="2798837" cy="3482424"/>
          </a:xfrm>
          <a:prstGeom prst="rect">
            <a:avLst/>
          </a:prstGeom>
        </p:spPr>
      </p:pic>
      <p:sp>
        <p:nvSpPr>
          <p:cNvPr id="4" name="Content Placeholder 2">
            <a:extLst>
              <a:ext uri="{FF2B5EF4-FFF2-40B4-BE49-F238E27FC236}">
                <a16:creationId xmlns:a16="http://schemas.microsoft.com/office/drawing/2014/main" id="{F5F66F28-6833-46AD-8467-B1199759655F}"/>
              </a:ext>
            </a:extLst>
          </p:cNvPr>
          <p:cNvSpPr>
            <a:spLocks noGrp="1"/>
          </p:cNvSpPr>
          <p:nvPr>
            <p:ph idx="1"/>
          </p:nvPr>
        </p:nvSpPr>
        <p:spPr>
          <a:xfrm>
            <a:off x="478366" y="1358902"/>
            <a:ext cx="8993881" cy="4767263"/>
          </a:xfrm>
        </p:spPr>
        <p:txBody>
          <a:bodyPr>
            <a:normAutofit/>
          </a:bodyPr>
          <a:lstStyle/>
          <a:p>
            <a:r>
              <a:rPr lang="en-AU" sz="2133" dirty="0"/>
              <a:t>Every statistical analysis is different, but all follow similar paths. It can be useful to know what these paths are</a:t>
            </a:r>
          </a:p>
          <a:p>
            <a:endParaRPr lang="en-AU" sz="2133" dirty="0"/>
          </a:p>
          <a:p>
            <a:r>
              <a:rPr lang="en-AU" sz="2133" dirty="0"/>
              <a:t>We have developed</a:t>
            </a:r>
            <a:r>
              <a:rPr lang="en-AU" sz="2133" dirty="0">
                <a:latin typeface="+mn-lt"/>
                <a:ea typeface="Calibri" panose="020F0502020204030204" pitchFamily="34" charset="0"/>
              </a:rPr>
              <a:t> practical, step-by-step instructions</a:t>
            </a:r>
            <a:r>
              <a:rPr lang="en-AU" sz="2133" dirty="0"/>
              <a:t> that we call ‘</a:t>
            </a:r>
            <a:r>
              <a:rPr lang="en-AU" sz="2133" i="1" dirty="0"/>
              <a:t>workflows’, </a:t>
            </a:r>
            <a:r>
              <a:rPr lang="en-AU" sz="2133" dirty="0"/>
              <a:t>that can you can follow and apply to your research</a:t>
            </a:r>
          </a:p>
          <a:p>
            <a:endParaRPr lang="en-AU" sz="2133" dirty="0"/>
          </a:p>
          <a:p>
            <a:r>
              <a:rPr lang="en-AU" sz="2133" dirty="0"/>
              <a:t>We have a general research workflow that you can follow from hypothesis generation to publication</a:t>
            </a:r>
          </a:p>
          <a:p>
            <a:endParaRPr lang="en-AU" sz="2133" dirty="0"/>
          </a:p>
          <a:p>
            <a:r>
              <a:rPr lang="en-AU" sz="2133" dirty="0"/>
              <a:t>And statistical workflows that focus on each major step along the way</a:t>
            </a:r>
            <a:br>
              <a:rPr lang="en-AU" sz="2133" dirty="0"/>
            </a:br>
            <a:r>
              <a:rPr lang="en-AU" sz="2133" dirty="0"/>
              <a:t>including </a:t>
            </a:r>
            <a:r>
              <a:rPr lang="en-AU" sz="2133" b="1" dirty="0"/>
              <a:t>study design and power</a:t>
            </a:r>
            <a:endParaRPr lang="en-AU" b="1" dirty="0"/>
          </a:p>
          <a:p>
            <a:endParaRPr lang="en-US" sz="2667" dirty="0"/>
          </a:p>
        </p:txBody>
      </p:sp>
    </p:spTree>
    <p:extLst>
      <p:ext uri="{BB962C8B-B14F-4D97-AF65-F5344CB8AC3E}">
        <p14:creationId xmlns:p14="http://schemas.microsoft.com/office/powerpoint/2010/main" val="2173271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382E96-246C-4610-B578-DCCD2E06F4BC}"/>
              </a:ext>
            </a:extLst>
          </p:cNvPr>
          <p:cNvSpPr>
            <a:spLocks noGrp="1"/>
          </p:cNvSpPr>
          <p:nvPr>
            <p:ph idx="1"/>
          </p:nvPr>
        </p:nvSpPr>
        <p:spPr>
          <a:xfrm>
            <a:off x="478368" y="1358902"/>
            <a:ext cx="8140440" cy="4767263"/>
          </a:xfrm>
        </p:spPr>
        <p:txBody>
          <a:bodyPr>
            <a:normAutofit/>
          </a:bodyPr>
          <a:lstStyle/>
          <a:p>
            <a:r>
              <a:rPr lang="en-AU" dirty="0"/>
              <a:t>Our </a:t>
            </a:r>
            <a:r>
              <a:rPr lang="en-AU" dirty="0">
                <a:solidFill>
                  <a:srgbClr val="FF0000"/>
                </a:solidFill>
              </a:rPr>
              <a:t>statistical workflow </a:t>
            </a:r>
            <a:r>
              <a:rPr lang="en-AU" dirty="0"/>
              <a:t>will be outlined within this workshop</a:t>
            </a:r>
            <a:br>
              <a:rPr lang="en-AU" dirty="0"/>
            </a:br>
            <a:endParaRPr lang="en-AU" dirty="0"/>
          </a:p>
          <a:p>
            <a:r>
              <a:rPr lang="en-AU" dirty="0">
                <a:solidFill>
                  <a:srgbClr val="FF0000"/>
                </a:solidFill>
              </a:rPr>
              <a:t>Statistical workflows </a:t>
            </a:r>
            <a:r>
              <a:rPr lang="en-AU" dirty="0"/>
              <a:t>are software agnostic, in that they can be applied using any statistical software</a:t>
            </a:r>
          </a:p>
          <a:p>
            <a:endParaRPr lang="en-AU" dirty="0"/>
          </a:p>
          <a:p>
            <a:r>
              <a:rPr lang="en-AU" dirty="0"/>
              <a:t>There are accompanying </a:t>
            </a:r>
            <a:r>
              <a:rPr lang="en-AU" dirty="0">
                <a:solidFill>
                  <a:srgbClr val="FF0000"/>
                </a:solidFill>
              </a:rPr>
              <a:t>software workflows </a:t>
            </a:r>
            <a:r>
              <a:rPr lang="en-AU" dirty="0"/>
              <a:t>that show you how to perform the sample size statistical workflow using software packages: </a:t>
            </a:r>
            <a:endParaRPr lang="en-AU" b="1" dirty="0"/>
          </a:p>
          <a:p>
            <a:pPr lvl="1"/>
            <a:r>
              <a:rPr lang="en-AU" b="1" dirty="0"/>
              <a:t>Online calculators: </a:t>
            </a:r>
            <a:r>
              <a:rPr lang="en-AU" b="1" dirty="0" err="1"/>
              <a:t>Statulator</a:t>
            </a:r>
            <a:r>
              <a:rPr lang="en-AU" b="1" dirty="0"/>
              <a:t> and PS </a:t>
            </a:r>
          </a:p>
          <a:p>
            <a:pPr lvl="1"/>
            <a:r>
              <a:rPr lang="en-AU" b="1" dirty="0"/>
              <a:t>G*Power</a:t>
            </a:r>
          </a:p>
          <a:p>
            <a:pPr lvl="1"/>
            <a:r>
              <a:rPr lang="en-AU" b="1" dirty="0"/>
              <a:t>SPSS</a:t>
            </a:r>
          </a:p>
          <a:p>
            <a:pPr lvl="1"/>
            <a:endParaRPr lang="en-AU" b="1" dirty="0"/>
          </a:p>
          <a:p>
            <a:r>
              <a:rPr lang="en-AU" dirty="0"/>
              <a:t>Download these from the </a:t>
            </a:r>
            <a:r>
              <a:rPr lang="en-AU" sz="2400" b="0" dirty="0">
                <a:hlinkClick r:id="rId2"/>
              </a:rPr>
              <a:t>Statistical Consulting website</a:t>
            </a:r>
            <a:endParaRPr lang="en-AU" b="1" dirty="0"/>
          </a:p>
        </p:txBody>
      </p:sp>
      <p:sp>
        <p:nvSpPr>
          <p:cNvPr id="3" name="Title 2">
            <a:extLst>
              <a:ext uri="{FF2B5EF4-FFF2-40B4-BE49-F238E27FC236}">
                <a16:creationId xmlns:a16="http://schemas.microsoft.com/office/drawing/2014/main" id="{629E3E96-C973-4BC8-BD75-025042179082}"/>
              </a:ext>
            </a:extLst>
          </p:cNvPr>
          <p:cNvSpPr>
            <a:spLocks noGrp="1"/>
          </p:cNvSpPr>
          <p:nvPr>
            <p:ph type="title"/>
          </p:nvPr>
        </p:nvSpPr>
        <p:spPr/>
        <p:txBody>
          <a:bodyPr/>
          <a:lstStyle/>
          <a:p>
            <a:r>
              <a:rPr lang="en-AU" dirty="0"/>
              <a:t>Statistical Workflows</a:t>
            </a:r>
          </a:p>
        </p:txBody>
      </p:sp>
      <p:pic>
        <p:nvPicPr>
          <p:cNvPr id="4" name="Picture 3">
            <a:extLst>
              <a:ext uri="{FF2B5EF4-FFF2-40B4-BE49-F238E27FC236}">
                <a16:creationId xmlns:a16="http://schemas.microsoft.com/office/drawing/2014/main" id="{7BED2C15-B9B7-4B2A-B357-EF8E641F7A8E}"/>
              </a:ext>
            </a:extLst>
          </p:cNvPr>
          <p:cNvPicPr>
            <a:picLocks noChangeAspect="1"/>
          </p:cNvPicPr>
          <p:nvPr/>
        </p:nvPicPr>
        <p:blipFill>
          <a:blip r:embed="rId3"/>
          <a:stretch>
            <a:fillRect/>
          </a:stretch>
        </p:blipFill>
        <p:spPr>
          <a:xfrm rot="568003">
            <a:off x="9125835" y="2508397"/>
            <a:ext cx="2798837" cy="3482424"/>
          </a:xfrm>
          <a:prstGeom prst="rect">
            <a:avLst/>
          </a:prstGeom>
        </p:spPr>
      </p:pic>
    </p:spTree>
    <p:extLst>
      <p:ext uri="{BB962C8B-B14F-4D97-AF65-F5344CB8AC3E}">
        <p14:creationId xmlns:p14="http://schemas.microsoft.com/office/powerpoint/2010/main" val="262002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sz="3200" dirty="0"/>
              <a:t>Sample size calculation statistical workflow</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p:txBody>
              <a:bodyPr>
                <a:normAutofit/>
              </a:bodyPr>
              <a:lstStyle/>
              <a:p>
                <a:pPr marL="57150" indent="0">
                  <a:buNone/>
                </a:pPr>
                <a:r>
                  <a:rPr lang="en-AU" dirty="0"/>
                  <a:t>Sample size calculation workflow steps</a:t>
                </a:r>
              </a:p>
              <a:p>
                <a:pPr marL="914400" lvl="1" indent="-457200">
                  <a:buFont typeface="+mj-lt"/>
                  <a:buAutoNum type="arabicPeriod"/>
                </a:pPr>
                <a:r>
                  <a:rPr lang="en-AU" dirty="0">
                    <a:solidFill>
                      <a:schemeClr val="accent6"/>
                    </a:solidFill>
                  </a:rPr>
                  <a:t>Determine experiment type and statistical test</a:t>
                </a:r>
              </a:p>
              <a:p>
                <a:pPr marL="914400" lvl="1" indent="-457200">
                  <a:buFont typeface="+mj-lt"/>
                  <a:buAutoNum type="arabicPeriod"/>
                </a:pPr>
                <a:r>
                  <a:rPr lang="en-AU" dirty="0">
                    <a:solidFill>
                      <a:schemeClr val="accent6"/>
                    </a:solidFill>
                  </a:rPr>
                  <a:t>Set </a:t>
                </a:r>
                <a14:m>
                  <m:oMath xmlns:m="http://schemas.openxmlformats.org/officeDocument/2006/math">
                    <m:r>
                      <a:rPr lang="en-AU" i="1">
                        <a:solidFill>
                          <a:schemeClr val="accent6"/>
                        </a:solidFill>
                        <a:latin typeface="Cambria Math" panose="02040503050406030204" pitchFamily="18" charset="0"/>
                        <a:ea typeface="Cambria Math" panose="02040503050406030204" pitchFamily="18" charset="0"/>
                      </a:rPr>
                      <m:t>𝛼</m:t>
                    </m:r>
                  </m:oMath>
                </a14:m>
                <a:r>
                  <a:rPr lang="en-AU" dirty="0">
                    <a:solidFill>
                      <a:schemeClr val="accent6"/>
                    </a:solidFill>
                  </a:rPr>
                  <a:t> and </a:t>
                </a:r>
                <a14:m>
                  <m:oMath xmlns:m="http://schemas.openxmlformats.org/officeDocument/2006/math">
                    <m:r>
                      <a:rPr lang="en-AU" i="1">
                        <a:solidFill>
                          <a:schemeClr val="accent6"/>
                        </a:solidFill>
                        <a:latin typeface="Cambria Math" panose="02040503050406030204" pitchFamily="18" charset="0"/>
                      </a:rPr>
                      <m:t>1−</m:t>
                    </m:r>
                    <m:r>
                      <a:rPr lang="en-AU" i="1">
                        <a:solidFill>
                          <a:schemeClr val="accent6"/>
                        </a:solidFill>
                        <a:latin typeface="Cambria Math" panose="02040503050406030204" pitchFamily="18" charset="0"/>
                        <a:ea typeface="Cambria Math" panose="02040503050406030204" pitchFamily="18" charset="0"/>
                      </a:rPr>
                      <m:t>𝛽</m:t>
                    </m:r>
                  </m:oMath>
                </a14:m>
                <a:endParaRPr lang="en-AU" dirty="0">
                  <a:solidFill>
                    <a:schemeClr val="accent6"/>
                  </a:solidFill>
                  <a:ea typeface="Cambria Math" panose="02040503050406030204" pitchFamily="18" charset="0"/>
                </a:endParaRPr>
              </a:p>
              <a:p>
                <a:pPr marL="914400" lvl="1" indent="-457200">
                  <a:buFont typeface="+mj-lt"/>
                  <a:buAutoNum type="arabicPeriod"/>
                </a:pPr>
                <a:r>
                  <a:rPr lang="en-AU" dirty="0">
                    <a:solidFill>
                      <a:schemeClr val="accent6"/>
                    </a:solidFill>
                  </a:rPr>
                  <a:t>Set the smallest effect size of interest</a:t>
                </a:r>
              </a:p>
              <a:p>
                <a:pPr marL="914400" lvl="1" indent="-457200">
                  <a:buFont typeface="+mj-lt"/>
                  <a:buAutoNum type="arabicPeriod"/>
                </a:pPr>
                <a:r>
                  <a:rPr lang="en-AU" dirty="0">
                    <a:solidFill>
                      <a:schemeClr val="accent6"/>
                    </a:solidFill>
                  </a:rPr>
                  <a:t>Estimate the variance</a:t>
                </a:r>
              </a:p>
              <a:p>
                <a:pPr marL="914400" lvl="1" indent="-457200">
                  <a:buFont typeface="+mj-lt"/>
                  <a:buAutoNum type="arabicPeriod"/>
                </a:pPr>
                <a:r>
                  <a:rPr lang="en-AU" dirty="0">
                    <a:solidFill>
                      <a:schemeClr val="accent6"/>
                    </a:solidFill>
                  </a:rPr>
                  <a:t>Calculate the minimum sample size</a:t>
                </a:r>
              </a:p>
              <a:p>
                <a:pPr marL="914400" lvl="1" indent="-457200">
                  <a:buFont typeface="+mj-lt"/>
                  <a:buAutoNum type="arabicPeriod"/>
                </a:pPr>
                <a:r>
                  <a:rPr lang="en-AU" dirty="0">
                    <a:solidFill>
                      <a:schemeClr val="accent6"/>
                    </a:solidFill>
                  </a:rPr>
                  <a:t>Explore scenarios</a:t>
                </a:r>
              </a:p>
              <a:p>
                <a:endParaRPr lang="en-AU" dirty="0"/>
              </a:p>
            </p:txBody>
          </p:sp>
        </mc:Choice>
        <mc:Fallback xmlns="">
          <p:sp>
            <p:nvSpPr>
              <p:cNvPr id="3" name="Content Placeholder 2">
                <a:extLst>
                  <a:ext uri="{FF2B5EF4-FFF2-40B4-BE49-F238E27FC236}">
                    <a16:creationId xmlns:a16="http://schemas.microsoft.com/office/drawing/2014/main" id="{91849784-453C-443F-98F5-6ACADE5BF4D5}"/>
                  </a:ext>
                </a:extLst>
              </p:cNvPr>
              <p:cNvSpPr>
                <a:spLocks noGrp="1" noRot="1" noChangeAspect="1" noMove="1" noResize="1" noEditPoints="1" noAdjustHandles="1" noChangeArrowheads="1" noChangeShapeType="1" noTextEdit="1"/>
              </p:cNvSpPr>
              <p:nvPr>
                <p:ph idx="1"/>
              </p:nvPr>
            </p:nvSpPr>
            <p:spPr>
              <a:blipFill>
                <a:blip r:embed="rId3"/>
                <a:stretch>
                  <a:fillRect l="-333" t="-1790"/>
                </a:stretch>
              </a:blipFill>
            </p:spPr>
            <p:txBody>
              <a:bodyPr/>
              <a:lstStyle/>
              <a:p>
                <a:r>
                  <a:rPr lang="en-AU">
                    <a:noFill/>
                  </a:rPr>
                  <a:t> </a:t>
                </a:r>
              </a:p>
            </p:txBody>
          </p:sp>
        </mc:Fallback>
      </mc:AlternateContent>
    </p:spTree>
    <p:extLst>
      <p:ext uri="{BB962C8B-B14F-4D97-AF65-F5344CB8AC3E}">
        <p14:creationId xmlns:p14="http://schemas.microsoft.com/office/powerpoint/2010/main" val="186063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a:solidFill>
                  <a:schemeClr val="accent6"/>
                </a:solidFill>
              </a:rPr>
              <a:t>1. Determine experiment type and statistical test</a:t>
            </a:r>
          </a:p>
        </p:txBody>
      </p:sp>
      <p:sp>
        <p:nvSpPr>
          <p:cNvPr id="3" name="Content Placeholder 2">
            <a:extLst>
              <a:ext uri="{FF2B5EF4-FFF2-40B4-BE49-F238E27FC236}">
                <a16:creationId xmlns:a16="http://schemas.microsoft.com/office/drawing/2014/main" id="{1396D82F-3D91-439C-9F8A-90EAA1B6E41F}"/>
              </a:ext>
            </a:extLst>
          </p:cNvPr>
          <p:cNvSpPr>
            <a:spLocks noGrp="1"/>
          </p:cNvSpPr>
          <p:nvPr>
            <p:ph idx="1"/>
          </p:nvPr>
        </p:nvSpPr>
        <p:spPr/>
        <p:txBody>
          <a:bodyPr>
            <a:normAutofit/>
          </a:bodyPr>
          <a:lstStyle/>
          <a:p>
            <a:pPr lvl="1"/>
            <a:endParaRPr lang="en-AU"/>
          </a:p>
          <a:p>
            <a:pPr marL="57150" indent="0">
              <a:buNone/>
            </a:pPr>
            <a:r>
              <a:rPr lang="en-AU"/>
              <a:t>For example:</a:t>
            </a:r>
          </a:p>
          <a:p>
            <a:pPr marL="57150" indent="0">
              <a:buNone/>
            </a:pPr>
            <a:endParaRPr lang="en-AU"/>
          </a:p>
          <a:p>
            <a:pPr lvl="1"/>
            <a:endParaRPr lang="en-AU"/>
          </a:p>
          <a:p>
            <a:pPr lvl="1"/>
            <a:endParaRPr lang="en-AU"/>
          </a:p>
          <a:p>
            <a:pPr lvl="1"/>
            <a:endParaRPr lang="en-AU"/>
          </a:p>
          <a:p>
            <a:endParaRPr lang="en-AU"/>
          </a:p>
        </p:txBody>
      </p:sp>
      <p:graphicFrame>
        <p:nvGraphicFramePr>
          <p:cNvPr id="4" name="Table 4">
            <a:extLst>
              <a:ext uri="{FF2B5EF4-FFF2-40B4-BE49-F238E27FC236}">
                <a16:creationId xmlns:a16="http://schemas.microsoft.com/office/drawing/2014/main" id="{03E07568-3B41-4361-8A1C-CDA69CA857C9}"/>
              </a:ext>
            </a:extLst>
          </p:cNvPr>
          <p:cNvGraphicFramePr>
            <a:graphicFrameLocks noGrp="1"/>
          </p:cNvGraphicFramePr>
          <p:nvPr>
            <p:extLst>
              <p:ext uri="{D42A27DB-BD31-4B8C-83A1-F6EECF244321}">
                <p14:modId xmlns:p14="http://schemas.microsoft.com/office/powerpoint/2010/main" val="1588272883"/>
              </p:ext>
            </p:extLst>
          </p:nvPr>
        </p:nvGraphicFramePr>
        <p:xfrm>
          <a:off x="1981200" y="2386703"/>
          <a:ext cx="8064927" cy="3479800"/>
        </p:xfrm>
        <a:graphic>
          <a:graphicData uri="http://schemas.openxmlformats.org/drawingml/2006/table">
            <a:tbl>
              <a:tblPr firstRow="1" bandRow="1">
                <a:tableStyleId>{073A0DAA-6AF3-43AB-8588-CEC1D06C72B9}</a:tableStyleId>
              </a:tblPr>
              <a:tblGrid>
                <a:gridCol w="2688309">
                  <a:extLst>
                    <a:ext uri="{9D8B030D-6E8A-4147-A177-3AD203B41FA5}">
                      <a16:colId xmlns:a16="http://schemas.microsoft.com/office/drawing/2014/main" val="3721275395"/>
                    </a:ext>
                  </a:extLst>
                </a:gridCol>
                <a:gridCol w="2688309">
                  <a:extLst>
                    <a:ext uri="{9D8B030D-6E8A-4147-A177-3AD203B41FA5}">
                      <a16:colId xmlns:a16="http://schemas.microsoft.com/office/drawing/2014/main" val="990559660"/>
                    </a:ext>
                  </a:extLst>
                </a:gridCol>
                <a:gridCol w="2688309">
                  <a:extLst>
                    <a:ext uri="{9D8B030D-6E8A-4147-A177-3AD203B41FA5}">
                      <a16:colId xmlns:a16="http://schemas.microsoft.com/office/drawing/2014/main" val="1757825094"/>
                    </a:ext>
                  </a:extLst>
                </a:gridCol>
              </a:tblGrid>
              <a:tr h="370840">
                <a:tc>
                  <a:txBody>
                    <a:bodyPr/>
                    <a:lstStyle/>
                    <a:p>
                      <a:r>
                        <a:rPr lang="en-AU" dirty="0"/>
                        <a:t>Experimental design</a:t>
                      </a:r>
                    </a:p>
                  </a:txBody>
                  <a:tcPr/>
                </a:tc>
                <a:tc>
                  <a:txBody>
                    <a:bodyPr/>
                    <a:lstStyle/>
                    <a:p>
                      <a:r>
                        <a:rPr lang="en-AU" dirty="0"/>
                        <a:t>Main assumptions</a:t>
                      </a:r>
                    </a:p>
                  </a:txBody>
                  <a:tcPr/>
                </a:tc>
                <a:tc>
                  <a:txBody>
                    <a:bodyPr/>
                    <a:lstStyle/>
                    <a:p>
                      <a:r>
                        <a:rPr lang="en-AU" dirty="0"/>
                        <a:t>Proposed statistical test</a:t>
                      </a:r>
                    </a:p>
                  </a:txBody>
                  <a:tcPr/>
                </a:tc>
                <a:extLst>
                  <a:ext uri="{0D108BD9-81ED-4DB2-BD59-A6C34878D82A}">
                    <a16:rowId xmlns:a16="http://schemas.microsoft.com/office/drawing/2014/main" val="1314138364"/>
                  </a:ext>
                </a:extLst>
              </a:tr>
              <a:tr h="370840">
                <a:tc>
                  <a:txBody>
                    <a:bodyPr/>
                    <a:lstStyle/>
                    <a:p>
                      <a:r>
                        <a:rPr lang="en-AU"/>
                        <a:t>Comparison of 2 means</a:t>
                      </a:r>
                    </a:p>
                  </a:txBody>
                  <a:tcPr/>
                </a:tc>
                <a:tc>
                  <a:txBody>
                    <a:bodyPr/>
                    <a:lstStyle/>
                    <a:p>
                      <a:r>
                        <a:rPr lang="en-AU" dirty="0"/>
                        <a:t>independent groups,</a:t>
                      </a:r>
                    </a:p>
                    <a:p>
                      <a:r>
                        <a:rPr lang="en-AU" dirty="0"/>
                        <a:t>normally distributed outcome</a:t>
                      </a:r>
                    </a:p>
                  </a:txBody>
                  <a:tcPr/>
                </a:tc>
                <a:tc>
                  <a:txBody>
                    <a:bodyPr/>
                    <a:lstStyle/>
                    <a:p>
                      <a:endParaRPr lang="en-AU" dirty="0"/>
                    </a:p>
                  </a:txBody>
                  <a:tcPr/>
                </a:tc>
                <a:extLst>
                  <a:ext uri="{0D108BD9-81ED-4DB2-BD59-A6C34878D82A}">
                    <a16:rowId xmlns:a16="http://schemas.microsoft.com/office/drawing/2014/main" val="4063336350"/>
                  </a:ext>
                </a:extLst>
              </a:tr>
              <a:tr h="370840">
                <a:tc>
                  <a:txBody>
                    <a:bodyPr/>
                    <a:lstStyle/>
                    <a:p>
                      <a:r>
                        <a:rPr lang="en-AU" dirty="0"/>
                        <a:t>Comparison of 2 means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independent groups,</a:t>
                      </a:r>
                    </a:p>
                    <a:p>
                      <a:r>
                        <a:rPr lang="en-AU" dirty="0"/>
                        <a:t>no assumption of normality</a:t>
                      </a:r>
                    </a:p>
                  </a:txBody>
                  <a:tcPr/>
                </a:tc>
                <a:tc>
                  <a:txBody>
                    <a:bodyPr/>
                    <a:lstStyle/>
                    <a:p>
                      <a:endParaRPr lang="en-AU" dirty="0"/>
                    </a:p>
                  </a:txBody>
                  <a:tcPr/>
                </a:tc>
                <a:extLst>
                  <a:ext uri="{0D108BD9-81ED-4DB2-BD59-A6C34878D82A}">
                    <a16:rowId xmlns:a16="http://schemas.microsoft.com/office/drawing/2014/main" val="4119423755"/>
                  </a:ext>
                </a:extLst>
              </a:tr>
              <a:tr h="370840">
                <a:tc>
                  <a:txBody>
                    <a:bodyPr/>
                    <a:lstStyle/>
                    <a:p>
                      <a:r>
                        <a:rPr lang="en-AU" dirty="0"/>
                        <a:t>Comparison of 2 proportions</a:t>
                      </a:r>
                    </a:p>
                  </a:txBody>
                  <a:tcPr/>
                </a:tc>
                <a:tc>
                  <a:txBody>
                    <a:bodyPr/>
                    <a:lstStyle/>
                    <a:p>
                      <a:r>
                        <a:rPr lang="en-AU" dirty="0"/>
                        <a:t>independent groups</a:t>
                      </a:r>
                    </a:p>
                  </a:txBody>
                  <a:tcPr/>
                </a:tc>
                <a:tc>
                  <a:txBody>
                    <a:bodyPr/>
                    <a:lstStyle/>
                    <a:p>
                      <a:endParaRPr lang="en-AU" dirty="0"/>
                    </a:p>
                  </a:txBody>
                  <a:tcPr/>
                </a:tc>
                <a:extLst>
                  <a:ext uri="{0D108BD9-81ED-4DB2-BD59-A6C34878D82A}">
                    <a16:rowId xmlns:a16="http://schemas.microsoft.com/office/drawing/2014/main" val="2133340320"/>
                  </a:ext>
                </a:extLst>
              </a:tr>
              <a:tr h="370840">
                <a:tc>
                  <a:txBody>
                    <a:bodyPr/>
                    <a:lstStyle/>
                    <a:p>
                      <a:r>
                        <a:rPr lang="en-AU" dirty="0"/>
                        <a:t>Comparison of means, more than 2 groups</a:t>
                      </a:r>
                    </a:p>
                  </a:txBody>
                  <a:tcPr/>
                </a:tc>
                <a:tc>
                  <a:txBody>
                    <a:bodyPr/>
                    <a:lstStyle/>
                    <a:p>
                      <a:r>
                        <a:rPr lang="en-AU" dirty="0"/>
                        <a:t>independent groups</a:t>
                      </a:r>
                    </a:p>
                    <a:p>
                      <a:r>
                        <a:rPr lang="en-AU" dirty="0"/>
                        <a:t>normally distributed outcome</a:t>
                      </a:r>
                    </a:p>
                  </a:txBody>
                  <a:tcPr/>
                </a:tc>
                <a:tc>
                  <a:txBody>
                    <a:bodyPr/>
                    <a:lstStyle/>
                    <a:p>
                      <a:endParaRPr lang="en-AU" dirty="0"/>
                    </a:p>
                  </a:txBody>
                  <a:tcPr/>
                </a:tc>
                <a:extLst>
                  <a:ext uri="{0D108BD9-81ED-4DB2-BD59-A6C34878D82A}">
                    <a16:rowId xmlns:a16="http://schemas.microsoft.com/office/drawing/2014/main" val="4108576477"/>
                  </a:ext>
                </a:extLst>
              </a:tr>
            </a:tbl>
          </a:graphicData>
        </a:graphic>
      </p:graphicFrame>
      <p:sp>
        <p:nvSpPr>
          <p:cNvPr id="5" name="TextBox 4">
            <a:extLst>
              <a:ext uri="{FF2B5EF4-FFF2-40B4-BE49-F238E27FC236}">
                <a16:creationId xmlns:a16="http://schemas.microsoft.com/office/drawing/2014/main" id="{ACE2F2AE-3EF1-4E5C-BD52-12DD2A0BF48B}"/>
              </a:ext>
            </a:extLst>
          </p:cNvPr>
          <p:cNvSpPr txBox="1"/>
          <p:nvPr/>
        </p:nvSpPr>
        <p:spPr>
          <a:xfrm>
            <a:off x="7837862" y="2894854"/>
            <a:ext cx="1933126" cy="369332"/>
          </a:xfrm>
          <a:prstGeom prst="rect">
            <a:avLst/>
          </a:prstGeom>
          <a:noFill/>
        </p:spPr>
        <p:txBody>
          <a:bodyPr wrap="square" rtlCol="0">
            <a:spAutoFit/>
          </a:bodyPr>
          <a:lstStyle/>
          <a:p>
            <a:pPr algn="ctr"/>
            <a:r>
              <a:rPr lang="en-AU" dirty="0">
                <a:solidFill>
                  <a:schemeClr val="tx2"/>
                </a:solidFill>
                <a:latin typeface="+mj-lt"/>
              </a:rPr>
              <a:t>t-test</a:t>
            </a:r>
          </a:p>
        </p:txBody>
      </p:sp>
      <p:sp>
        <p:nvSpPr>
          <p:cNvPr id="6" name="TextBox 5">
            <a:extLst>
              <a:ext uri="{FF2B5EF4-FFF2-40B4-BE49-F238E27FC236}">
                <a16:creationId xmlns:a16="http://schemas.microsoft.com/office/drawing/2014/main" id="{9705481E-8C1E-42E3-A17E-4362A14A5458}"/>
              </a:ext>
            </a:extLst>
          </p:cNvPr>
          <p:cNvSpPr txBox="1"/>
          <p:nvPr/>
        </p:nvSpPr>
        <p:spPr>
          <a:xfrm>
            <a:off x="7580111" y="3742532"/>
            <a:ext cx="2190877" cy="369332"/>
          </a:xfrm>
          <a:prstGeom prst="rect">
            <a:avLst/>
          </a:prstGeom>
          <a:noFill/>
        </p:spPr>
        <p:txBody>
          <a:bodyPr wrap="square" rtlCol="0">
            <a:spAutoFit/>
          </a:bodyPr>
          <a:lstStyle/>
          <a:p>
            <a:r>
              <a:rPr lang="en-AU" dirty="0">
                <a:solidFill>
                  <a:schemeClr val="tx2"/>
                </a:solidFill>
                <a:latin typeface="+mj-lt"/>
              </a:rPr>
              <a:t>Mann-Whitney U test</a:t>
            </a:r>
          </a:p>
        </p:txBody>
      </p:sp>
      <p:sp>
        <p:nvSpPr>
          <p:cNvPr id="7" name="TextBox 6">
            <a:extLst>
              <a:ext uri="{FF2B5EF4-FFF2-40B4-BE49-F238E27FC236}">
                <a16:creationId xmlns:a16="http://schemas.microsoft.com/office/drawing/2014/main" id="{267CC7F7-2343-4CEF-9BF6-D0F7C98CB5B8}"/>
              </a:ext>
            </a:extLst>
          </p:cNvPr>
          <p:cNvSpPr txBox="1"/>
          <p:nvPr/>
        </p:nvSpPr>
        <p:spPr>
          <a:xfrm>
            <a:off x="7719406" y="4348711"/>
            <a:ext cx="2888436" cy="369332"/>
          </a:xfrm>
          <a:prstGeom prst="rect">
            <a:avLst/>
          </a:prstGeom>
          <a:noFill/>
        </p:spPr>
        <p:txBody>
          <a:bodyPr wrap="square" rtlCol="0">
            <a:spAutoFit/>
          </a:bodyPr>
          <a:lstStyle/>
          <a:p>
            <a:r>
              <a:rPr lang="en-AU" dirty="0">
                <a:solidFill>
                  <a:schemeClr val="tx2"/>
                </a:solidFill>
                <a:latin typeface="+mj-lt"/>
              </a:rPr>
              <a:t>z-test/Fishers exact</a:t>
            </a:r>
          </a:p>
        </p:txBody>
      </p:sp>
      <p:sp>
        <p:nvSpPr>
          <p:cNvPr id="8" name="TextBox 7">
            <a:extLst>
              <a:ext uri="{FF2B5EF4-FFF2-40B4-BE49-F238E27FC236}">
                <a16:creationId xmlns:a16="http://schemas.microsoft.com/office/drawing/2014/main" id="{A089F5FB-0EBD-4957-A404-4C0901F4A790}"/>
              </a:ext>
            </a:extLst>
          </p:cNvPr>
          <p:cNvSpPr txBox="1"/>
          <p:nvPr/>
        </p:nvSpPr>
        <p:spPr>
          <a:xfrm>
            <a:off x="7837862" y="5129767"/>
            <a:ext cx="1675377" cy="369332"/>
          </a:xfrm>
          <a:prstGeom prst="rect">
            <a:avLst/>
          </a:prstGeom>
          <a:noFill/>
        </p:spPr>
        <p:txBody>
          <a:bodyPr wrap="square" rtlCol="0">
            <a:spAutoFit/>
          </a:bodyPr>
          <a:lstStyle/>
          <a:p>
            <a:r>
              <a:rPr lang="en-AU" dirty="0">
                <a:solidFill>
                  <a:schemeClr val="tx2"/>
                </a:solidFill>
                <a:latin typeface="+mj-lt"/>
              </a:rPr>
              <a:t>ANOVA, F-test</a:t>
            </a:r>
          </a:p>
        </p:txBody>
      </p:sp>
    </p:spTree>
    <p:extLst>
      <p:ext uri="{BB962C8B-B14F-4D97-AF65-F5344CB8AC3E}">
        <p14:creationId xmlns:p14="http://schemas.microsoft.com/office/powerpoint/2010/main" val="251897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A399071-2F92-4C4A-807D-993BB9D4A90D}"/>
              </a:ext>
            </a:extLst>
          </p:cNvPr>
          <p:cNvSpPr>
            <a:spLocks noGrp="1"/>
          </p:cNvSpPr>
          <p:nvPr>
            <p:ph idx="1"/>
          </p:nvPr>
        </p:nvSpPr>
        <p:spPr>
          <a:xfrm>
            <a:off x="419738" y="1471656"/>
            <a:ext cx="10230967" cy="4603723"/>
          </a:xfrm>
        </p:spPr>
        <p:txBody>
          <a:bodyPr/>
          <a:lstStyle/>
          <a:p>
            <a:pPr marL="457189" indent="-457189">
              <a:buFont typeface="+mj-lt"/>
              <a:buAutoNum type="arabicPeriod"/>
            </a:pPr>
            <a:r>
              <a:rPr lang="en-AU" sz="2667" b="1" dirty="0"/>
              <a:t>Hypothesis Generation</a:t>
            </a:r>
            <a:r>
              <a:rPr lang="en-AU" sz="2667" dirty="0"/>
              <a:t> (Research/Desktop Review)</a:t>
            </a:r>
          </a:p>
          <a:p>
            <a:pPr marL="457189" indent="-457189">
              <a:buFont typeface="+mj-lt"/>
              <a:buAutoNum type="arabicPeriod"/>
            </a:pPr>
            <a:r>
              <a:rPr lang="en-AU" sz="2667" b="1" dirty="0">
                <a:solidFill>
                  <a:srgbClr val="FF0000"/>
                </a:solidFill>
              </a:rPr>
              <a:t>Experimental and Analytical Design </a:t>
            </a:r>
            <a:r>
              <a:rPr lang="en-AU" sz="2667" dirty="0">
                <a:solidFill>
                  <a:srgbClr val="FF0000"/>
                </a:solidFill>
              </a:rPr>
              <a:t>(sampling, </a:t>
            </a:r>
            <a:r>
              <a:rPr lang="en-AU" sz="2667" b="1" dirty="0">
                <a:solidFill>
                  <a:srgbClr val="FF0000"/>
                </a:solidFill>
              </a:rPr>
              <a:t>power</a:t>
            </a:r>
            <a:r>
              <a:rPr lang="en-AU" sz="2667" dirty="0">
                <a:solidFill>
                  <a:srgbClr val="FF0000"/>
                </a:solidFill>
              </a:rPr>
              <a:t>, ethics approval)</a:t>
            </a:r>
          </a:p>
          <a:p>
            <a:pPr marL="457189" indent="-457189">
              <a:buFont typeface="+mj-lt"/>
              <a:buAutoNum type="arabicPeriod"/>
            </a:pPr>
            <a:r>
              <a:rPr lang="en-AU" sz="2667" b="1" dirty="0"/>
              <a:t>Collect/Store Data</a:t>
            </a:r>
          </a:p>
          <a:p>
            <a:pPr marL="457189" indent="-457189">
              <a:buFont typeface="+mj-lt"/>
              <a:buAutoNum type="arabicPeriod"/>
            </a:pPr>
            <a:r>
              <a:rPr lang="en-AU" sz="2667" b="1" dirty="0"/>
              <a:t>Data cleaning</a:t>
            </a:r>
          </a:p>
          <a:p>
            <a:pPr marL="457189" indent="-457189">
              <a:buFont typeface="+mj-lt"/>
              <a:buAutoNum type="arabicPeriod"/>
            </a:pPr>
            <a:r>
              <a:rPr lang="en-AU" sz="2667" b="1" dirty="0"/>
              <a:t>Exploratory Data Analysis (EDA)</a:t>
            </a:r>
          </a:p>
          <a:p>
            <a:pPr marL="457189" indent="-457189">
              <a:buFont typeface="+mj-lt"/>
              <a:buAutoNum type="arabicPeriod"/>
            </a:pPr>
            <a:r>
              <a:rPr lang="en-AU" sz="2667" b="1" dirty="0"/>
              <a:t>Data Analysis aka inferential analysis</a:t>
            </a:r>
          </a:p>
          <a:p>
            <a:pPr marL="457189" indent="-457189">
              <a:buFont typeface="+mj-lt"/>
              <a:buAutoNum type="arabicPeriod"/>
            </a:pPr>
            <a:r>
              <a:rPr lang="en-AU" sz="2667" b="1" dirty="0"/>
              <a:t>Predictive modelling</a:t>
            </a:r>
          </a:p>
          <a:p>
            <a:pPr marL="457189" indent="-457189">
              <a:buFont typeface="+mj-lt"/>
              <a:buAutoNum type="arabicPeriod"/>
            </a:pPr>
            <a:r>
              <a:rPr lang="en-AU" sz="2667" b="1" dirty="0"/>
              <a:t>Publication</a:t>
            </a:r>
          </a:p>
          <a:p>
            <a:pPr marL="0" indent="0">
              <a:buNone/>
            </a:pPr>
            <a:endParaRPr lang="en-AU" sz="2667" dirty="0"/>
          </a:p>
          <a:p>
            <a:pPr marL="0" indent="0">
              <a:buNone/>
            </a:pPr>
            <a:endParaRPr lang="en-AU" sz="2667" dirty="0"/>
          </a:p>
        </p:txBody>
      </p:sp>
      <p:sp>
        <p:nvSpPr>
          <p:cNvPr id="3" name="Title 2">
            <a:extLst>
              <a:ext uri="{FF2B5EF4-FFF2-40B4-BE49-F238E27FC236}">
                <a16:creationId xmlns:a16="http://schemas.microsoft.com/office/drawing/2014/main" id="{F996778A-20E5-4180-8C7C-CC5EDFC538F9}"/>
              </a:ext>
            </a:extLst>
          </p:cNvPr>
          <p:cNvSpPr>
            <a:spLocks noGrp="1"/>
          </p:cNvSpPr>
          <p:nvPr>
            <p:ph type="title"/>
          </p:nvPr>
        </p:nvSpPr>
        <p:spPr/>
        <p:txBody>
          <a:bodyPr/>
          <a:lstStyle/>
          <a:p>
            <a:r>
              <a:rPr lang="en-US" dirty="0"/>
              <a:t>General Research Workflow</a:t>
            </a:r>
            <a:endParaRPr lang="en-AU" dirty="0"/>
          </a:p>
        </p:txBody>
      </p:sp>
      <p:pic>
        <p:nvPicPr>
          <p:cNvPr id="5" name="Graphic 4" descr="Head with gears">
            <a:extLst>
              <a:ext uri="{FF2B5EF4-FFF2-40B4-BE49-F238E27FC236}">
                <a16:creationId xmlns:a16="http://schemas.microsoft.com/office/drawing/2014/main" id="{E92304C3-524C-4F06-8F3D-E8E3E68B32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72551" y="1461453"/>
            <a:ext cx="596900" cy="596900"/>
          </a:xfrm>
          <a:prstGeom prst="rect">
            <a:avLst/>
          </a:prstGeom>
        </p:spPr>
      </p:pic>
      <p:pic>
        <p:nvPicPr>
          <p:cNvPr id="6" name="Graphic 5" descr="Bar chart">
            <a:extLst>
              <a:ext uri="{FF2B5EF4-FFF2-40B4-BE49-F238E27FC236}">
                <a16:creationId xmlns:a16="http://schemas.microsoft.com/office/drawing/2014/main" id="{33AE1E0F-DE15-4DDE-BB75-11BE7F7FD1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972551" y="3132935"/>
            <a:ext cx="596900" cy="596900"/>
          </a:xfrm>
          <a:prstGeom prst="rect">
            <a:avLst/>
          </a:prstGeom>
        </p:spPr>
      </p:pic>
      <p:pic>
        <p:nvPicPr>
          <p:cNvPr id="7" name="Graphic 6" descr="Marketing">
            <a:extLst>
              <a:ext uri="{FF2B5EF4-FFF2-40B4-BE49-F238E27FC236}">
                <a16:creationId xmlns:a16="http://schemas.microsoft.com/office/drawing/2014/main" id="{A15F2B3A-FA78-4EC4-8C3D-C74CAE43CF6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837598" y="4476510"/>
            <a:ext cx="596900" cy="596900"/>
          </a:xfrm>
          <a:prstGeom prst="rect">
            <a:avLst/>
          </a:prstGeom>
        </p:spPr>
      </p:pic>
      <p:pic>
        <p:nvPicPr>
          <p:cNvPr id="8" name="Graphic 7" descr="Research">
            <a:extLst>
              <a:ext uri="{FF2B5EF4-FFF2-40B4-BE49-F238E27FC236}">
                <a16:creationId xmlns:a16="http://schemas.microsoft.com/office/drawing/2014/main" id="{ED3A22C0-10D9-4878-B2D2-0607BEA9357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809817" y="3606790"/>
            <a:ext cx="652463" cy="652463"/>
          </a:xfrm>
          <a:prstGeom prst="rect">
            <a:avLst/>
          </a:prstGeom>
        </p:spPr>
      </p:pic>
      <p:pic>
        <p:nvPicPr>
          <p:cNvPr id="9" name="Graphic 8" descr="Upward trend">
            <a:extLst>
              <a:ext uri="{FF2B5EF4-FFF2-40B4-BE49-F238E27FC236}">
                <a16:creationId xmlns:a16="http://schemas.microsoft.com/office/drawing/2014/main" id="{6F663215-4FCA-4EDD-B21B-DFA024304FC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933771" y="3951299"/>
            <a:ext cx="674459" cy="674459"/>
          </a:xfrm>
          <a:prstGeom prst="rect">
            <a:avLst/>
          </a:prstGeom>
        </p:spPr>
      </p:pic>
      <p:pic>
        <p:nvPicPr>
          <p:cNvPr id="10" name="Graphic 9" descr="Mop and bucket">
            <a:extLst>
              <a:ext uri="{FF2B5EF4-FFF2-40B4-BE49-F238E27FC236}">
                <a16:creationId xmlns:a16="http://schemas.microsoft.com/office/drawing/2014/main" id="{237E1374-4E1C-44BB-91B1-D1E8DCBA795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9837598" y="2674207"/>
            <a:ext cx="596900" cy="596900"/>
          </a:xfrm>
          <a:prstGeom prst="rect">
            <a:avLst/>
          </a:prstGeom>
        </p:spPr>
      </p:pic>
      <p:pic>
        <p:nvPicPr>
          <p:cNvPr id="11" name="Graphic 10" descr="Safe">
            <a:extLst>
              <a:ext uri="{FF2B5EF4-FFF2-40B4-BE49-F238E27FC236}">
                <a16:creationId xmlns:a16="http://schemas.microsoft.com/office/drawing/2014/main" id="{DA4970B8-AF37-4041-AADF-8370B2D642B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972551" y="2394035"/>
            <a:ext cx="596900" cy="596900"/>
          </a:xfrm>
          <a:prstGeom prst="rect">
            <a:avLst/>
          </a:prstGeom>
        </p:spPr>
      </p:pic>
      <p:pic>
        <p:nvPicPr>
          <p:cNvPr id="12" name="Graphic 11" descr="Blueprint with solid fill">
            <a:extLst>
              <a:ext uri="{FF2B5EF4-FFF2-40B4-BE49-F238E27FC236}">
                <a16:creationId xmlns:a16="http://schemas.microsoft.com/office/drawing/2014/main" id="{C9196C43-93D5-4DDB-BC20-E181EBA7FD2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9814075" y="1855843"/>
            <a:ext cx="596900" cy="596900"/>
          </a:xfrm>
          <a:prstGeom prst="rect">
            <a:avLst/>
          </a:prstGeom>
        </p:spPr>
      </p:pic>
      <p:cxnSp>
        <p:nvCxnSpPr>
          <p:cNvPr id="13" name="Straight Arrow Connector 12">
            <a:extLst>
              <a:ext uri="{FF2B5EF4-FFF2-40B4-BE49-F238E27FC236}">
                <a16:creationId xmlns:a16="http://schemas.microsoft.com/office/drawing/2014/main" id="{1CBE0A96-5092-48B9-B328-2C8589E0A87B}"/>
              </a:ext>
            </a:extLst>
          </p:cNvPr>
          <p:cNvCxnSpPr>
            <a:cxnSpLocks/>
          </p:cNvCxnSpPr>
          <p:nvPr/>
        </p:nvCxnSpPr>
        <p:spPr>
          <a:xfrm>
            <a:off x="9655324" y="1471656"/>
            <a:ext cx="0" cy="3620032"/>
          </a:xfrm>
          <a:prstGeom prst="straightConnector1">
            <a:avLst/>
          </a:prstGeom>
          <a:ln>
            <a:solidFill>
              <a:schemeClr val="tx1"/>
            </a:solidFill>
            <a:prstDash val="dash"/>
            <a:tailEnd type="triangle" w="lg" len="med"/>
          </a:ln>
          <a:effectLst/>
        </p:spPr>
        <p:style>
          <a:lnRef idx="2">
            <a:schemeClr val="accent1"/>
          </a:lnRef>
          <a:fillRef idx="0">
            <a:schemeClr val="accent1"/>
          </a:fillRef>
          <a:effectRef idx="1">
            <a:schemeClr val="accent1"/>
          </a:effectRef>
          <a:fontRef idx="minor">
            <a:schemeClr val="tx1"/>
          </a:fontRef>
        </p:style>
      </p:cxnSp>
      <p:pic>
        <p:nvPicPr>
          <p:cNvPr id="14" name="Picture 13" descr="Young business woman counting">
            <a:extLst>
              <a:ext uri="{FF2B5EF4-FFF2-40B4-BE49-F238E27FC236}">
                <a16:creationId xmlns:a16="http://schemas.microsoft.com/office/drawing/2014/main" id="{2F9FB0FA-7AE1-4C9D-935D-75D1ECA07D62}"/>
              </a:ext>
            </a:extLst>
          </p:cNvPr>
          <p:cNvPicPr>
            <a:picLocks noChangeAspect="1"/>
          </p:cNvPicPr>
          <p:nvPr/>
        </p:nvPicPr>
        <p:blipFill>
          <a:blip r:embed="rId11"/>
          <a:stretch>
            <a:fillRect/>
          </a:stretch>
        </p:blipFill>
        <p:spPr>
          <a:xfrm>
            <a:off x="9114163" y="5206395"/>
            <a:ext cx="1385955" cy="4570533"/>
          </a:xfrm>
          <a:prstGeom prst="rect">
            <a:avLst/>
          </a:prstGeom>
        </p:spPr>
      </p:pic>
      <p:pic>
        <p:nvPicPr>
          <p:cNvPr id="15" name="Picture 14" descr="Young business woman hands on head">
            <a:extLst>
              <a:ext uri="{FF2B5EF4-FFF2-40B4-BE49-F238E27FC236}">
                <a16:creationId xmlns:a16="http://schemas.microsoft.com/office/drawing/2014/main" id="{31E83C80-B4EF-4098-8B71-D676F3DFFB22}"/>
              </a:ext>
            </a:extLst>
          </p:cNvPr>
          <p:cNvPicPr>
            <a:picLocks noChangeAspect="1"/>
          </p:cNvPicPr>
          <p:nvPr/>
        </p:nvPicPr>
        <p:blipFill rotWithShape="1">
          <a:blip r:embed="rId12"/>
          <a:srcRect t="-3" b="67207"/>
          <a:stretch/>
        </p:blipFill>
        <p:spPr>
          <a:xfrm>
            <a:off x="9027422" y="85672"/>
            <a:ext cx="1200679" cy="1303784"/>
          </a:xfrm>
          <a:prstGeom prst="rect">
            <a:avLst/>
          </a:prstGeom>
        </p:spPr>
      </p:pic>
    </p:spTree>
    <p:extLst>
      <p:ext uri="{BB962C8B-B14F-4D97-AF65-F5344CB8AC3E}">
        <p14:creationId xmlns:p14="http://schemas.microsoft.com/office/powerpoint/2010/main" val="2869413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B394-6881-1876-8CEE-623877B746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39F925-0433-5382-EF0F-F8DBDFF9E352}"/>
              </a:ext>
            </a:extLst>
          </p:cNvPr>
          <p:cNvSpPr>
            <a:spLocks noGrp="1"/>
          </p:cNvSpPr>
          <p:nvPr>
            <p:ph type="title"/>
          </p:nvPr>
        </p:nvSpPr>
        <p:spPr/>
        <p:txBody>
          <a:bodyPr/>
          <a:lstStyle/>
          <a:p>
            <a:r>
              <a:rPr lang="en-AU" dirty="0">
                <a:solidFill>
                  <a:schemeClr val="accent6"/>
                </a:solidFill>
              </a:rPr>
              <a:t>1. Determine experiment type and statistical test</a:t>
            </a:r>
          </a:p>
        </p:txBody>
      </p:sp>
      <p:sp>
        <p:nvSpPr>
          <p:cNvPr id="3" name="Content Placeholder 2">
            <a:extLst>
              <a:ext uri="{FF2B5EF4-FFF2-40B4-BE49-F238E27FC236}">
                <a16:creationId xmlns:a16="http://schemas.microsoft.com/office/drawing/2014/main" id="{0853DC79-ACCA-652C-2AD1-62EFF10318F5}"/>
              </a:ext>
            </a:extLst>
          </p:cNvPr>
          <p:cNvSpPr>
            <a:spLocks noGrp="1"/>
          </p:cNvSpPr>
          <p:nvPr>
            <p:ph idx="1"/>
          </p:nvPr>
        </p:nvSpPr>
        <p:spPr/>
        <p:txBody>
          <a:bodyPr>
            <a:normAutofit/>
          </a:bodyPr>
          <a:lstStyle/>
          <a:p>
            <a:r>
              <a:rPr lang="en-AU" dirty="0"/>
              <a:t>Tip from the consulting room:</a:t>
            </a:r>
          </a:p>
          <a:p>
            <a:pPr lvl="1"/>
            <a:r>
              <a:rPr lang="en-AU" dirty="0"/>
              <a:t>Your study design may lead to a series of hypothesis tests of interest</a:t>
            </a:r>
          </a:p>
          <a:p>
            <a:pPr lvl="1"/>
            <a:r>
              <a:rPr lang="en-AU" dirty="0"/>
              <a:t>You need to choose which of these hypothesis tests should be used to “power your experiment”</a:t>
            </a:r>
          </a:p>
          <a:p>
            <a:pPr lvl="1"/>
            <a:r>
              <a:rPr lang="en-AU" dirty="0"/>
              <a:t>A typical example is an ANOVA design experiment</a:t>
            </a:r>
          </a:p>
          <a:p>
            <a:pPr lvl="1"/>
            <a:r>
              <a:rPr lang="en-AU" dirty="0"/>
              <a:t>With three groups this would result in four hypothesis tests: an </a:t>
            </a:r>
            <a:r>
              <a:rPr lang="en-AU" dirty="0">
                <a:highlight>
                  <a:srgbClr val="E64626"/>
                </a:highlight>
              </a:rPr>
              <a:t>F-test</a:t>
            </a:r>
            <a:r>
              <a:rPr lang="en-AU" dirty="0"/>
              <a:t>, and three </a:t>
            </a:r>
            <a:r>
              <a:rPr lang="en-AU" dirty="0">
                <a:highlight>
                  <a:srgbClr val="FF00FF"/>
                </a:highlight>
              </a:rPr>
              <a:t>post-hoc t-tests </a:t>
            </a:r>
          </a:p>
        </p:txBody>
      </p:sp>
      <p:sp>
        <p:nvSpPr>
          <p:cNvPr id="22" name="TextBox 21">
            <a:extLst>
              <a:ext uri="{FF2B5EF4-FFF2-40B4-BE49-F238E27FC236}">
                <a16:creationId xmlns:a16="http://schemas.microsoft.com/office/drawing/2014/main" id="{A190B06B-DE59-32FF-3AC9-71E786FB7A12}"/>
              </a:ext>
            </a:extLst>
          </p:cNvPr>
          <p:cNvSpPr txBox="1"/>
          <p:nvPr/>
        </p:nvSpPr>
        <p:spPr>
          <a:xfrm>
            <a:off x="2685780" y="5122639"/>
            <a:ext cx="1851338" cy="369332"/>
          </a:xfrm>
          <a:prstGeom prst="rect">
            <a:avLst/>
          </a:prstGeom>
          <a:noFill/>
        </p:spPr>
        <p:txBody>
          <a:bodyPr wrap="square">
            <a:spAutoFit/>
          </a:bodyPr>
          <a:lstStyle/>
          <a:p>
            <a:r>
              <a:rPr lang="en-AU" dirty="0"/>
              <a:t>Drug A: Placebo</a:t>
            </a:r>
          </a:p>
        </p:txBody>
      </p:sp>
      <p:sp>
        <p:nvSpPr>
          <p:cNvPr id="24" name="TextBox 23">
            <a:extLst>
              <a:ext uri="{FF2B5EF4-FFF2-40B4-BE49-F238E27FC236}">
                <a16:creationId xmlns:a16="http://schemas.microsoft.com/office/drawing/2014/main" id="{471766FF-1559-29BC-694C-697DB2B45AF5}"/>
              </a:ext>
            </a:extLst>
          </p:cNvPr>
          <p:cNvSpPr txBox="1"/>
          <p:nvPr/>
        </p:nvSpPr>
        <p:spPr>
          <a:xfrm>
            <a:off x="7147192" y="5119267"/>
            <a:ext cx="2778617" cy="369332"/>
          </a:xfrm>
          <a:prstGeom prst="rect">
            <a:avLst/>
          </a:prstGeom>
          <a:noFill/>
        </p:spPr>
        <p:txBody>
          <a:bodyPr wrap="square">
            <a:spAutoFit/>
          </a:bodyPr>
          <a:lstStyle/>
          <a:p>
            <a:r>
              <a:rPr lang="en-AU" dirty="0"/>
              <a:t>Drug B: Standard-of-care</a:t>
            </a:r>
          </a:p>
        </p:txBody>
      </p:sp>
      <p:sp>
        <p:nvSpPr>
          <p:cNvPr id="26" name="TextBox 25">
            <a:extLst>
              <a:ext uri="{FF2B5EF4-FFF2-40B4-BE49-F238E27FC236}">
                <a16:creationId xmlns:a16="http://schemas.microsoft.com/office/drawing/2014/main" id="{8E4C9B25-10CE-AA4A-6FB0-AE9E646C0937}"/>
              </a:ext>
            </a:extLst>
          </p:cNvPr>
          <p:cNvSpPr txBox="1"/>
          <p:nvPr/>
        </p:nvSpPr>
        <p:spPr>
          <a:xfrm>
            <a:off x="5003743" y="3461815"/>
            <a:ext cx="2443766" cy="369332"/>
          </a:xfrm>
          <a:prstGeom prst="rect">
            <a:avLst/>
          </a:prstGeom>
          <a:noFill/>
        </p:spPr>
        <p:txBody>
          <a:bodyPr wrap="square">
            <a:spAutoFit/>
          </a:bodyPr>
          <a:lstStyle/>
          <a:p>
            <a:r>
              <a:rPr lang="en-AU" dirty="0"/>
              <a:t>Drug C: Novel drug</a:t>
            </a:r>
          </a:p>
        </p:txBody>
      </p:sp>
      <p:sp>
        <p:nvSpPr>
          <p:cNvPr id="27" name="Arrow: Left-Right-Up 26">
            <a:extLst>
              <a:ext uri="{FF2B5EF4-FFF2-40B4-BE49-F238E27FC236}">
                <a16:creationId xmlns:a16="http://schemas.microsoft.com/office/drawing/2014/main" id="{59E33C01-1834-99D0-90B8-5B7FDB1E6200}"/>
              </a:ext>
            </a:extLst>
          </p:cNvPr>
          <p:cNvSpPr/>
          <p:nvPr/>
        </p:nvSpPr>
        <p:spPr>
          <a:xfrm>
            <a:off x="5016318" y="3795659"/>
            <a:ext cx="1851338" cy="1189270"/>
          </a:xfrm>
          <a:prstGeom prst="leftRightUpArrow">
            <a:avLst>
              <a:gd name="adj1" fmla="val 25000"/>
              <a:gd name="adj2" fmla="val 30055"/>
              <a:gd name="adj3" fmla="val 25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F-test</a:t>
            </a:r>
          </a:p>
        </p:txBody>
      </p:sp>
      <p:sp>
        <p:nvSpPr>
          <p:cNvPr id="28" name="Arrow: Left-Right 27">
            <a:extLst>
              <a:ext uri="{FF2B5EF4-FFF2-40B4-BE49-F238E27FC236}">
                <a16:creationId xmlns:a16="http://schemas.microsoft.com/office/drawing/2014/main" id="{5101CC63-891D-F631-BB05-9A22F122B14B}"/>
              </a:ext>
            </a:extLst>
          </p:cNvPr>
          <p:cNvSpPr/>
          <p:nvPr/>
        </p:nvSpPr>
        <p:spPr>
          <a:xfrm rot="19010148">
            <a:off x="3222032" y="4191080"/>
            <a:ext cx="1914405" cy="369332"/>
          </a:xfrm>
          <a:prstGeom prst="leftRightArrow">
            <a:avLst/>
          </a:prstGeom>
          <a:solidFill>
            <a:srgbClr val="CC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A vs. C</a:t>
            </a:r>
          </a:p>
        </p:txBody>
      </p:sp>
      <p:sp>
        <p:nvSpPr>
          <p:cNvPr id="29" name="Arrow: Left-Right 28">
            <a:extLst>
              <a:ext uri="{FF2B5EF4-FFF2-40B4-BE49-F238E27FC236}">
                <a16:creationId xmlns:a16="http://schemas.microsoft.com/office/drawing/2014/main" id="{AAE570BA-7E75-04D0-D355-67593B77DD8C}"/>
              </a:ext>
            </a:extLst>
          </p:cNvPr>
          <p:cNvSpPr/>
          <p:nvPr/>
        </p:nvSpPr>
        <p:spPr>
          <a:xfrm rot="2308599">
            <a:off x="6974486" y="4052970"/>
            <a:ext cx="1776189" cy="488222"/>
          </a:xfrm>
          <a:prstGeom prst="leftRightArrow">
            <a:avLst/>
          </a:prstGeom>
          <a:solidFill>
            <a:srgbClr val="CC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B vs. C</a:t>
            </a:r>
          </a:p>
        </p:txBody>
      </p:sp>
      <p:sp>
        <p:nvSpPr>
          <p:cNvPr id="30" name="Arrow: Left-Right 29">
            <a:extLst>
              <a:ext uri="{FF2B5EF4-FFF2-40B4-BE49-F238E27FC236}">
                <a16:creationId xmlns:a16="http://schemas.microsoft.com/office/drawing/2014/main" id="{D19BD7B1-33A9-9C05-12DE-A8F0111BBF8C}"/>
              </a:ext>
            </a:extLst>
          </p:cNvPr>
          <p:cNvSpPr/>
          <p:nvPr/>
        </p:nvSpPr>
        <p:spPr>
          <a:xfrm>
            <a:off x="4668871" y="5129767"/>
            <a:ext cx="2346568" cy="369332"/>
          </a:xfrm>
          <a:prstGeom prst="leftRightArrow">
            <a:avLst/>
          </a:prstGeom>
          <a:solidFill>
            <a:srgbClr val="CC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A vs. B</a:t>
            </a:r>
          </a:p>
        </p:txBody>
      </p:sp>
      <p:sp>
        <p:nvSpPr>
          <p:cNvPr id="31" name="TextBox 30">
            <a:extLst>
              <a:ext uri="{FF2B5EF4-FFF2-40B4-BE49-F238E27FC236}">
                <a16:creationId xmlns:a16="http://schemas.microsoft.com/office/drawing/2014/main" id="{FDD1281D-DAD0-4E0B-5838-04ACFA159F25}"/>
              </a:ext>
            </a:extLst>
          </p:cNvPr>
          <p:cNvSpPr txBox="1"/>
          <p:nvPr/>
        </p:nvSpPr>
        <p:spPr>
          <a:xfrm>
            <a:off x="1145446" y="5796088"/>
            <a:ext cx="9901108" cy="369332"/>
          </a:xfrm>
          <a:prstGeom prst="rect">
            <a:avLst/>
          </a:prstGeom>
          <a:noFill/>
        </p:spPr>
        <p:txBody>
          <a:bodyPr wrap="none" rtlCol="0">
            <a:spAutoFit/>
          </a:bodyPr>
          <a:lstStyle/>
          <a:p>
            <a:r>
              <a:rPr lang="en-AU" i="1" dirty="0"/>
              <a:t>Which of these tests should be used to power the experiment (i.e. ensure sufficient sample size)</a:t>
            </a:r>
          </a:p>
        </p:txBody>
      </p:sp>
    </p:spTree>
    <p:extLst>
      <p:ext uri="{BB962C8B-B14F-4D97-AF65-F5344CB8AC3E}">
        <p14:creationId xmlns:p14="http://schemas.microsoft.com/office/powerpoint/2010/main" val="418138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fade">
                                      <p:cBhvr>
                                        <p:cTn id="41" dur="500"/>
                                        <p:tgtEl>
                                          <p:spTgt spid="27"/>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6" grpId="0"/>
      <p:bldP spid="27" grpId="0" animBg="1"/>
      <p:bldP spid="28" grpId="0" animBg="1"/>
      <p:bldP spid="29" grpId="0" animBg="1"/>
      <p:bldP spid="30" grpId="0" animBg="1"/>
      <p:bldP spid="3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a:solidFill>
                      <a:schemeClr val="accent6"/>
                    </a:solidFill>
                  </a:rPr>
                  <a:t>2. Set </a:t>
                </a:r>
                <a14:m>
                  <m:oMath xmlns:m="http://schemas.openxmlformats.org/officeDocument/2006/math">
                    <m:r>
                      <a:rPr lang="en-AU" i="1">
                        <a:solidFill>
                          <a:schemeClr val="accent6"/>
                        </a:solidFill>
                        <a:latin typeface="Cambria Math" panose="02040503050406030204" pitchFamily="18" charset="0"/>
                        <a:ea typeface="Cambria Math" panose="02040503050406030204" pitchFamily="18" charset="0"/>
                      </a:rPr>
                      <m:t>𝛼</m:t>
                    </m:r>
                  </m:oMath>
                </a14:m>
                <a:r>
                  <a:rPr lang="en-AU">
                    <a:solidFill>
                      <a:schemeClr val="accent6"/>
                    </a:solidFill>
                  </a:rPr>
                  <a:t> and </a:t>
                </a:r>
                <a14:m>
                  <m:oMath xmlns:m="http://schemas.openxmlformats.org/officeDocument/2006/math">
                    <m:r>
                      <a:rPr lang="en-AU" i="1">
                        <a:solidFill>
                          <a:schemeClr val="accent6"/>
                        </a:solidFill>
                        <a:latin typeface="Cambria Math" panose="02040503050406030204" pitchFamily="18" charset="0"/>
                      </a:rPr>
                      <m:t>1−</m:t>
                    </m:r>
                    <m:r>
                      <a:rPr lang="en-AU" i="1">
                        <a:solidFill>
                          <a:schemeClr val="accent6"/>
                        </a:solidFill>
                        <a:latin typeface="Cambria Math" panose="02040503050406030204" pitchFamily="18" charset="0"/>
                        <a:ea typeface="Cambria Math" panose="02040503050406030204" pitchFamily="18" charset="0"/>
                      </a:rPr>
                      <m:t>𝛽</m:t>
                    </m:r>
                  </m:oMath>
                </a14:m>
                <a:endParaRPr lang="en-AU">
                  <a:solidFill>
                    <a:schemeClr val="accent6"/>
                  </a:solidFill>
                </a:endParaRPr>
              </a:p>
            </p:txBody>
          </p:sp>
        </mc:Choice>
        <mc:Fallback xmlns="">
          <p:sp>
            <p:nvSpPr>
              <p:cNvPr id="2" name="Title 1">
                <a:extLst>
                  <a:ext uri="{FF2B5EF4-FFF2-40B4-BE49-F238E27FC236}">
                    <a16:creationId xmlns:a16="http://schemas.microsoft.com/office/drawing/2014/main" id="{603562C1-94B9-4EE1-BFD1-DF1F70725643}"/>
                  </a:ext>
                </a:extLst>
              </p:cNvPr>
              <p:cNvSpPr>
                <a:spLocks noGrp="1" noRot="1" noChangeAspect="1" noMove="1" noResize="1" noEditPoints="1" noAdjustHandles="1" noChangeArrowheads="1" noChangeShapeType="1" noTextEdit="1"/>
              </p:cNvSpPr>
              <p:nvPr>
                <p:ph type="title"/>
              </p:nvPr>
            </p:nvSpPr>
            <p:spPr>
              <a:blipFill>
                <a:blip r:embed="rId3"/>
                <a:stretch>
                  <a:fillRect l="-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396D82F-3D91-439C-9F8A-90EAA1B6E41F}"/>
                  </a:ext>
                </a:extLst>
              </p:cNvPr>
              <p:cNvSpPr>
                <a:spLocks noGrp="1"/>
              </p:cNvSpPr>
              <p:nvPr>
                <p:ph idx="1"/>
              </p:nvPr>
            </p:nvSpPr>
            <p:spPr/>
            <p:txBody>
              <a:bodyPr>
                <a:normAutofit/>
              </a:bodyPr>
              <a:lstStyle/>
              <a:p>
                <a:pPr marL="57150" indent="0">
                  <a:buNone/>
                </a:pPr>
                <a:r>
                  <a:rPr lang="en-AU" dirty="0"/>
                  <a:t>Setting values of parameters</a:t>
                </a:r>
              </a:p>
              <a:p>
                <a:pPr lvl="1">
                  <a:buFont typeface="Arial" panose="020B0604020202020204" pitchFamily="34" charset="0"/>
                  <a:buChar char="•"/>
                </a:pPr>
                <a:r>
                  <a:rPr lang="en-AU" sz="2400" dirty="0"/>
                  <a:t>Typically choose  </a:t>
                </a:r>
                <a14:m>
                  <m:oMath xmlns:m="http://schemas.openxmlformats.org/officeDocument/2006/math">
                    <m:r>
                      <a:rPr lang="en-AU" sz="2400" i="1">
                        <a:latin typeface="Cambria Math" panose="02040503050406030204" pitchFamily="18" charset="0"/>
                        <a:ea typeface="Cambria Math" panose="02040503050406030204" pitchFamily="18" charset="0"/>
                      </a:rPr>
                      <m:t>𝛼</m:t>
                    </m:r>
                    <m:r>
                      <a:rPr lang="en-AU" sz="2400" i="1">
                        <a:latin typeface="Cambria Math" panose="02040503050406030204" pitchFamily="18" charset="0"/>
                        <a:ea typeface="Cambria Math" panose="02040503050406030204" pitchFamily="18" charset="0"/>
                      </a:rPr>
                      <m:t>=0.05</m:t>
                    </m:r>
                  </m:oMath>
                </a14:m>
                <a:r>
                  <a:rPr lang="en-AU" sz="2400" dirty="0"/>
                  <a:t> (or lower)</a:t>
                </a:r>
              </a:p>
              <a:p>
                <a:pPr lvl="1">
                  <a:buFont typeface="Arial" panose="020B0604020202020204" pitchFamily="34" charset="0"/>
                  <a:buChar char="•"/>
                </a:pPr>
                <a:r>
                  <a:rPr lang="en-AU" sz="2400" dirty="0"/>
                  <a:t>Typically choose power (</a:t>
                </a:r>
                <a14:m>
                  <m:oMath xmlns:m="http://schemas.openxmlformats.org/officeDocument/2006/math">
                    <m:r>
                      <a:rPr lang="en-AU" sz="2400" i="1">
                        <a:latin typeface="Cambria Math" panose="02040503050406030204" pitchFamily="18" charset="0"/>
                      </a:rPr>
                      <m:t>1−</m:t>
                    </m:r>
                    <m:r>
                      <a:rPr lang="en-AU" sz="2400" i="1" smtClean="0">
                        <a:latin typeface="Cambria Math" panose="02040503050406030204" pitchFamily="18" charset="0"/>
                        <a:ea typeface="Cambria Math" panose="02040503050406030204" pitchFamily="18" charset="0"/>
                      </a:rPr>
                      <m:t>𝛽</m:t>
                    </m:r>
                    <m:r>
                      <a:rPr lang="en-AU" sz="2400" b="0" i="1" smtClean="0">
                        <a:latin typeface="Cambria Math" panose="02040503050406030204" pitchFamily="18" charset="0"/>
                        <a:ea typeface="Cambria Math" panose="02040503050406030204" pitchFamily="18" charset="0"/>
                      </a:rPr>
                      <m:t>)</m:t>
                    </m:r>
                    <m:r>
                      <a:rPr lang="en-AU" sz="2400" i="1" smtClean="0">
                        <a:latin typeface="Cambria Math" panose="02040503050406030204" pitchFamily="18" charset="0"/>
                        <a:ea typeface="Cambria Math" panose="02040503050406030204" pitchFamily="18" charset="0"/>
                      </a:rPr>
                      <m:t> </m:t>
                    </m:r>
                  </m:oMath>
                </a14:m>
                <a:r>
                  <a:rPr lang="en-AU" sz="2400" dirty="0">
                    <a:ea typeface="Cambria Math" panose="02040503050406030204" pitchFamily="18" charset="0"/>
                  </a:rPr>
                  <a:t>= 0.8 (or higher)</a:t>
                </a:r>
              </a:p>
              <a:p>
                <a:pPr lvl="1">
                  <a:buFont typeface="Arial" panose="020B0604020202020204" pitchFamily="34" charset="0"/>
                  <a:buChar char="•"/>
                </a:pPr>
                <a:endParaRPr lang="en-AU" sz="2400" dirty="0"/>
              </a:p>
              <a:p>
                <a:pPr marL="0" indent="0">
                  <a:buNone/>
                </a:pPr>
                <a:r>
                  <a:rPr lang="en-AU" dirty="0"/>
                  <a:t>You should have a justification for choosing a particular </a:t>
                </a:r>
                <a14:m>
                  <m:oMath xmlns:m="http://schemas.openxmlformats.org/officeDocument/2006/math">
                    <m:r>
                      <a:rPr lang="en-AU" sz="2400" i="1" smtClean="0">
                        <a:latin typeface="Cambria Math" panose="02040503050406030204" pitchFamily="18" charset="0"/>
                        <a:ea typeface="Cambria Math" panose="02040503050406030204" pitchFamily="18" charset="0"/>
                      </a:rPr>
                      <m:t>𝛼</m:t>
                    </m:r>
                    <m:r>
                      <a:rPr lang="en-AU" sz="2400" i="1" smtClean="0">
                        <a:latin typeface="Cambria Math" panose="02040503050406030204" pitchFamily="18" charset="0"/>
                        <a:ea typeface="Cambria Math" panose="02040503050406030204" pitchFamily="18" charset="0"/>
                      </a:rPr>
                      <m:t> </m:t>
                    </m:r>
                  </m:oMath>
                </a14:m>
                <a:r>
                  <a:rPr lang="en-AU" dirty="0"/>
                  <a:t>and </a:t>
                </a:r>
                <a14:m>
                  <m:oMath xmlns:m="http://schemas.openxmlformats.org/officeDocument/2006/math">
                    <m:r>
                      <a:rPr lang="en-AU" i="1">
                        <a:latin typeface="Cambria Math" panose="02040503050406030204" pitchFamily="18" charset="0"/>
                      </a:rPr>
                      <m:t>1−</m:t>
                    </m:r>
                    <m:r>
                      <a:rPr lang="en-AU" i="1">
                        <a:latin typeface="Cambria Math" panose="02040503050406030204" pitchFamily="18" charset="0"/>
                        <a:ea typeface="Cambria Math" panose="02040503050406030204" pitchFamily="18" charset="0"/>
                      </a:rPr>
                      <m:t>𝛽</m:t>
                    </m:r>
                  </m:oMath>
                </a14:m>
                <a:r>
                  <a:rPr lang="en-AU" sz="2800" dirty="0"/>
                  <a:t>. </a:t>
                </a:r>
                <a:r>
                  <a:rPr lang="en-AU" dirty="0"/>
                  <a:t>There is no reason why the conventional values must be used… consider the two examples on the next slide.</a:t>
                </a:r>
              </a:p>
              <a:p>
                <a:endParaRPr lang="en-AU" dirty="0"/>
              </a:p>
            </p:txBody>
          </p:sp>
        </mc:Choice>
        <mc:Fallback xmlns="">
          <p:sp>
            <p:nvSpPr>
              <p:cNvPr id="3" name="Content Placeholder 2">
                <a:extLst>
                  <a:ext uri="{FF2B5EF4-FFF2-40B4-BE49-F238E27FC236}">
                    <a16:creationId xmlns:a16="http://schemas.microsoft.com/office/drawing/2014/main" id="{1396D82F-3D91-439C-9F8A-90EAA1B6E41F}"/>
                  </a:ext>
                </a:extLst>
              </p:cNvPr>
              <p:cNvSpPr>
                <a:spLocks noGrp="1" noRot="1" noChangeAspect="1" noMove="1" noResize="1" noEditPoints="1" noAdjustHandles="1" noChangeArrowheads="1" noChangeShapeType="1" noTextEdit="1"/>
              </p:cNvSpPr>
              <p:nvPr>
                <p:ph idx="1"/>
              </p:nvPr>
            </p:nvSpPr>
            <p:spPr>
              <a:blipFill>
                <a:blip r:embed="rId4"/>
                <a:stretch>
                  <a:fillRect l="-833" t="-1790" r="-500"/>
                </a:stretch>
              </a:blipFill>
            </p:spPr>
            <p:txBody>
              <a:bodyPr/>
              <a:lstStyle/>
              <a:p>
                <a:r>
                  <a:rPr lang="en-AU">
                    <a:noFill/>
                  </a:rPr>
                  <a:t> </a:t>
                </a:r>
              </a:p>
            </p:txBody>
          </p:sp>
        </mc:Fallback>
      </mc:AlternateContent>
    </p:spTree>
    <p:extLst>
      <p:ext uri="{BB962C8B-B14F-4D97-AF65-F5344CB8AC3E}">
        <p14:creationId xmlns:p14="http://schemas.microsoft.com/office/powerpoint/2010/main" val="168035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4C738-ABA2-844F-535B-F8EFCC306517}"/>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94C4D99-DEF0-1553-A471-A9EAEFF0FE16}"/>
                  </a:ext>
                </a:extLst>
              </p:cNvPr>
              <p:cNvSpPr>
                <a:spLocks noGrp="1"/>
              </p:cNvSpPr>
              <p:nvPr>
                <p:ph type="title"/>
              </p:nvPr>
            </p:nvSpPr>
            <p:spPr/>
            <p:txBody>
              <a:bodyPr/>
              <a:lstStyle/>
              <a:p>
                <a:r>
                  <a:rPr lang="en-AU" dirty="0">
                    <a:solidFill>
                      <a:schemeClr val="accent6"/>
                    </a:solidFill>
                  </a:rPr>
                  <a:t>2. Set </a:t>
                </a:r>
                <a14:m>
                  <m:oMath xmlns:m="http://schemas.openxmlformats.org/officeDocument/2006/math">
                    <m:r>
                      <a:rPr lang="en-AU" i="1">
                        <a:solidFill>
                          <a:schemeClr val="accent6"/>
                        </a:solidFill>
                        <a:latin typeface="Cambria Math" panose="02040503050406030204" pitchFamily="18" charset="0"/>
                        <a:ea typeface="Cambria Math" panose="02040503050406030204" pitchFamily="18" charset="0"/>
                      </a:rPr>
                      <m:t>𝛼</m:t>
                    </m:r>
                  </m:oMath>
                </a14:m>
                <a:r>
                  <a:rPr lang="en-AU" dirty="0">
                    <a:solidFill>
                      <a:schemeClr val="accent6"/>
                    </a:solidFill>
                  </a:rPr>
                  <a:t> and </a:t>
                </a:r>
                <a14:m>
                  <m:oMath xmlns:m="http://schemas.openxmlformats.org/officeDocument/2006/math">
                    <m:r>
                      <a:rPr lang="en-AU" i="1">
                        <a:solidFill>
                          <a:schemeClr val="accent6"/>
                        </a:solidFill>
                        <a:latin typeface="Cambria Math" panose="02040503050406030204" pitchFamily="18" charset="0"/>
                      </a:rPr>
                      <m:t>1−</m:t>
                    </m:r>
                    <m:r>
                      <a:rPr lang="en-AU" i="1">
                        <a:solidFill>
                          <a:schemeClr val="accent6"/>
                        </a:solidFill>
                        <a:latin typeface="Cambria Math" panose="02040503050406030204" pitchFamily="18" charset="0"/>
                        <a:ea typeface="Cambria Math" panose="02040503050406030204" pitchFamily="18" charset="0"/>
                      </a:rPr>
                      <m:t>𝛽</m:t>
                    </m:r>
                  </m:oMath>
                </a14:m>
                <a:endParaRPr lang="en-AU" dirty="0">
                  <a:solidFill>
                    <a:schemeClr val="accent6"/>
                  </a:solidFill>
                </a:endParaRPr>
              </a:p>
            </p:txBody>
          </p:sp>
        </mc:Choice>
        <mc:Fallback xmlns="">
          <p:sp>
            <p:nvSpPr>
              <p:cNvPr id="2" name="Title 1">
                <a:extLst>
                  <a:ext uri="{FF2B5EF4-FFF2-40B4-BE49-F238E27FC236}">
                    <a16:creationId xmlns:a16="http://schemas.microsoft.com/office/drawing/2014/main" id="{603562C1-94B9-4EE1-BFD1-DF1F70725643}"/>
                  </a:ext>
                </a:extLst>
              </p:cNvPr>
              <p:cNvSpPr>
                <a:spLocks noGrp="1" noRot="1" noChangeAspect="1" noMove="1" noResize="1" noEditPoints="1" noAdjustHandles="1" noChangeArrowheads="1" noChangeShapeType="1" noTextEdit="1"/>
              </p:cNvSpPr>
              <p:nvPr>
                <p:ph type="title"/>
              </p:nvPr>
            </p:nvSpPr>
            <p:spPr>
              <a:blipFill>
                <a:blip r:embed="rId3"/>
                <a:stretch>
                  <a:fillRect l="-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7A018EF-4E7A-13AC-92DE-A6AC1833265C}"/>
                  </a:ext>
                </a:extLst>
              </p:cNvPr>
              <p:cNvSpPr>
                <a:spLocks noGrp="1"/>
              </p:cNvSpPr>
              <p:nvPr>
                <p:ph idx="1"/>
              </p:nvPr>
            </p:nvSpPr>
            <p:spPr/>
            <p:txBody>
              <a:bodyPr>
                <a:normAutofit/>
              </a:bodyPr>
              <a:lstStyle/>
              <a:p>
                <a:pPr marL="57150" indent="0">
                  <a:buNone/>
                </a:pPr>
                <a:r>
                  <a:rPr lang="en-AU" dirty="0"/>
                  <a:t>Let’s consider a couple of scenarios:</a:t>
                </a:r>
              </a:p>
              <a:p>
                <a:pPr marL="57150" indent="0">
                  <a:buNone/>
                </a:pPr>
                <a:endParaRPr lang="en-AU" dirty="0"/>
              </a:p>
              <a:p>
                <a:pPr marL="400050"/>
                <a:r>
                  <a:rPr lang="en-AU" sz="2000" dirty="0"/>
                  <a:t>You are investigating the rate of detection of a pathogen in hospitals that can be fatal in immunocompromised patients. It is thought that the pathogen is very rare, but you suspect it is more common. Your study is very expensive to set up, but it is relatively inexpensive to collect more samples. If there is a negative finding, it is unlikely the study will be repeated. Should you use the conventional power </a:t>
                </a:r>
                <a:r>
                  <a:rPr lang="en-AU" sz="2000" dirty="0">
                    <a:solidFill>
                      <a:schemeClr val="tx1"/>
                    </a:solidFill>
                  </a:rPr>
                  <a:t>(</a:t>
                </a:r>
                <a:r>
                  <a:rPr lang="en-AU" sz="2000" i="1" dirty="0">
                    <a:solidFill>
                      <a:schemeClr val="tx1"/>
                    </a:solidFill>
                  </a:rPr>
                  <a:t>1-</a:t>
                </a:r>
                <a:r>
                  <a:rPr lang="en-AU" sz="2000" dirty="0">
                    <a:solidFill>
                      <a:schemeClr val="tx1"/>
                    </a:solidFill>
                    <a:ea typeface="Cambria Math" panose="02040503050406030204" pitchFamily="18" charset="0"/>
                  </a:rPr>
                  <a:t> </a:t>
                </a:r>
                <a14:m>
                  <m:oMath xmlns:m="http://schemas.openxmlformats.org/officeDocument/2006/math">
                    <m:r>
                      <a:rPr lang="en-AU" sz="2000" i="1">
                        <a:solidFill>
                          <a:schemeClr val="tx1"/>
                        </a:solidFill>
                        <a:latin typeface="Cambria Math" panose="02040503050406030204" pitchFamily="18" charset="0"/>
                        <a:ea typeface="Cambria Math" panose="02040503050406030204" pitchFamily="18" charset="0"/>
                      </a:rPr>
                      <m:t>𝛽</m:t>
                    </m:r>
                  </m:oMath>
                </a14:m>
                <a:r>
                  <a:rPr lang="en-AU" sz="2000" dirty="0">
                    <a:solidFill>
                      <a:schemeClr val="tx1"/>
                    </a:solidFill>
                  </a:rPr>
                  <a:t>)</a:t>
                </a:r>
                <a:r>
                  <a:rPr lang="en-AU" sz="2000" dirty="0"/>
                  <a:t> of 80%?</a:t>
                </a:r>
              </a:p>
              <a:p>
                <a:pPr marL="800100" lvl="1"/>
                <a:r>
                  <a:rPr lang="en-AU" sz="1800" i="1" dirty="0">
                    <a:solidFill>
                      <a:srgbClr val="FF0000"/>
                    </a:solidFill>
                  </a:rPr>
                  <a:t>Consider increasing 1-</a:t>
                </a:r>
                <a:r>
                  <a:rPr lang="en-AU" sz="1800" dirty="0">
                    <a:solidFill>
                      <a:srgbClr val="FF0000"/>
                    </a:solidFill>
                    <a:ea typeface="Cambria Math" panose="02040503050406030204" pitchFamily="18" charset="0"/>
                  </a:rPr>
                  <a:t> </a:t>
                </a:r>
                <a14:m>
                  <m:oMath xmlns:m="http://schemas.openxmlformats.org/officeDocument/2006/math">
                    <m:r>
                      <a:rPr lang="en-AU" sz="1800" i="1">
                        <a:solidFill>
                          <a:srgbClr val="FF0000"/>
                        </a:solidFill>
                        <a:latin typeface="Cambria Math" panose="02040503050406030204" pitchFamily="18" charset="0"/>
                        <a:ea typeface="Cambria Math" panose="02040503050406030204" pitchFamily="18" charset="0"/>
                      </a:rPr>
                      <m:t>𝛽</m:t>
                    </m:r>
                    <m:r>
                      <a:rPr lang="en-AU" sz="1800" b="0" i="1" smtClean="0">
                        <a:solidFill>
                          <a:srgbClr val="FF0000"/>
                        </a:solidFill>
                        <a:latin typeface="Cambria Math" panose="02040503050406030204" pitchFamily="18" charset="0"/>
                        <a:ea typeface="Cambria Math" panose="02040503050406030204" pitchFamily="18" charset="0"/>
                      </a:rPr>
                      <m:t> </m:t>
                    </m:r>
                  </m:oMath>
                </a14:m>
                <a:r>
                  <a:rPr lang="en-AU" sz="1800" i="1" dirty="0">
                    <a:solidFill>
                      <a:srgbClr val="FF0000"/>
                    </a:solidFill>
                  </a:rPr>
                  <a:t>(decreasing </a:t>
                </a:r>
                <a14:m>
                  <m:oMath xmlns:m="http://schemas.openxmlformats.org/officeDocument/2006/math">
                    <m:r>
                      <a:rPr lang="en-AU" sz="1800" i="1">
                        <a:solidFill>
                          <a:srgbClr val="FF0000"/>
                        </a:solidFill>
                        <a:latin typeface="Cambria Math" panose="02040503050406030204" pitchFamily="18" charset="0"/>
                        <a:ea typeface="Cambria Math" panose="02040503050406030204" pitchFamily="18" charset="0"/>
                      </a:rPr>
                      <m:t>𝛽</m:t>
                    </m:r>
                    <m:r>
                      <a:rPr lang="en-AU" sz="1800" b="0" i="1" smtClean="0">
                        <a:solidFill>
                          <a:srgbClr val="FF0000"/>
                        </a:solidFill>
                        <a:latin typeface="Cambria Math" panose="02040503050406030204" pitchFamily="18" charset="0"/>
                        <a:ea typeface="Cambria Math" panose="02040503050406030204" pitchFamily="18" charset="0"/>
                      </a:rPr>
                      <m:t>)</m:t>
                    </m:r>
                  </m:oMath>
                </a14:m>
                <a:r>
                  <a:rPr lang="en-AU" sz="1800" i="1" dirty="0">
                    <a:solidFill>
                      <a:srgbClr val="FF0000"/>
                    </a:solidFill>
                  </a:rPr>
                  <a:t> as 80% means a one in five chance of a false negative even if the alternative hypothesis is true</a:t>
                </a:r>
              </a:p>
              <a:p>
                <a:pPr marL="800100" lvl="1"/>
                <a:endParaRPr lang="en-AU" sz="1800" i="1" dirty="0"/>
              </a:p>
              <a:p>
                <a:pPr marL="400050"/>
                <a:r>
                  <a:rPr lang="en-AU" sz="2000" dirty="0"/>
                  <a:t>You are investigating the use of novel disinfectants on hospital pathogens by screening a panel of potential disinfectants. If a disinfectant is found to be effective, the disinfectant will be tested again in a new and larger sample. Should you use the conventional </a:t>
                </a:r>
                <a14:m>
                  <m:oMath xmlns:m="http://schemas.openxmlformats.org/officeDocument/2006/math">
                    <m:r>
                      <a:rPr lang="en-AU" sz="2000" i="1">
                        <a:latin typeface="Cambria Math" panose="02040503050406030204" pitchFamily="18" charset="0"/>
                        <a:ea typeface="Cambria Math" panose="02040503050406030204" pitchFamily="18" charset="0"/>
                      </a:rPr>
                      <m:t>𝛼</m:t>
                    </m:r>
                    <m:r>
                      <a:rPr lang="en-AU" sz="2000" i="1">
                        <a:latin typeface="Cambria Math" panose="02040503050406030204" pitchFamily="18" charset="0"/>
                        <a:ea typeface="Cambria Math" panose="02040503050406030204" pitchFamily="18" charset="0"/>
                      </a:rPr>
                      <m:t> </m:t>
                    </m:r>
                  </m:oMath>
                </a14:m>
                <a:r>
                  <a:rPr lang="en-AU" sz="2000" dirty="0"/>
                  <a:t>of 0.05?</a:t>
                </a:r>
              </a:p>
              <a:p>
                <a:pPr marL="800100" lvl="1"/>
                <a:r>
                  <a:rPr lang="en-AU" sz="1800" dirty="0">
                    <a:solidFill>
                      <a:srgbClr val="FF0000"/>
                    </a:solidFill>
                  </a:rPr>
                  <a:t>Consider increasing </a:t>
                </a:r>
                <a14:m>
                  <m:oMath xmlns:m="http://schemas.openxmlformats.org/officeDocument/2006/math">
                    <m:r>
                      <a:rPr lang="en-AU" sz="1800" i="1" smtClean="0">
                        <a:solidFill>
                          <a:srgbClr val="FF0000"/>
                        </a:solidFill>
                        <a:latin typeface="Cambria Math" panose="02040503050406030204" pitchFamily="18" charset="0"/>
                        <a:ea typeface="Cambria Math" panose="02040503050406030204" pitchFamily="18" charset="0"/>
                      </a:rPr>
                      <m:t>𝛼</m:t>
                    </m:r>
                    <m:r>
                      <a:rPr lang="en-AU" sz="1800" b="0" i="0" smtClean="0">
                        <a:solidFill>
                          <a:srgbClr val="FF0000"/>
                        </a:solidFill>
                        <a:latin typeface="Cambria Math" panose="02040503050406030204" pitchFamily="18" charset="0"/>
                        <a:ea typeface="Cambria Math" panose="02040503050406030204" pitchFamily="18" charset="0"/>
                      </a:rPr>
                      <m:t>. </m:t>
                    </m:r>
                  </m:oMath>
                </a14:m>
                <a:r>
                  <a:rPr lang="en-AU" sz="1800" i="1" dirty="0">
                    <a:solidFill>
                      <a:srgbClr val="FF0000"/>
                    </a:solidFill>
                  </a:rPr>
                  <a:t>A false positive is less of a problem, because the finding will be replicated</a:t>
                </a:r>
              </a:p>
              <a:p>
                <a:pPr marL="514350" lvl="1" indent="0">
                  <a:buNone/>
                </a:pPr>
                <a:endParaRPr lang="en-AU" sz="2800" dirty="0"/>
              </a:p>
              <a:p>
                <a:pPr lvl="1"/>
                <a:endParaRPr lang="en-AU" dirty="0"/>
              </a:p>
              <a:p>
                <a:endParaRPr lang="en-AU" dirty="0"/>
              </a:p>
            </p:txBody>
          </p:sp>
        </mc:Choice>
        <mc:Fallback xmlns="">
          <p:sp>
            <p:nvSpPr>
              <p:cNvPr id="3" name="Content Placeholder 2">
                <a:extLst>
                  <a:ext uri="{FF2B5EF4-FFF2-40B4-BE49-F238E27FC236}">
                    <a16:creationId xmlns:a16="http://schemas.microsoft.com/office/drawing/2014/main" id="{17A018EF-4E7A-13AC-92DE-A6AC1833265C}"/>
                  </a:ext>
                </a:extLst>
              </p:cNvPr>
              <p:cNvSpPr>
                <a:spLocks noGrp="1" noRot="1" noChangeAspect="1" noMove="1" noResize="1" noEditPoints="1" noAdjustHandles="1" noChangeArrowheads="1" noChangeShapeType="1" noTextEdit="1"/>
              </p:cNvSpPr>
              <p:nvPr>
                <p:ph idx="1"/>
              </p:nvPr>
            </p:nvSpPr>
            <p:spPr>
              <a:blipFill>
                <a:blip r:embed="rId4"/>
                <a:stretch>
                  <a:fillRect l="-333" t="-1790"/>
                </a:stretch>
              </a:blipFill>
            </p:spPr>
            <p:txBody>
              <a:bodyPr/>
              <a:lstStyle/>
              <a:p>
                <a:r>
                  <a:rPr lang="en-AU">
                    <a:noFill/>
                  </a:rPr>
                  <a:t> </a:t>
                </a:r>
              </a:p>
            </p:txBody>
          </p:sp>
        </mc:Fallback>
      </mc:AlternateContent>
      <p:pic>
        <p:nvPicPr>
          <p:cNvPr id="5" name="Graphic 4">
            <a:extLst>
              <a:ext uri="{FF2B5EF4-FFF2-40B4-BE49-F238E27FC236}">
                <a16:creationId xmlns:a16="http://schemas.microsoft.com/office/drawing/2014/main" id="{169488CB-0D1F-DCA9-C0C4-2FEB40BF524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125200" y="231775"/>
            <a:ext cx="914400" cy="914400"/>
          </a:xfrm>
          <a:prstGeom prst="rect">
            <a:avLst/>
          </a:prstGeom>
        </p:spPr>
      </p:pic>
    </p:spTree>
    <p:extLst>
      <p:ext uri="{BB962C8B-B14F-4D97-AF65-F5344CB8AC3E}">
        <p14:creationId xmlns:p14="http://schemas.microsoft.com/office/powerpoint/2010/main" val="190080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fade">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42CE4-090B-0E7B-3EEB-609E032BF456}"/>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D7D1361-8888-FFA0-332E-CE84381DBB55}"/>
                  </a:ext>
                </a:extLst>
              </p:cNvPr>
              <p:cNvSpPr>
                <a:spLocks noGrp="1"/>
              </p:cNvSpPr>
              <p:nvPr>
                <p:ph type="title"/>
              </p:nvPr>
            </p:nvSpPr>
            <p:spPr/>
            <p:txBody>
              <a:bodyPr/>
              <a:lstStyle/>
              <a:p>
                <a:r>
                  <a:rPr lang="en-AU" dirty="0">
                    <a:solidFill>
                      <a:schemeClr val="accent6"/>
                    </a:solidFill>
                  </a:rPr>
                  <a:t>2. Set </a:t>
                </a:r>
                <a14:m>
                  <m:oMath xmlns:m="http://schemas.openxmlformats.org/officeDocument/2006/math">
                    <m:r>
                      <a:rPr lang="en-AU" i="1">
                        <a:solidFill>
                          <a:schemeClr val="accent6"/>
                        </a:solidFill>
                        <a:latin typeface="Cambria Math" panose="02040503050406030204" pitchFamily="18" charset="0"/>
                        <a:ea typeface="Cambria Math" panose="02040503050406030204" pitchFamily="18" charset="0"/>
                      </a:rPr>
                      <m:t>𝛼</m:t>
                    </m:r>
                  </m:oMath>
                </a14:m>
                <a:r>
                  <a:rPr lang="en-AU" dirty="0">
                    <a:solidFill>
                      <a:schemeClr val="accent6"/>
                    </a:solidFill>
                  </a:rPr>
                  <a:t> and </a:t>
                </a:r>
                <a14:m>
                  <m:oMath xmlns:m="http://schemas.openxmlformats.org/officeDocument/2006/math">
                    <m:r>
                      <a:rPr lang="en-AU" i="1">
                        <a:solidFill>
                          <a:schemeClr val="accent6"/>
                        </a:solidFill>
                        <a:latin typeface="Cambria Math" panose="02040503050406030204" pitchFamily="18" charset="0"/>
                      </a:rPr>
                      <m:t>1−</m:t>
                    </m:r>
                    <m:r>
                      <a:rPr lang="en-AU" i="1">
                        <a:solidFill>
                          <a:schemeClr val="accent6"/>
                        </a:solidFill>
                        <a:latin typeface="Cambria Math" panose="02040503050406030204" pitchFamily="18" charset="0"/>
                        <a:ea typeface="Cambria Math" panose="02040503050406030204" pitchFamily="18" charset="0"/>
                      </a:rPr>
                      <m:t>𝛽</m:t>
                    </m:r>
                  </m:oMath>
                </a14:m>
                <a:endParaRPr lang="en-AU" dirty="0">
                  <a:solidFill>
                    <a:schemeClr val="accent6"/>
                  </a:solidFill>
                </a:endParaRPr>
              </a:p>
            </p:txBody>
          </p:sp>
        </mc:Choice>
        <mc:Fallback xmlns="">
          <p:sp>
            <p:nvSpPr>
              <p:cNvPr id="2" name="Title 1">
                <a:extLst>
                  <a:ext uri="{FF2B5EF4-FFF2-40B4-BE49-F238E27FC236}">
                    <a16:creationId xmlns:a16="http://schemas.microsoft.com/office/drawing/2014/main" id="{603562C1-94B9-4EE1-BFD1-DF1F70725643}"/>
                  </a:ext>
                </a:extLst>
              </p:cNvPr>
              <p:cNvSpPr>
                <a:spLocks noGrp="1" noRot="1" noChangeAspect="1" noMove="1" noResize="1" noEditPoints="1" noAdjustHandles="1" noChangeArrowheads="1" noChangeShapeType="1" noTextEdit="1"/>
              </p:cNvSpPr>
              <p:nvPr>
                <p:ph type="title"/>
              </p:nvPr>
            </p:nvSpPr>
            <p:spPr>
              <a:blipFill>
                <a:blip r:embed="rId3"/>
                <a:stretch>
                  <a:fillRect l="-111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03E07C4-8141-F56B-5E18-A828E310C0F5}"/>
                  </a:ext>
                </a:extLst>
              </p:cNvPr>
              <p:cNvSpPr>
                <a:spLocks noGrp="1"/>
              </p:cNvSpPr>
              <p:nvPr>
                <p:ph idx="1"/>
              </p:nvPr>
            </p:nvSpPr>
            <p:spPr>
              <a:xfrm>
                <a:off x="609600" y="1368840"/>
                <a:ext cx="10972800" cy="4767263"/>
              </a:xfrm>
            </p:spPr>
            <p:txBody>
              <a:bodyPr>
                <a:normAutofit/>
              </a:bodyPr>
              <a:lstStyle/>
              <a:p>
                <a:pPr marL="57150" indent="0">
                  <a:buNone/>
                </a:pPr>
                <a:r>
                  <a:rPr lang="en-AU" dirty="0"/>
                  <a:t>A good example of how a personal preference of an influential figure can become an iron-clad convention.</a:t>
                </a:r>
              </a:p>
              <a:p>
                <a:pPr marL="57150" indent="0">
                  <a:buNone/>
                </a:pPr>
                <a:endParaRPr lang="en-AU" dirty="0"/>
              </a:p>
              <a:p>
                <a:pPr marL="57150" indent="0">
                  <a:buNone/>
                </a:pPr>
                <a:r>
                  <a:rPr lang="en-US" sz="2000" i="1" dirty="0"/>
                  <a:t>“It is proposed here as a convention that, when the investigator has no other basis for setting the desired power value, the value .80 be used. This means that </a:t>
                </a:r>
                <a14:m>
                  <m:oMath xmlns:m="http://schemas.openxmlformats.org/officeDocument/2006/math">
                    <m:r>
                      <a:rPr lang="en-AU" sz="2000" i="1" smtClean="0">
                        <a:latin typeface="Cambria Math" panose="02040503050406030204" pitchFamily="18" charset="0"/>
                        <a:ea typeface="Cambria Math" panose="02040503050406030204" pitchFamily="18" charset="0"/>
                      </a:rPr>
                      <m:t>𝛽</m:t>
                    </m:r>
                    <m:r>
                      <a:rPr lang="en-AU" sz="2000" i="1" smtClean="0">
                        <a:latin typeface="Cambria Math" panose="02040503050406030204" pitchFamily="18" charset="0"/>
                        <a:ea typeface="Cambria Math" panose="02040503050406030204" pitchFamily="18" charset="0"/>
                      </a:rPr>
                      <m:t> </m:t>
                    </m:r>
                  </m:oMath>
                </a14:m>
                <a:r>
                  <a:rPr lang="en-US" sz="2000" i="1" dirty="0"/>
                  <a:t>is set at .20. This arbitrary but reasonable value is offered for several reasons (Cohen, 1965, pp. 98-99). </a:t>
                </a:r>
                <a:r>
                  <a:rPr lang="en-US" sz="2000" b="1" i="1" dirty="0"/>
                  <a:t>The chief among them takes into consideration the implicit convention for </a:t>
                </a:r>
                <a14:m>
                  <m:oMath xmlns:m="http://schemas.openxmlformats.org/officeDocument/2006/math">
                    <m:r>
                      <a:rPr lang="en-AU" sz="2000" i="1">
                        <a:latin typeface="Cambria Math" panose="02040503050406030204" pitchFamily="18" charset="0"/>
                        <a:ea typeface="Cambria Math" panose="02040503050406030204" pitchFamily="18" charset="0"/>
                      </a:rPr>
                      <m:t>𝛼</m:t>
                    </m:r>
                    <m:r>
                      <a:rPr lang="en-AU" sz="2000" i="1">
                        <a:latin typeface="Cambria Math" panose="02040503050406030204" pitchFamily="18" charset="0"/>
                        <a:ea typeface="Cambria Math" panose="02040503050406030204" pitchFamily="18" charset="0"/>
                      </a:rPr>
                      <m:t> </m:t>
                    </m:r>
                  </m:oMath>
                </a14:m>
                <a:r>
                  <a:rPr lang="en-US" sz="2000" b="1" i="1" dirty="0"/>
                  <a:t>of .05. </a:t>
                </a:r>
                <a:r>
                  <a:rPr lang="en-US" sz="2000" i="1" dirty="0"/>
                  <a:t>The </a:t>
                </a:r>
                <a14:m>
                  <m:oMath xmlns:m="http://schemas.openxmlformats.org/officeDocument/2006/math">
                    <m:r>
                      <a:rPr lang="en-AU" sz="2000" i="1">
                        <a:latin typeface="Cambria Math" panose="02040503050406030204" pitchFamily="18" charset="0"/>
                        <a:ea typeface="Cambria Math" panose="02040503050406030204" pitchFamily="18" charset="0"/>
                      </a:rPr>
                      <m:t>𝛽</m:t>
                    </m:r>
                    <m:r>
                      <a:rPr lang="en-AU" sz="2000" i="1">
                        <a:latin typeface="Cambria Math" panose="02040503050406030204" pitchFamily="18" charset="0"/>
                        <a:ea typeface="Cambria Math" panose="02040503050406030204" pitchFamily="18" charset="0"/>
                      </a:rPr>
                      <m:t> </m:t>
                    </m:r>
                  </m:oMath>
                </a14:m>
                <a:r>
                  <a:rPr lang="en-US" sz="2000" i="1" dirty="0"/>
                  <a:t>of .20 is chosen with the idea that the general relative seriousness of these two kinds of errors is of the order of .20/.05, i.e., that Type I errors are of the order of four times as serious as Type II errors. </a:t>
                </a:r>
                <a:r>
                  <a:rPr lang="en-US" sz="2000" b="1" i="1" dirty="0"/>
                  <a:t>This .80 desired power convention is offered with the hope that it will be ignored whenever an investigator can find a basis in his substantive concerns in his specific research investigation to choose a value ad hoc.”</a:t>
                </a:r>
                <a:endParaRPr lang="en-AU" sz="3200" b="1" i="1" dirty="0"/>
              </a:p>
              <a:p>
                <a:pPr marL="0" indent="0">
                  <a:buNone/>
                </a:pPr>
                <a:endParaRPr lang="en-US" dirty="0"/>
              </a:p>
              <a:p>
                <a:pPr marL="0" indent="0">
                  <a:buNone/>
                </a:pPr>
                <a:r>
                  <a:rPr lang="en-US" sz="2000" dirty="0"/>
                  <a:t>Cohen, J. (1988). </a:t>
                </a:r>
                <a:r>
                  <a:rPr lang="en-US" sz="2000" i="1" dirty="0"/>
                  <a:t>Statistical power analysis for the behavioral sciences</a:t>
                </a:r>
                <a:r>
                  <a:rPr lang="en-US" sz="2000" dirty="0"/>
                  <a:t> (2nd ed). L. Erlbaum Associates. </a:t>
                </a:r>
                <a:endParaRPr lang="en-AU" sz="2000" dirty="0"/>
              </a:p>
            </p:txBody>
          </p:sp>
        </mc:Choice>
        <mc:Fallback xmlns="">
          <p:sp>
            <p:nvSpPr>
              <p:cNvPr id="3" name="Content Placeholder 2">
                <a:extLst>
                  <a:ext uri="{FF2B5EF4-FFF2-40B4-BE49-F238E27FC236}">
                    <a16:creationId xmlns:a16="http://schemas.microsoft.com/office/drawing/2014/main" id="{503E07C4-8141-F56B-5E18-A828E310C0F5}"/>
                  </a:ext>
                </a:extLst>
              </p:cNvPr>
              <p:cNvSpPr>
                <a:spLocks noGrp="1" noRot="1" noChangeAspect="1" noMove="1" noResize="1" noEditPoints="1" noAdjustHandles="1" noChangeArrowheads="1" noChangeShapeType="1" noTextEdit="1"/>
              </p:cNvSpPr>
              <p:nvPr>
                <p:ph idx="1"/>
              </p:nvPr>
            </p:nvSpPr>
            <p:spPr>
              <a:xfrm>
                <a:off x="609600" y="1368840"/>
                <a:ext cx="10972800" cy="4767263"/>
              </a:xfrm>
              <a:blipFill>
                <a:blip r:embed="rId4"/>
                <a:stretch>
                  <a:fillRect l="-556" t="-1790"/>
                </a:stretch>
              </a:blipFill>
            </p:spPr>
            <p:txBody>
              <a:bodyPr/>
              <a:lstStyle/>
              <a:p>
                <a:r>
                  <a:rPr lang="en-AU">
                    <a:noFill/>
                  </a:rPr>
                  <a:t> </a:t>
                </a:r>
              </a:p>
            </p:txBody>
          </p:sp>
        </mc:Fallback>
      </mc:AlternateContent>
      <p:pic>
        <p:nvPicPr>
          <p:cNvPr id="4" name="Graphic 3" descr="Blackboard">
            <a:extLst>
              <a:ext uri="{FF2B5EF4-FFF2-40B4-BE49-F238E27FC236}">
                <a16:creationId xmlns:a16="http://schemas.microsoft.com/office/drawing/2014/main" id="{47D8FEEF-70A8-81F6-1821-E572DC37980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899765" y="19049"/>
            <a:ext cx="914400" cy="914400"/>
          </a:xfrm>
          <a:prstGeom prst="rect">
            <a:avLst/>
          </a:prstGeom>
        </p:spPr>
      </p:pic>
    </p:spTree>
    <p:extLst>
      <p:ext uri="{BB962C8B-B14F-4D97-AF65-F5344CB8AC3E}">
        <p14:creationId xmlns:p14="http://schemas.microsoft.com/office/powerpoint/2010/main" val="5459063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0F3A1218-4DB4-8DB7-D24F-F975C7933D04}"/>
                  </a:ext>
                </a:extLst>
              </p:cNvPr>
              <p:cNvSpPr>
                <a:spLocks noGrp="1"/>
              </p:cNvSpPr>
              <p:nvPr>
                <p:ph type="title"/>
              </p:nvPr>
            </p:nvSpPr>
            <p:spPr/>
            <p:txBody>
              <a:bodyPr/>
              <a:lstStyle/>
              <a:p>
                <a:r>
                  <a:rPr lang="en-AU" dirty="0"/>
                  <a:t>Summary </a:t>
                </a:r>
                <a:r>
                  <a:rPr lang="en-AU" dirty="0">
                    <a:solidFill>
                      <a:schemeClr val="accent1"/>
                    </a:solidFill>
                  </a:rPr>
                  <a:t>for </a:t>
                </a:r>
                <a14:m>
                  <m:oMath xmlns:m="http://schemas.openxmlformats.org/officeDocument/2006/math">
                    <m:r>
                      <a:rPr lang="en-AU" i="1">
                        <a:solidFill>
                          <a:schemeClr val="accent1"/>
                        </a:solidFill>
                        <a:latin typeface="Cambria Math" panose="02040503050406030204" pitchFamily="18" charset="0"/>
                        <a:ea typeface="Cambria Math" panose="02040503050406030204" pitchFamily="18" charset="0"/>
                      </a:rPr>
                      <m:t>𝛼</m:t>
                    </m:r>
                  </m:oMath>
                </a14:m>
                <a:r>
                  <a:rPr lang="en-AU" dirty="0">
                    <a:solidFill>
                      <a:schemeClr val="accent1"/>
                    </a:solidFill>
                  </a:rPr>
                  <a:t> and </a:t>
                </a:r>
                <a14:m>
                  <m:oMath xmlns:m="http://schemas.openxmlformats.org/officeDocument/2006/math">
                    <m:r>
                      <a:rPr lang="en-AU" i="1">
                        <a:solidFill>
                          <a:schemeClr val="accent1"/>
                        </a:solidFill>
                        <a:latin typeface="Cambria Math" panose="02040503050406030204" pitchFamily="18" charset="0"/>
                      </a:rPr>
                      <m:t>1−</m:t>
                    </m:r>
                    <m:r>
                      <a:rPr lang="en-AU" i="1">
                        <a:solidFill>
                          <a:schemeClr val="accent1"/>
                        </a:solidFill>
                        <a:latin typeface="Cambria Math" panose="02040503050406030204" pitchFamily="18" charset="0"/>
                        <a:ea typeface="Cambria Math" panose="02040503050406030204" pitchFamily="18" charset="0"/>
                      </a:rPr>
                      <m:t>𝛽</m:t>
                    </m:r>
                  </m:oMath>
                </a14:m>
                <a:endParaRPr lang="en-AU" dirty="0"/>
              </a:p>
            </p:txBody>
          </p:sp>
        </mc:Choice>
        <mc:Fallback xmlns="">
          <p:sp>
            <p:nvSpPr>
              <p:cNvPr id="2" name="Title 1">
                <a:extLst>
                  <a:ext uri="{FF2B5EF4-FFF2-40B4-BE49-F238E27FC236}">
                    <a16:creationId xmlns:a16="http://schemas.microsoft.com/office/drawing/2014/main" id="{0F3A1218-4DB4-8DB7-D24F-F975C7933D04}"/>
                  </a:ext>
                </a:extLst>
              </p:cNvPr>
              <p:cNvSpPr>
                <a:spLocks noGrp="1" noRot="1" noChangeAspect="1" noMove="1" noResize="1" noEditPoints="1" noAdjustHandles="1" noChangeArrowheads="1" noChangeShapeType="1" noTextEdit="1"/>
              </p:cNvSpPr>
              <p:nvPr>
                <p:ph type="title"/>
              </p:nvPr>
            </p:nvSpPr>
            <p:spPr>
              <a:blipFill>
                <a:blip r:embed="rId2"/>
                <a:stretch>
                  <a:fillRect l="-1111"/>
                </a:stretch>
              </a:blipFill>
            </p:spPr>
            <p:txBody>
              <a:bodyPr/>
              <a:lstStyle/>
              <a:p>
                <a:r>
                  <a:rPr lang="en-AU">
                    <a:noFill/>
                  </a:rPr>
                  <a:t> </a:t>
                </a:r>
              </a:p>
            </p:txBody>
          </p:sp>
        </mc:Fallback>
      </mc:AlternateContent>
      <p:pic>
        <p:nvPicPr>
          <p:cNvPr id="4" name="Graphic 3" descr="Blackboard">
            <a:extLst>
              <a:ext uri="{FF2B5EF4-FFF2-40B4-BE49-F238E27FC236}">
                <a16:creationId xmlns:a16="http://schemas.microsoft.com/office/drawing/2014/main" id="{4B0EBE5A-AF95-D5BD-4494-C53C191C618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99765" y="19049"/>
            <a:ext cx="914400" cy="914400"/>
          </a:xfrm>
          <a:prstGeom prst="rect">
            <a:avLst/>
          </a:prstGeom>
        </p:spPr>
      </p:pic>
      <p:graphicFrame>
        <p:nvGraphicFramePr>
          <p:cNvPr id="5" name="Table 4">
            <a:extLst>
              <a:ext uri="{FF2B5EF4-FFF2-40B4-BE49-F238E27FC236}">
                <a16:creationId xmlns:a16="http://schemas.microsoft.com/office/drawing/2014/main" id="{AA5CF416-AC36-E256-3C6D-37531DA4519B}"/>
              </a:ext>
            </a:extLst>
          </p:cNvPr>
          <p:cNvGraphicFramePr>
            <a:graphicFrameLocks noGrp="1"/>
          </p:cNvGraphicFramePr>
          <p:nvPr>
            <p:extLst>
              <p:ext uri="{D42A27DB-BD31-4B8C-83A1-F6EECF244321}">
                <p14:modId xmlns:p14="http://schemas.microsoft.com/office/powerpoint/2010/main" val="2005348305"/>
              </p:ext>
            </p:extLst>
          </p:nvPr>
        </p:nvGraphicFramePr>
        <p:xfrm>
          <a:off x="720073" y="920034"/>
          <a:ext cx="10862325" cy="5550989"/>
        </p:xfrm>
        <a:graphic>
          <a:graphicData uri="http://schemas.openxmlformats.org/drawingml/2006/table">
            <a:tbl>
              <a:tblPr/>
              <a:tblGrid>
                <a:gridCol w="2172465">
                  <a:extLst>
                    <a:ext uri="{9D8B030D-6E8A-4147-A177-3AD203B41FA5}">
                      <a16:colId xmlns:a16="http://schemas.microsoft.com/office/drawing/2014/main" val="2087177863"/>
                    </a:ext>
                  </a:extLst>
                </a:gridCol>
                <a:gridCol w="2172465">
                  <a:extLst>
                    <a:ext uri="{9D8B030D-6E8A-4147-A177-3AD203B41FA5}">
                      <a16:colId xmlns:a16="http://schemas.microsoft.com/office/drawing/2014/main" val="2113394646"/>
                    </a:ext>
                  </a:extLst>
                </a:gridCol>
                <a:gridCol w="2172465">
                  <a:extLst>
                    <a:ext uri="{9D8B030D-6E8A-4147-A177-3AD203B41FA5}">
                      <a16:colId xmlns:a16="http://schemas.microsoft.com/office/drawing/2014/main" val="3198544351"/>
                    </a:ext>
                  </a:extLst>
                </a:gridCol>
                <a:gridCol w="2172465">
                  <a:extLst>
                    <a:ext uri="{9D8B030D-6E8A-4147-A177-3AD203B41FA5}">
                      <a16:colId xmlns:a16="http://schemas.microsoft.com/office/drawing/2014/main" val="2807105036"/>
                    </a:ext>
                  </a:extLst>
                </a:gridCol>
                <a:gridCol w="2172465">
                  <a:extLst>
                    <a:ext uri="{9D8B030D-6E8A-4147-A177-3AD203B41FA5}">
                      <a16:colId xmlns:a16="http://schemas.microsoft.com/office/drawing/2014/main" val="77403176"/>
                    </a:ext>
                  </a:extLst>
                </a:gridCol>
              </a:tblGrid>
              <a:tr h="392929">
                <a:tc>
                  <a:txBody>
                    <a:bodyPr/>
                    <a:lstStyle/>
                    <a:p>
                      <a:pPr>
                        <a:buNone/>
                      </a:pPr>
                      <a:r>
                        <a:rPr lang="en-AU" sz="1400" b="0" dirty="0">
                          <a:effectLst/>
                        </a:rPr>
                        <a:t>Study type</a:t>
                      </a:r>
                    </a:p>
                  </a:txBody>
                  <a:tcPr marL="20200" marR="20200" marT="10100" marB="1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buNone/>
                      </a:pPr>
                      <a:r>
                        <a:rPr lang="en-AU" sz="1400" b="0" dirty="0">
                          <a:effectLst/>
                        </a:rPr>
                        <a:t>Primary objective</a:t>
                      </a:r>
                    </a:p>
                  </a:txBody>
                  <a:tcPr marL="20200" marR="20200" marT="10100" marB="1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buNone/>
                      </a:pPr>
                      <a:r>
                        <a:rPr lang="en-AU" sz="1400" b="0" dirty="0">
                          <a:effectLst/>
                        </a:rPr>
                        <a:t>Recommended </a:t>
                      </a:r>
                      <a:r>
                        <a:rPr lang="el-GR" sz="1400" b="0" dirty="0">
                          <a:effectLst/>
                        </a:rPr>
                        <a:t>α</a:t>
                      </a:r>
                    </a:p>
                  </a:txBody>
                  <a:tcPr marL="20200" marR="20200" marT="10100" marB="1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buNone/>
                      </a:pPr>
                      <a:r>
                        <a:rPr lang="en-US" sz="1400" b="0" dirty="0">
                          <a:effectLst/>
                        </a:rPr>
                        <a:t>power (1−β)</a:t>
                      </a:r>
                    </a:p>
                  </a:txBody>
                  <a:tcPr marL="20200" marR="20200" marT="10100" marB="1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buNone/>
                      </a:pPr>
                      <a:r>
                        <a:rPr lang="en-AU" sz="1400" b="0" dirty="0">
                          <a:effectLst/>
                        </a:rPr>
                        <a:t>Preferred sample-size planning</a:t>
                      </a:r>
                    </a:p>
                  </a:txBody>
                  <a:tcPr marL="20200" marR="20200" marT="10100" marB="10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96340689"/>
                  </a:ext>
                </a:extLst>
              </a:tr>
              <a:tr h="980321">
                <a:tc>
                  <a:txBody>
                    <a:bodyPr/>
                    <a:lstStyle/>
                    <a:p>
                      <a:pPr>
                        <a:buNone/>
                      </a:pPr>
                      <a:r>
                        <a:rPr lang="en-AU" sz="1100" b="0" dirty="0">
                          <a:effectLst/>
                        </a:rPr>
                        <a:t>Pilot / Feasibility</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Feasibility, process evaluation, variance/event-rate estimation</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De‑emphasize hypothesis testing; if testing is unavoidable, consider α = 0.10–0.20 (two‑sided) with clear caveats (signal detection rather than confirmatory inference).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No standard; when used, 50–70% may be acceptable given learning goals; alternatively, avoid power targets and plan for precision (CI width).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100" b="0" dirty="0">
                          <a:effectLst/>
                        </a:rPr>
                        <a:t>Precision‑based (e.g., target CI width for means/proportions; stable variance estimates); ensure adequate feasibility metrics (recruitment, retention).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658832237"/>
                  </a:ext>
                </a:extLst>
              </a:tr>
              <a:tr h="820465">
                <a:tc>
                  <a:txBody>
                    <a:bodyPr/>
                    <a:lstStyle/>
                    <a:p>
                      <a:pPr>
                        <a:buNone/>
                      </a:pPr>
                      <a:r>
                        <a:rPr lang="en-AU" sz="1100" b="0" dirty="0">
                          <a:effectLst/>
                        </a:rPr>
                        <a:t>Exploratory (hypothesis‑generating)</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Preliminary effect sizing; refine endpoints and analysis</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Flexible; α often 0.10 (two‑sided) when formal testing is included; otherwise focus on estimation.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Lower power (≈60–80%) is sometimes acceptable; or emphasize precision over power to reduce false leads from underpowered testing.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Precision‑ or feasibility‑driven; consider ranges for effect sizes and variability from literature/pilot data.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24443796"/>
                  </a:ext>
                </a:extLst>
              </a:tr>
              <a:tr h="660610">
                <a:tc>
                  <a:txBody>
                    <a:bodyPr/>
                    <a:lstStyle/>
                    <a:p>
                      <a:pPr>
                        <a:buNone/>
                      </a:pPr>
                      <a:r>
                        <a:rPr lang="en-AU" sz="1100" b="0">
                          <a:effectLst/>
                        </a:rPr>
                        <a:t>Observational (estimation‑focused)</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Estimate prevalence /means /associations with prespecified precision</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Use α = 0.05 (two‑sided) if testing; otherwise specify CI goals (e.g., ±d around an estimate).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Not mandatory if the design is estimation‑first; when hypothesis tests are planned, ≥80% is common.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Precision‑based (CI width, margin of error) using literature or pilot inputs.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53572902"/>
                  </a:ext>
                </a:extLst>
              </a:tr>
              <a:tr h="720408">
                <a:tc>
                  <a:txBody>
                    <a:bodyPr/>
                    <a:lstStyle/>
                    <a:p>
                      <a:pPr>
                        <a:buNone/>
                      </a:pPr>
                      <a:r>
                        <a:rPr lang="en-US" sz="1100" b="0">
                          <a:effectLst/>
                        </a:rPr>
                        <a:t>Phase II / Proof‑of‑concept (single or two‑arm)</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a:effectLst/>
                        </a:rPr>
                        <a:t>Detect a promising signal to justify Phase III</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Typically α = 0.05 (two‑sided); justify any one‑sided α (e.g., 0.025) if clinically appropriate.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≥80% power is common; 90% if false‑negatives would be costly for development.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Classical power‑based using best estimates of effect/variance; consider sensitivity analyses across plausible effects.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749197085"/>
                  </a:ext>
                </a:extLst>
              </a:tr>
              <a:tr h="1101800">
                <a:tc>
                  <a:txBody>
                    <a:bodyPr/>
                    <a:lstStyle/>
                    <a:p>
                      <a:pPr>
                        <a:buNone/>
                      </a:pPr>
                      <a:r>
                        <a:rPr lang="en-US" sz="1100" b="0">
                          <a:effectLst/>
                        </a:rPr>
                        <a:t>Confirmatory RCT (Phase III, superiority)</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a:effectLst/>
                        </a:rPr>
                        <a:t>Definitive hypothesis test with strict error control</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l-GR" sz="1100" b="0" dirty="0">
                          <a:effectLst/>
                        </a:rPr>
                        <a:t>α = 0.05 (</a:t>
                      </a:r>
                      <a:r>
                        <a:rPr lang="en-AU" sz="1100" b="0" dirty="0">
                          <a:effectLst/>
                        </a:rPr>
                        <a:t>two‑sided) standard; </a:t>
                      </a:r>
                      <a:r>
                        <a:rPr lang="el-GR" sz="1100" b="0" dirty="0">
                          <a:effectLst/>
                        </a:rPr>
                        <a:t>α = 0.025 (</a:t>
                      </a:r>
                      <a:r>
                        <a:rPr lang="en-AU" sz="1100" b="0" dirty="0">
                          <a:effectLst/>
                        </a:rPr>
                        <a:t>one‑sided) in some regulatory settings; adjust for multiplicity (endpoints/interims/arms) to maintain familywise </a:t>
                      </a:r>
                      <a:r>
                        <a:rPr lang="el-GR" sz="1100" b="0" dirty="0">
                          <a:effectLst/>
                        </a:rPr>
                        <a:t>α. </a:t>
                      </a:r>
                      <a:endParaRPr lang="en-AU" sz="1100" b="0" dirty="0">
                        <a:effectLst/>
                      </a:endParaRP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80–90% power; 90% often preferred when consequences of a false‑negative are high.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Formal power analysis with prespecified endpoints, effect size, variance, and drop‑outs; include alpha‑spending/multiplicity control plan if needed.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228170999"/>
                  </a:ext>
                </a:extLst>
              </a:tr>
              <a:tr h="820465">
                <a:tc>
                  <a:txBody>
                    <a:bodyPr/>
                    <a:lstStyle/>
                    <a:p>
                      <a:pPr>
                        <a:buNone/>
                      </a:pPr>
                      <a:r>
                        <a:rPr lang="en-AU" sz="1100" b="0">
                          <a:effectLst/>
                        </a:rPr>
                        <a:t>Non‑inferiority / Equivalence</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a:effectLst/>
                        </a:rPr>
                        <a:t>Show treatment is not worse than (or equivalent to) control by a margin</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α = 0.05 (two‑sided) often expressed as two one‑sided tests at α = 0.025 each, TOST; careful </a:t>
                      </a:r>
                      <a:r>
                        <a:rPr lang="en-US" sz="1100" b="0" dirty="0" err="1">
                          <a:effectLst/>
                        </a:rPr>
                        <a:t>prespecification</a:t>
                      </a:r>
                      <a:r>
                        <a:rPr lang="en-US" sz="1100" b="0" dirty="0">
                          <a:effectLst/>
                        </a:rPr>
                        <a:t> of the margin is essential.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≥80–90% depending on clinical stakes and margin width.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100" b="0" dirty="0">
                          <a:effectLst/>
                        </a:rPr>
                        <a:t>Power‑based using NI/EQ margin, anticipated effect, and variance; include sensitivity analyses for plausible margins. </a:t>
                      </a:r>
                    </a:p>
                  </a:txBody>
                  <a:tcPr marL="20200" marR="20200" marT="10100" marB="10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4189816718"/>
                  </a:ext>
                </a:extLst>
              </a:tr>
            </a:tbl>
          </a:graphicData>
        </a:graphic>
      </p:graphicFrame>
    </p:spTree>
    <p:extLst>
      <p:ext uri="{BB962C8B-B14F-4D97-AF65-F5344CB8AC3E}">
        <p14:creationId xmlns:p14="http://schemas.microsoft.com/office/powerpoint/2010/main" val="2940938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dirty="0">
                <a:solidFill>
                  <a:schemeClr val="accent6"/>
                </a:solidFill>
              </a:rPr>
              <a:t>3. Set the smallest effect size of interest </a:t>
            </a:r>
          </a:p>
        </p:txBody>
      </p:sp>
      <p:sp>
        <p:nvSpPr>
          <p:cNvPr id="3" name="Content Placeholder 2">
            <a:extLst>
              <a:ext uri="{FF2B5EF4-FFF2-40B4-BE49-F238E27FC236}">
                <a16:creationId xmlns:a16="http://schemas.microsoft.com/office/drawing/2014/main" id="{1396D82F-3D91-439C-9F8A-90EAA1B6E41F}"/>
              </a:ext>
            </a:extLst>
          </p:cNvPr>
          <p:cNvSpPr>
            <a:spLocks noGrp="1"/>
          </p:cNvSpPr>
          <p:nvPr>
            <p:ph idx="1"/>
          </p:nvPr>
        </p:nvSpPr>
        <p:spPr>
          <a:xfrm>
            <a:off x="609600" y="1341648"/>
            <a:ext cx="10846526" cy="4767263"/>
          </a:xfrm>
        </p:spPr>
        <p:txBody>
          <a:bodyPr>
            <a:normAutofit fontScale="92500" lnSpcReduction="10000"/>
          </a:bodyPr>
          <a:lstStyle/>
          <a:p>
            <a:pPr marL="57150" indent="0">
              <a:buNone/>
            </a:pPr>
            <a:r>
              <a:rPr lang="en-AU" dirty="0"/>
              <a:t>Effect size examples: difference in means, difference in proportions, odds ratio…</a:t>
            </a:r>
          </a:p>
          <a:p>
            <a:pPr marL="57150" indent="0">
              <a:buNone/>
            </a:pPr>
            <a:endParaRPr lang="en-AU" dirty="0"/>
          </a:p>
          <a:p>
            <a:pPr marL="57150" indent="0">
              <a:buNone/>
            </a:pPr>
            <a:r>
              <a:rPr lang="en-AU" dirty="0"/>
              <a:t>What is the smallest effect size of interest?</a:t>
            </a:r>
          </a:p>
          <a:p>
            <a:pPr lvl="1">
              <a:buFont typeface="Arial" panose="020B0604020202020204" pitchFamily="34" charset="0"/>
              <a:buChar char="•"/>
            </a:pPr>
            <a:r>
              <a:rPr lang="en-AU" sz="2400" dirty="0"/>
              <a:t>Decide on a smallest effect size of interest (SESOI) as a target to detect in your hypothesis test.  This should be based on the smallest effect size that is of </a:t>
            </a:r>
            <a:r>
              <a:rPr lang="en-AU" sz="2400" i="1" dirty="0"/>
              <a:t>scientific interest</a:t>
            </a:r>
            <a:r>
              <a:rPr lang="en-AU" sz="2400" dirty="0"/>
              <a:t>/</a:t>
            </a:r>
            <a:r>
              <a:rPr lang="en-AU" sz="2400" i="1" dirty="0"/>
              <a:t>significance</a:t>
            </a:r>
          </a:p>
          <a:p>
            <a:pPr lvl="1">
              <a:buFont typeface="Arial" panose="020B0604020202020204" pitchFamily="34" charset="0"/>
              <a:buChar char="•"/>
            </a:pPr>
            <a:endParaRPr lang="en-AU" sz="2400" dirty="0"/>
          </a:p>
          <a:p>
            <a:pPr lvl="1">
              <a:buFont typeface="Arial" panose="020B0604020202020204" pitchFamily="34" charset="0"/>
              <a:buChar char="•"/>
            </a:pPr>
            <a:r>
              <a:rPr lang="en-AU" sz="2400" dirty="0"/>
              <a:t>You will need to use your domain expertise to decide this, e.g.:</a:t>
            </a:r>
          </a:p>
          <a:p>
            <a:pPr lvl="2">
              <a:buFont typeface="Arial" panose="020B0604020202020204" pitchFamily="34" charset="0"/>
              <a:buChar char="•"/>
            </a:pPr>
            <a:r>
              <a:rPr lang="en-AU" sz="2200" dirty="0"/>
              <a:t>What constitutes a </a:t>
            </a:r>
            <a:r>
              <a:rPr lang="en-AU" sz="2200" i="1" dirty="0"/>
              <a:t>clinically</a:t>
            </a:r>
            <a:r>
              <a:rPr lang="en-AU" sz="2200" dirty="0"/>
              <a:t> meaningful difference between patient groups in a score measuring depression?... What is a </a:t>
            </a:r>
            <a:r>
              <a:rPr lang="en-AU" sz="2200" i="1" dirty="0"/>
              <a:t>biologically</a:t>
            </a:r>
            <a:r>
              <a:rPr lang="en-AU" sz="2200" dirty="0"/>
              <a:t> meaningful difference in gene expression in two different cell types?... What difference in number of seconds to complete a task would you consider important in a mouse </a:t>
            </a:r>
            <a:r>
              <a:rPr lang="en-AU" sz="2200" i="1" dirty="0"/>
              <a:t>behaviour</a:t>
            </a:r>
            <a:r>
              <a:rPr lang="en-AU" sz="2200" dirty="0"/>
              <a:t> model?</a:t>
            </a:r>
          </a:p>
          <a:p>
            <a:pPr lvl="2">
              <a:buFont typeface="Arial" panose="020B0604020202020204" pitchFamily="34" charset="0"/>
              <a:buChar char="•"/>
            </a:pPr>
            <a:endParaRPr lang="en-AU" sz="2400" dirty="0"/>
          </a:p>
          <a:p>
            <a:pPr lvl="1">
              <a:buFont typeface="Arial" panose="020B0604020202020204" pitchFamily="34" charset="0"/>
              <a:buChar char="•"/>
            </a:pPr>
            <a:r>
              <a:rPr lang="en-AU" sz="2400" dirty="0"/>
              <a:t>If it is unknown, you may need to consider a range of plausible effect sizes and evaluate the required sample size as each of these (as described in the examples)</a:t>
            </a:r>
          </a:p>
          <a:p>
            <a:pPr lvl="1">
              <a:buFont typeface="Arial" panose="020B0604020202020204" pitchFamily="34" charset="0"/>
              <a:buChar char="•"/>
            </a:pPr>
            <a:endParaRPr lang="en-AU" sz="2400" dirty="0"/>
          </a:p>
          <a:p>
            <a:pPr lvl="1"/>
            <a:endParaRPr lang="en-AU" dirty="0"/>
          </a:p>
          <a:p>
            <a:pPr lvl="1"/>
            <a:endParaRPr lang="en-AU" dirty="0"/>
          </a:p>
          <a:p>
            <a:pPr lvl="1"/>
            <a:endParaRPr lang="en-AU" dirty="0"/>
          </a:p>
          <a:p>
            <a:endParaRPr lang="en-AU" dirty="0"/>
          </a:p>
        </p:txBody>
      </p:sp>
    </p:spTree>
    <p:extLst>
      <p:ext uri="{BB962C8B-B14F-4D97-AF65-F5344CB8AC3E}">
        <p14:creationId xmlns:p14="http://schemas.microsoft.com/office/powerpoint/2010/main" val="2185080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fade">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62C1-94B9-4EE1-BFD1-DF1F70725643}"/>
              </a:ext>
            </a:extLst>
          </p:cNvPr>
          <p:cNvSpPr>
            <a:spLocks noGrp="1"/>
          </p:cNvSpPr>
          <p:nvPr>
            <p:ph type="title"/>
          </p:nvPr>
        </p:nvSpPr>
        <p:spPr/>
        <p:txBody>
          <a:bodyPr/>
          <a:lstStyle/>
          <a:p>
            <a:r>
              <a:rPr lang="en-AU" dirty="0">
                <a:solidFill>
                  <a:schemeClr val="accent6"/>
                </a:solidFill>
              </a:rPr>
              <a:t>3. Set the smallest effect size of interest </a:t>
            </a:r>
          </a:p>
        </p:txBody>
      </p:sp>
      <p:grpSp>
        <p:nvGrpSpPr>
          <p:cNvPr id="13" name="Group 12">
            <a:extLst>
              <a:ext uri="{FF2B5EF4-FFF2-40B4-BE49-F238E27FC236}">
                <a16:creationId xmlns:a16="http://schemas.microsoft.com/office/drawing/2014/main" id="{660D1CF6-ED5D-A9C1-B4D7-EEB4617E6004}"/>
              </a:ext>
            </a:extLst>
          </p:cNvPr>
          <p:cNvGrpSpPr/>
          <p:nvPr/>
        </p:nvGrpSpPr>
        <p:grpSpPr>
          <a:xfrm>
            <a:off x="609600" y="1145569"/>
            <a:ext cx="3513762" cy="3970318"/>
            <a:chOff x="609600" y="1145569"/>
            <a:chExt cx="3513762" cy="3970318"/>
          </a:xfrm>
        </p:grpSpPr>
        <p:sp>
          <p:nvSpPr>
            <p:cNvPr id="7" name="TextBox 6">
              <a:extLst>
                <a:ext uri="{FF2B5EF4-FFF2-40B4-BE49-F238E27FC236}">
                  <a16:creationId xmlns:a16="http://schemas.microsoft.com/office/drawing/2014/main" id="{50CD59DF-2FF7-DC55-041D-5DD09000EB50}"/>
                </a:ext>
              </a:extLst>
            </p:cNvPr>
            <p:cNvSpPr txBox="1"/>
            <p:nvPr/>
          </p:nvSpPr>
          <p:spPr>
            <a:xfrm>
              <a:off x="609600" y="1145569"/>
              <a:ext cx="3513762" cy="3970318"/>
            </a:xfrm>
            <a:prstGeom prst="rect">
              <a:avLst/>
            </a:prstGeom>
            <a:noFill/>
            <a:ln>
              <a:solidFill>
                <a:schemeClr val="tx2"/>
              </a:solidFill>
            </a:ln>
          </p:spPr>
          <p:txBody>
            <a:bodyPr wrap="square" rtlCol="0">
              <a:spAutoFit/>
            </a:bodyPr>
            <a:lstStyle/>
            <a:p>
              <a:pPr algn="ctr"/>
              <a:r>
                <a:rPr lang="en-AU" b="1" dirty="0">
                  <a:solidFill>
                    <a:schemeClr val="accent1"/>
                  </a:solidFill>
                </a:rPr>
                <a:t>too small</a:t>
              </a:r>
            </a:p>
            <a:p>
              <a:endParaRPr lang="en-AU" dirty="0"/>
            </a:p>
            <a:p>
              <a:pPr algn="ctr"/>
              <a:r>
                <a:rPr lang="en-AU" dirty="0"/>
                <a:t>Effect size chosen is </a:t>
              </a:r>
              <a:r>
                <a:rPr lang="en-AU" u="sng" dirty="0"/>
                <a:t>smaller</a:t>
              </a:r>
              <a:r>
                <a:rPr lang="en-AU" dirty="0"/>
                <a:t> than necessary</a:t>
              </a:r>
            </a:p>
            <a:p>
              <a:endParaRPr lang="en-AU" dirty="0"/>
            </a:p>
            <a:p>
              <a:endParaRPr lang="en-AU" dirty="0"/>
            </a:p>
            <a:p>
              <a:endParaRPr lang="en-AU" dirty="0"/>
            </a:p>
            <a:p>
              <a:pPr marL="285750" indent="-285750">
                <a:buFont typeface="Arial" panose="020B0604020202020204" pitchFamily="34" charset="0"/>
                <a:buChar char="•"/>
              </a:pPr>
              <a:r>
                <a:rPr lang="en-AU" dirty="0"/>
                <a:t>The sample size is larger than necessary</a:t>
              </a:r>
            </a:p>
            <a:p>
              <a:pPr marL="285750" indent="-285750">
                <a:buFont typeface="Arial" panose="020B0604020202020204" pitchFamily="34" charset="0"/>
                <a:buChar char="•"/>
              </a:pPr>
              <a:r>
                <a:rPr lang="en-AU" dirty="0"/>
                <a:t>Possible waste of resources</a:t>
              </a:r>
            </a:p>
            <a:p>
              <a:pPr marL="285750" indent="-285750">
                <a:buFont typeface="Arial" panose="020B0604020202020204" pitchFamily="34" charset="0"/>
                <a:buChar char="•"/>
              </a:pPr>
              <a:r>
                <a:rPr lang="en-AU" dirty="0"/>
                <a:t>Can achieve statistical significance with an effect that is too small to be interesting or useful</a:t>
              </a:r>
            </a:p>
          </p:txBody>
        </p:sp>
        <p:sp>
          <p:nvSpPr>
            <p:cNvPr id="10" name="Arrow: Down 9">
              <a:extLst>
                <a:ext uri="{FF2B5EF4-FFF2-40B4-BE49-F238E27FC236}">
                  <a16:creationId xmlns:a16="http://schemas.microsoft.com/office/drawing/2014/main" id="{D4371B20-E427-28EB-37AB-F84E0C93F5AE}"/>
                </a:ext>
              </a:extLst>
            </p:cNvPr>
            <p:cNvSpPr/>
            <p:nvPr/>
          </p:nvSpPr>
          <p:spPr>
            <a:xfrm>
              <a:off x="2294561" y="2388741"/>
              <a:ext cx="143839" cy="40583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9EDFAD5A-AE25-E0C7-716B-1F627AAD9892}"/>
              </a:ext>
            </a:extLst>
          </p:cNvPr>
          <p:cNvGrpSpPr/>
          <p:nvPr/>
        </p:nvGrpSpPr>
        <p:grpSpPr>
          <a:xfrm>
            <a:off x="4349821" y="1142321"/>
            <a:ext cx="3513762" cy="3970318"/>
            <a:chOff x="4349821" y="1142321"/>
            <a:chExt cx="3513762" cy="4392000"/>
          </a:xfrm>
        </p:grpSpPr>
        <p:sp>
          <p:nvSpPr>
            <p:cNvPr id="8" name="TextBox 7">
              <a:extLst>
                <a:ext uri="{FF2B5EF4-FFF2-40B4-BE49-F238E27FC236}">
                  <a16:creationId xmlns:a16="http://schemas.microsoft.com/office/drawing/2014/main" id="{C57115F7-E173-8DDB-8B6C-27DC6264294A}"/>
                </a:ext>
              </a:extLst>
            </p:cNvPr>
            <p:cNvSpPr txBox="1"/>
            <p:nvPr/>
          </p:nvSpPr>
          <p:spPr>
            <a:xfrm>
              <a:off x="4349821" y="1142321"/>
              <a:ext cx="3513762" cy="4392000"/>
            </a:xfrm>
            <a:prstGeom prst="rect">
              <a:avLst/>
            </a:prstGeom>
            <a:noFill/>
            <a:ln>
              <a:solidFill>
                <a:schemeClr val="tx2"/>
              </a:solidFill>
            </a:ln>
          </p:spPr>
          <p:txBody>
            <a:bodyPr wrap="square" rtlCol="0">
              <a:spAutoFit/>
            </a:bodyPr>
            <a:lstStyle/>
            <a:p>
              <a:pPr algn="ctr"/>
              <a:r>
                <a:rPr lang="en-AU" b="1" dirty="0">
                  <a:solidFill>
                    <a:schemeClr val="accent1"/>
                  </a:solidFill>
                </a:rPr>
                <a:t>just right</a:t>
              </a:r>
            </a:p>
            <a:p>
              <a:endParaRPr lang="en-AU" dirty="0"/>
            </a:p>
            <a:p>
              <a:pPr algn="ctr"/>
              <a:r>
                <a:rPr lang="en-AU" dirty="0"/>
                <a:t>Effect size chosen is </a:t>
              </a:r>
              <a:br>
                <a:rPr lang="en-AU" dirty="0"/>
              </a:br>
              <a:r>
                <a:rPr lang="en-AU" dirty="0"/>
                <a:t>based on </a:t>
              </a:r>
              <a:r>
                <a:rPr lang="en-AU" dirty="0" err="1"/>
                <a:t>sesoi</a:t>
              </a:r>
              <a:endParaRPr lang="en-AU" dirty="0"/>
            </a:p>
            <a:p>
              <a:endParaRPr lang="en-AU" dirty="0"/>
            </a:p>
            <a:p>
              <a:endParaRPr lang="en-AU" dirty="0"/>
            </a:p>
            <a:p>
              <a:endParaRPr lang="en-AU" dirty="0"/>
            </a:p>
            <a:p>
              <a:pPr marL="285750" indent="-285750">
                <a:buFont typeface="Arial" panose="020B0604020202020204" pitchFamily="34" charset="0"/>
                <a:buChar char="•"/>
              </a:pPr>
              <a:r>
                <a:rPr lang="en-AU" dirty="0"/>
                <a:t>The sample size is just right</a:t>
              </a:r>
            </a:p>
            <a:p>
              <a:pPr marL="285750" indent="-285750">
                <a:buFont typeface="Arial" panose="020B0604020202020204" pitchFamily="34" charset="0"/>
                <a:buChar char="•"/>
              </a:pPr>
              <a:r>
                <a:rPr lang="en-AU" dirty="0"/>
                <a:t>If statistical significance is achieved, then it will align with scientific significance</a:t>
              </a:r>
            </a:p>
            <a:p>
              <a:pPr marL="285750" indent="-285750">
                <a:buFont typeface="Arial" panose="020B0604020202020204" pitchFamily="34" charset="0"/>
                <a:buChar char="•"/>
              </a:pPr>
              <a:r>
                <a:rPr lang="en-AU" dirty="0"/>
                <a:t>Most efficient use of resources</a:t>
              </a:r>
            </a:p>
          </p:txBody>
        </p:sp>
        <p:sp>
          <p:nvSpPr>
            <p:cNvPr id="11" name="Arrow: Down 10">
              <a:extLst>
                <a:ext uri="{FF2B5EF4-FFF2-40B4-BE49-F238E27FC236}">
                  <a16:creationId xmlns:a16="http://schemas.microsoft.com/office/drawing/2014/main" id="{7DE3D852-A922-EB88-CC5F-5E7F6FC4883E}"/>
                </a:ext>
              </a:extLst>
            </p:cNvPr>
            <p:cNvSpPr/>
            <p:nvPr/>
          </p:nvSpPr>
          <p:spPr>
            <a:xfrm>
              <a:off x="6078671" y="2585005"/>
              <a:ext cx="143839" cy="40583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nvGrpSpPr>
          <p:cNvPr id="15" name="Group 14">
            <a:extLst>
              <a:ext uri="{FF2B5EF4-FFF2-40B4-BE49-F238E27FC236}">
                <a16:creationId xmlns:a16="http://schemas.microsoft.com/office/drawing/2014/main" id="{A9848624-10B2-52E9-CA89-9EFB15406A3E}"/>
              </a:ext>
            </a:extLst>
          </p:cNvPr>
          <p:cNvGrpSpPr/>
          <p:nvPr/>
        </p:nvGrpSpPr>
        <p:grpSpPr>
          <a:xfrm>
            <a:off x="8090042" y="1142323"/>
            <a:ext cx="3513762" cy="4001095"/>
            <a:chOff x="8090042" y="1142323"/>
            <a:chExt cx="3513762" cy="4001095"/>
          </a:xfrm>
        </p:grpSpPr>
        <p:sp>
          <p:nvSpPr>
            <p:cNvPr id="9" name="TextBox 8">
              <a:extLst>
                <a:ext uri="{FF2B5EF4-FFF2-40B4-BE49-F238E27FC236}">
                  <a16:creationId xmlns:a16="http://schemas.microsoft.com/office/drawing/2014/main" id="{337D035E-DB8C-90C2-6382-F94875A46ABB}"/>
                </a:ext>
              </a:extLst>
            </p:cNvPr>
            <p:cNvSpPr txBox="1"/>
            <p:nvPr/>
          </p:nvSpPr>
          <p:spPr>
            <a:xfrm>
              <a:off x="8090042" y="1142323"/>
              <a:ext cx="3513762" cy="4001095"/>
            </a:xfrm>
            <a:prstGeom prst="rect">
              <a:avLst/>
            </a:prstGeom>
            <a:noFill/>
            <a:ln>
              <a:solidFill>
                <a:schemeClr val="tx2"/>
              </a:solidFill>
            </a:ln>
          </p:spPr>
          <p:txBody>
            <a:bodyPr wrap="square" rtlCol="0">
              <a:spAutoFit/>
            </a:bodyPr>
            <a:lstStyle/>
            <a:p>
              <a:pPr algn="ctr"/>
              <a:r>
                <a:rPr lang="en-AU" b="1" dirty="0">
                  <a:solidFill>
                    <a:schemeClr val="accent1"/>
                  </a:solidFill>
                </a:rPr>
                <a:t>too large</a:t>
              </a:r>
            </a:p>
            <a:p>
              <a:endParaRPr lang="en-AU" dirty="0"/>
            </a:p>
            <a:p>
              <a:pPr algn="ctr"/>
              <a:r>
                <a:rPr lang="en-AU" dirty="0"/>
                <a:t>Effect size chosen is </a:t>
              </a:r>
              <a:r>
                <a:rPr lang="en-AU" u="sng" dirty="0"/>
                <a:t>larger</a:t>
              </a:r>
              <a:br>
                <a:rPr lang="en-AU" u="sng" dirty="0"/>
              </a:br>
              <a:r>
                <a:rPr lang="en-AU" dirty="0"/>
                <a:t> than necessary</a:t>
              </a:r>
            </a:p>
            <a:p>
              <a:endParaRPr lang="en-AU" dirty="0"/>
            </a:p>
            <a:p>
              <a:endParaRPr lang="en-AU" dirty="0"/>
            </a:p>
            <a:p>
              <a:endParaRPr lang="en-AU" dirty="0"/>
            </a:p>
            <a:p>
              <a:pPr marL="285750" indent="-285750">
                <a:buFont typeface="Arial" panose="020B0604020202020204" pitchFamily="34" charset="0"/>
                <a:buChar char="•"/>
              </a:pPr>
              <a:r>
                <a:rPr lang="en-AU" sz="1600" dirty="0"/>
                <a:t>The sample size is too small</a:t>
              </a:r>
            </a:p>
            <a:p>
              <a:pPr marL="285750" indent="-285750">
                <a:buFont typeface="Arial" panose="020B0604020202020204" pitchFamily="34" charset="0"/>
                <a:buChar char="•"/>
              </a:pPr>
              <a:r>
                <a:rPr lang="en-AU" sz="1600" dirty="0"/>
                <a:t>Not able to achieve statistical significance for small effect sizes of interest</a:t>
              </a:r>
            </a:p>
            <a:p>
              <a:pPr marL="285750" indent="-285750">
                <a:buFont typeface="Arial" panose="020B0604020202020204" pitchFamily="34" charset="0"/>
                <a:buChar char="•"/>
              </a:pPr>
              <a:r>
                <a:rPr lang="en-AU" sz="1600" dirty="0"/>
                <a:t>May detect large effects only</a:t>
              </a:r>
            </a:p>
            <a:p>
              <a:pPr marL="285750" indent="-285750">
                <a:buFont typeface="Arial" panose="020B0604020202020204" pitchFamily="34" charset="0"/>
                <a:buChar char="•"/>
              </a:pPr>
              <a:r>
                <a:rPr lang="en-AU" sz="1600" dirty="0"/>
                <a:t>Possible waste of resources</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
          <p:nvSpPr>
            <p:cNvPr id="12" name="Arrow: Down 11">
              <a:extLst>
                <a:ext uri="{FF2B5EF4-FFF2-40B4-BE49-F238E27FC236}">
                  <a16:creationId xmlns:a16="http://schemas.microsoft.com/office/drawing/2014/main" id="{00484105-A77C-D95E-8366-3A0057EC5543}"/>
                </a:ext>
              </a:extLst>
            </p:cNvPr>
            <p:cNvSpPr/>
            <p:nvPr/>
          </p:nvSpPr>
          <p:spPr>
            <a:xfrm>
              <a:off x="9775003" y="2388741"/>
              <a:ext cx="143839" cy="40583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sp>
        <p:nvSpPr>
          <p:cNvPr id="16" name="TextBox 15">
            <a:extLst>
              <a:ext uri="{FF2B5EF4-FFF2-40B4-BE49-F238E27FC236}">
                <a16:creationId xmlns:a16="http://schemas.microsoft.com/office/drawing/2014/main" id="{E9060FE6-DBEA-16F8-65B3-6D60DECAECD7}"/>
              </a:ext>
            </a:extLst>
          </p:cNvPr>
          <p:cNvSpPr txBox="1"/>
          <p:nvPr/>
        </p:nvSpPr>
        <p:spPr>
          <a:xfrm>
            <a:off x="5053172" y="5715678"/>
            <a:ext cx="2085654" cy="646331"/>
          </a:xfrm>
          <a:prstGeom prst="rect">
            <a:avLst/>
          </a:prstGeom>
          <a:noFill/>
        </p:spPr>
        <p:txBody>
          <a:bodyPr wrap="square" rtlCol="0">
            <a:spAutoFit/>
          </a:bodyPr>
          <a:lstStyle/>
          <a:p>
            <a:pPr algn="ctr"/>
            <a:r>
              <a:rPr lang="en-AU" sz="3600" dirty="0">
                <a:solidFill>
                  <a:schemeClr val="accent1"/>
                </a:solidFill>
                <a:latin typeface="Edwardian Script ITC" panose="030303020407070D0804" pitchFamily="66" charset="0"/>
                <a:cs typeface="Cavolini" panose="020B0502040204020203" pitchFamily="66" charset="0"/>
              </a:rPr>
              <a:t>goldilocks</a:t>
            </a:r>
          </a:p>
        </p:txBody>
      </p:sp>
    </p:spTree>
    <p:extLst>
      <p:ext uri="{BB962C8B-B14F-4D97-AF65-F5344CB8AC3E}">
        <p14:creationId xmlns:p14="http://schemas.microsoft.com/office/powerpoint/2010/main" val="32676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5E43-B603-CB41-4A44-156045B16B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59C3C-4988-7A02-FC52-F7FBD6AD2FA4}"/>
              </a:ext>
            </a:extLst>
          </p:cNvPr>
          <p:cNvSpPr>
            <a:spLocks noGrp="1"/>
          </p:cNvSpPr>
          <p:nvPr>
            <p:ph type="title"/>
          </p:nvPr>
        </p:nvSpPr>
        <p:spPr/>
        <p:txBody>
          <a:bodyPr/>
          <a:lstStyle/>
          <a:p>
            <a:r>
              <a:rPr lang="en-AU" sz="3200" dirty="0">
                <a:solidFill>
                  <a:schemeClr val="accent6"/>
                </a:solidFill>
              </a:rPr>
              <a:t>3. The SESOI may not be the only effect size you need</a:t>
            </a:r>
            <a:endParaRPr lang="en-AU" sz="3200"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CE9E44E-CE6A-2AD2-197F-F1EADA7965AA}"/>
                  </a:ext>
                </a:extLst>
              </p:cNvPr>
              <p:cNvSpPr>
                <a:spLocks noGrp="1"/>
              </p:cNvSpPr>
              <p:nvPr>
                <p:ph idx="1"/>
              </p:nvPr>
            </p:nvSpPr>
            <p:spPr>
              <a:xfrm>
                <a:off x="6096000" y="1358901"/>
                <a:ext cx="5486400" cy="4767263"/>
              </a:xfrm>
            </p:spPr>
            <p:txBody>
              <a:bodyPr>
                <a:normAutofit/>
              </a:bodyPr>
              <a:lstStyle/>
              <a:p>
                <a:pPr marL="57150" indent="0">
                  <a:buNone/>
                </a:pPr>
                <a:r>
                  <a:rPr lang="en-AU" sz="2000" dirty="0"/>
                  <a:t>Effect size – note that your SESOI may not be the same as your expected effect size. Depending on the hypothesis test you may need to think of these as different quantities:</a:t>
                </a:r>
              </a:p>
              <a:p>
                <a:pPr marL="57150" indent="0">
                  <a:buNone/>
                </a:pPr>
                <a:endParaRPr lang="en-AU" sz="2000" dirty="0"/>
              </a:p>
              <a:p>
                <a:pPr marL="57150" indent="0">
                  <a:buNone/>
                </a:pPr>
                <a:r>
                  <a:rPr lang="en-AU" sz="2000" dirty="0"/>
                  <a:t>For the typical test (superiority), you use only your SESOI to calculate the sample size (statistical significance and scientific significance align)</a:t>
                </a:r>
              </a:p>
              <a:p>
                <a:pPr marL="57150" indent="0">
                  <a:buNone/>
                </a:pPr>
                <a:endParaRPr lang="en-AU" sz="2000" dirty="0"/>
              </a:p>
              <a:p>
                <a:pPr marL="57150" indent="0">
                  <a:buNone/>
                </a:pPr>
                <a:endParaRPr lang="en-AU" sz="2000" dirty="0"/>
              </a:p>
              <a:p>
                <a:pPr marL="57150" indent="0">
                  <a:buNone/>
                </a:pPr>
                <a:r>
                  <a:rPr lang="en-AU" sz="2000" dirty="0"/>
                  <a:t>For a non-inferiority test, your SESOI determines delta (</a:t>
                </a:r>
                <a14:m>
                  <m:oMath xmlns:m="http://schemas.openxmlformats.org/officeDocument/2006/math">
                    <m:r>
                      <a:rPr lang="en-AU" sz="2000" i="1">
                        <a:latin typeface="Cambria Math" panose="02040503050406030204" pitchFamily="18" charset="0"/>
                        <a:ea typeface="Cambria Math" panose="02040503050406030204" pitchFamily="18" charset="0"/>
                      </a:rPr>
                      <m:t>𝛿</m:t>
                    </m:r>
                    <m:r>
                      <a:rPr lang="en-AU" sz="2000" b="0" i="1" smtClean="0">
                        <a:latin typeface="Cambria Math" panose="02040503050406030204" pitchFamily="18" charset="0"/>
                        <a:ea typeface="Cambria Math" panose="02040503050406030204" pitchFamily="18" charset="0"/>
                      </a:rPr>
                      <m:t>)</m:t>
                    </m:r>
                  </m:oMath>
                </a14:m>
                <a:r>
                  <a:rPr lang="en-AU" sz="2000" dirty="0"/>
                  <a:t>: the boundary of the range of effect sizes that have no clinical/practical/scientific significance.</a:t>
                </a:r>
              </a:p>
              <a:p>
                <a:pPr marL="57150" indent="0">
                  <a:buNone/>
                </a:pPr>
                <a:r>
                  <a:rPr lang="en-AU" sz="2000" dirty="0"/>
                  <a:t>You also need an expected effect size to calculate the sample size.</a:t>
                </a:r>
                <a:endParaRPr lang="en-AU" sz="1800" dirty="0"/>
              </a:p>
              <a:p>
                <a:pPr lvl="1"/>
                <a:endParaRPr lang="en-AU" sz="1800" dirty="0"/>
              </a:p>
              <a:p>
                <a:pPr lvl="1"/>
                <a:endParaRPr lang="en-AU" sz="1800" dirty="0"/>
              </a:p>
              <a:p>
                <a:endParaRPr lang="en-AU" sz="2000" dirty="0"/>
              </a:p>
            </p:txBody>
          </p:sp>
        </mc:Choice>
        <mc:Fallback xmlns="">
          <p:sp>
            <p:nvSpPr>
              <p:cNvPr id="3" name="Content Placeholder 2">
                <a:extLst>
                  <a:ext uri="{FF2B5EF4-FFF2-40B4-BE49-F238E27FC236}">
                    <a16:creationId xmlns:a16="http://schemas.microsoft.com/office/drawing/2014/main" id="{FCE9E44E-CE6A-2AD2-197F-F1EADA7965AA}"/>
                  </a:ext>
                </a:extLst>
              </p:cNvPr>
              <p:cNvSpPr>
                <a:spLocks noGrp="1" noRot="1" noChangeAspect="1" noMove="1" noResize="1" noEditPoints="1" noAdjustHandles="1" noChangeArrowheads="1" noChangeShapeType="1" noTextEdit="1"/>
              </p:cNvSpPr>
              <p:nvPr>
                <p:ph idx="1"/>
              </p:nvPr>
            </p:nvSpPr>
            <p:spPr>
              <a:xfrm>
                <a:off x="6096000" y="1358901"/>
                <a:ext cx="5486400" cy="4767263"/>
              </a:xfrm>
              <a:blipFill>
                <a:blip r:embed="rId3"/>
                <a:stretch>
                  <a:fillRect l="-111" t="-1407" r="-1667"/>
                </a:stretch>
              </a:blipFill>
            </p:spPr>
            <p:txBody>
              <a:bodyPr/>
              <a:lstStyle/>
              <a:p>
                <a:r>
                  <a:rPr lang="en-AU">
                    <a:noFill/>
                  </a:rPr>
                  <a:t> </a:t>
                </a:r>
              </a:p>
            </p:txBody>
          </p:sp>
        </mc:Fallback>
      </mc:AlternateContent>
      <p:sp>
        <p:nvSpPr>
          <p:cNvPr id="25" name="TextBox 24">
            <a:extLst>
              <a:ext uri="{FF2B5EF4-FFF2-40B4-BE49-F238E27FC236}">
                <a16:creationId xmlns:a16="http://schemas.microsoft.com/office/drawing/2014/main" id="{66CDCCFD-E86D-28EC-58B7-53B052C487D5}"/>
              </a:ext>
            </a:extLst>
          </p:cNvPr>
          <p:cNvSpPr txBox="1"/>
          <p:nvPr/>
        </p:nvSpPr>
        <p:spPr>
          <a:xfrm>
            <a:off x="445947" y="6097453"/>
            <a:ext cx="9503391" cy="307777"/>
          </a:xfrm>
          <a:prstGeom prst="rect">
            <a:avLst/>
          </a:prstGeom>
          <a:noFill/>
        </p:spPr>
        <p:txBody>
          <a:bodyPr wrap="square">
            <a:spAutoFit/>
          </a:bodyPr>
          <a:lstStyle/>
          <a:p>
            <a:r>
              <a:rPr lang="en-AU" sz="1400" dirty="0"/>
              <a:t>https://lakens.github.io/statistical_inferences/09-equivalencetest.html</a:t>
            </a:r>
          </a:p>
        </p:txBody>
      </p:sp>
      <p:cxnSp>
        <p:nvCxnSpPr>
          <p:cNvPr id="27" name="Straight Connector 26">
            <a:extLst>
              <a:ext uri="{FF2B5EF4-FFF2-40B4-BE49-F238E27FC236}">
                <a16:creationId xmlns:a16="http://schemas.microsoft.com/office/drawing/2014/main" id="{98E88760-F0E1-1432-1D70-DBEA3D30BA37}"/>
              </a:ext>
            </a:extLst>
          </p:cNvPr>
          <p:cNvCxnSpPr/>
          <p:nvPr/>
        </p:nvCxnSpPr>
        <p:spPr>
          <a:xfrm>
            <a:off x="3170172" y="1960111"/>
            <a:ext cx="0" cy="947455"/>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780CE1ED-8DF9-B58E-86EF-7FBF83DAE6B5}"/>
              </a:ext>
            </a:extLst>
          </p:cNvPr>
          <p:cNvCxnSpPr>
            <a:cxnSpLocks/>
          </p:cNvCxnSpPr>
          <p:nvPr/>
        </p:nvCxnSpPr>
        <p:spPr>
          <a:xfrm>
            <a:off x="962649" y="2896193"/>
            <a:ext cx="4517409" cy="11373"/>
          </a:xfrm>
          <a:prstGeom prst="line">
            <a:avLst/>
          </a:prstGeom>
        </p:spPr>
        <p:style>
          <a:lnRef idx="2">
            <a:schemeClr val="dk1"/>
          </a:lnRef>
          <a:fillRef idx="0">
            <a:schemeClr val="dk1"/>
          </a:fillRef>
          <a:effectRef idx="1">
            <a:schemeClr val="dk1"/>
          </a:effectRef>
          <a:fontRef idx="minor">
            <a:schemeClr val="tx1"/>
          </a:fontRef>
        </p:style>
      </p:cxnSp>
      <p:sp>
        <p:nvSpPr>
          <p:cNvPr id="32" name="TextBox 31">
            <a:extLst>
              <a:ext uri="{FF2B5EF4-FFF2-40B4-BE49-F238E27FC236}">
                <a16:creationId xmlns:a16="http://schemas.microsoft.com/office/drawing/2014/main" id="{CE2DC96B-BA62-DAAD-1EE4-62ED14101CD9}"/>
              </a:ext>
            </a:extLst>
          </p:cNvPr>
          <p:cNvSpPr txBox="1"/>
          <p:nvPr/>
        </p:nvSpPr>
        <p:spPr>
          <a:xfrm>
            <a:off x="3038755" y="2931738"/>
            <a:ext cx="312906" cy="369332"/>
          </a:xfrm>
          <a:prstGeom prst="rect">
            <a:avLst/>
          </a:prstGeom>
          <a:noFill/>
        </p:spPr>
        <p:txBody>
          <a:bodyPr wrap="none" rtlCol="0">
            <a:spAutoFit/>
          </a:bodyPr>
          <a:lstStyle/>
          <a:p>
            <a:r>
              <a:rPr lang="en-AU" dirty="0"/>
              <a:t>0</a:t>
            </a:r>
            <a:endParaRPr lang="en-AU" baseline="-25000" dirty="0"/>
          </a:p>
        </p:txBody>
      </p:sp>
      <p:cxnSp>
        <p:nvCxnSpPr>
          <p:cNvPr id="33" name="Straight Connector 32">
            <a:extLst>
              <a:ext uri="{FF2B5EF4-FFF2-40B4-BE49-F238E27FC236}">
                <a16:creationId xmlns:a16="http://schemas.microsoft.com/office/drawing/2014/main" id="{F378F183-F5B3-2B87-C5EF-FA80B3BE390C}"/>
              </a:ext>
            </a:extLst>
          </p:cNvPr>
          <p:cNvCxnSpPr/>
          <p:nvPr/>
        </p:nvCxnSpPr>
        <p:spPr>
          <a:xfrm>
            <a:off x="3417632" y="4324388"/>
            <a:ext cx="0" cy="947455"/>
          </a:xfrm>
          <a:prstGeom prst="line">
            <a:avLst/>
          </a:prstGeom>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77688AB7-9005-B44D-BF79-C3E1F0370164}"/>
              </a:ext>
            </a:extLst>
          </p:cNvPr>
          <p:cNvCxnSpPr>
            <a:cxnSpLocks/>
          </p:cNvCxnSpPr>
          <p:nvPr/>
        </p:nvCxnSpPr>
        <p:spPr>
          <a:xfrm>
            <a:off x="1210109" y="5260470"/>
            <a:ext cx="4517409" cy="11373"/>
          </a:xfrm>
          <a:prstGeom prst="line">
            <a:avLst/>
          </a:prstGeom>
        </p:spPr>
        <p:style>
          <a:lnRef idx="2">
            <a:schemeClr val="dk1"/>
          </a:lnRef>
          <a:fillRef idx="0">
            <a:schemeClr val="dk1"/>
          </a:fillRef>
          <a:effectRef idx="1">
            <a:schemeClr val="dk1"/>
          </a:effectRef>
          <a:fontRef idx="minor">
            <a:schemeClr val="tx1"/>
          </a:fontRef>
        </p:style>
      </p:cxnSp>
      <p:sp>
        <p:nvSpPr>
          <p:cNvPr id="35" name="TextBox 34">
            <a:extLst>
              <a:ext uri="{FF2B5EF4-FFF2-40B4-BE49-F238E27FC236}">
                <a16:creationId xmlns:a16="http://schemas.microsoft.com/office/drawing/2014/main" id="{AAF71195-53F2-E241-7A76-B16CB99133EA}"/>
              </a:ext>
            </a:extLst>
          </p:cNvPr>
          <p:cNvSpPr txBox="1"/>
          <p:nvPr/>
        </p:nvSpPr>
        <p:spPr>
          <a:xfrm>
            <a:off x="3261178" y="5289074"/>
            <a:ext cx="312906" cy="369332"/>
          </a:xfrm>
          <a:prstGeom prst="rect">
            <a:avLst/>
          </a:prstGeom>
          <a:noFill/>
        </p:spPr>
        <p:txBody>
          <a:bodyPr wrap="none" rtlCol="0">
            <a:spAutoFit/>
          </a:bodyPr>
          <a:lstStyle/>
          <a:p>
            <a:r>
              <a:rPr lang="en-AU" dirty="0"/>
              <a:t>0</a:t>
            </a:r>
            <a:endParaRPr lang="en-AU" baseline="-25000" dirty="0"/>
          </a:p>
        </p:txBody>
      </p:sp>
      <p:cxnSp>
        <p:nvCxnSpPr>
          <p:cNvPr id="36" name="Straight Connector 35">
            <a:extLst>
              <a:ext uri="{FF2B5EF4-FFF2-40B4-BE49-F238E27FC236}">
                <a16:creationId xmlns:a16="http://schemas.microsoft.com/office/drawing/2014/main" id="{84F4B192-645B-10D2-FCD6-94413D812F02}"/>
              </a:ext>
            </a:extLst>
          </p:cNvPr>
          <p:cNvCxnSpPr/>
          <p:nvPr/>
        </p:nvCxnSpPr>
        <p:spPr>
          <a:xfrm>
            <a:off x="2437268" y="4313015"/>
            <a:ext cx="0" cy="947455"/>
          </a:xfrm>
          <a:prstGeom prst="line">
            <a:avLst/>
          </a:prstGeom>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A040996B-84EE-34AB-4510-644CCD748B70}"/>
                  </a:ext>
                </a:extLst>
              </p:cNvPr>
              <p:cNvSpPr txBox="1"/>
              <p:nvPr/>
            </p:nvSpPr>
            <p:spPr>
              <a:xfrm>
                <a:off x="1848140" y="5289074"/>
                <a:ext cx="108044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ea typeface="Cambria Math" panose="02040503050406030204" pitchFamily="18" charset="0"/>
                        </a:rPr>
                        <m:t>−</m:t>
                      </m:r>
                      <m:r>
                        <a:rPr lang="en-AU" sz="1800" i="1" smtClean="0">
                          <a:latin typeface="Cambria Math" panose="02040503050406030204" pitchFamily="18" charset="0"/>
                          <a:ea typeface="Cambria Math" panose="02040503050406030204" pitchFamily="18" charset="0"/>
                        </a:rPr>
                        <m:t>𝛿</m:t>
                      </m:r>
                    </m:oMath>
                  </m:oMathPara>
                </a14:m>
                <a:endParaRPr lang="en-AU" dirty="0"/>
              </a:p>
            </p:txBody>
          </p:sp>
        </mc:Choice>
        <mc:Fallback xmlns="">
          <p:sp>
            <p:nvSpPr>
              <p:cNvPr id="38" name="TextBox 37">
                <a:extLst>
                  <a:ext uri="{FF2B5EF4-FFF2-40B4-BE49-F238E27FC236}">
                    <a16:creationId xmlns:a16="http://schemas.microsoft.com/office/drawing/2014/main" id="{A040996B-84EE-34AB-4510-644CCD748B70}"/>
                  </a:ext>
                </a:extLst>
              </p:cNvPr>
              <p:cNvSpPr txBox="1">
                <a:spLocks noRot="1" noChangeAspect="1" noMove="1" noResize="1" noEditPoints="1" noAdjustHandles="1" noChangeArrowheads="1" noChangeShapeType="1" noTextEdit="1"/>
              </p:cNvSpPr>
              <p:nvPr/>
            </p:nvSpPr>
            <p:spPr>
              <a:xfrm>
                <a:off x="1848140" y="5289074"/>
                <a:ext cx="1080449" cy="369332"/>
              </a:xfrm>
              <a:prstGeom prst="rect">
                <a:avLst/>
              </a:prstGeom>
              <a:blipFill>
                <a:blip r:embed="rId4"/>
                <a:stretch>
                  <a:fillRect/>
                </a:stretch>
              </a:blipFill>
            </p:spPr>
            <p:txBody>
              <a:bodyPr/>
              <a:lstStyle/>
              <a:p>
                <a:r>
                  <a:rPr lang="en-AU">
                    <a:noFill/>
                  </a:rPr>
                  <a:t> </a:t>
                </a:r>
              </a:p>
            </p:txBody>
          </p:sp>
        </mc:Fallback>
      </mc:AlternateContent>
      <p:sp>
        <p:nvSpPr>
          <p:cNvPr id="39" name="Rectangle 38">
            <a:extLst>
              <a:ext uri="{FF2B5EF4-FFF2-40B4-BE49-F238E27FC236}">
                <a16:creationId xmlns:a16="http://schemas.microsoft.com/office/drawing/2014/main" id="{0CF09763-E773-599B-71EF-5711A7BE4344}"/>
              </a:ext>
            </a:extLst>
          </p:cNvPr>
          <p:cNvSpPr/>
          <p:nvPr/>
        </p:nvSpPr>
        <p:spPr>
          <a:xfrm>
            <a:off x="609600" y="4324388"/>
            <a:ext cx="1814019" cy="899253"/>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40" name="TextBox 39">
            <a:extLst>
              <a:ext uri="{FF2B5EF4-FFF2-40B4-BE49-F238E27FC236}">
                <a16:creationId xmlns:a16="http://schemas.microsoft.com/office/drawing/2014/main" id="{8EE3A1E9-5D9D-3273-5AFC-DE7344835790}"/>
              </a:ext>
            </a:extLst>
          </p:cNvPr>
          <p:cNvSpPr txBox="1"/>
          <p:nvPr/>
        </p:nvSpPr>
        <p:spPr>
          <a:xfrm>
            <a:off x="2311559" y="3280356"/>
            <a:ext cx="1596847" cy="307777"/>
          </a:xfrm>
          <a:prstGeom prst="rect">
            <a:avLst/>
          </a:prstGeom>
          <a:noFill/>
        </p:spPr>
        <p:txBody>
          <a:bodyPr wrap="none" rtlCol="0">
            <a:spAutoFit/>
          </a:bodyPr>
          <a:lstStyle/>
          <a:p>
            <a:r>
              <a:rPr lang="en-AU" sz="1400" dirty="0"/>
              <a:t>H</a:t>
            </a:r>
            <a:r>
              <a:rPr lang="en-AU" sz="1400" baseline="-25000" dirty="0"/>
              <a:t>0</a:t>
            </a:r>
            <a:r>
              <a:rPr lang="en-AU" sz="1400" dirty="0"/>
              <a:t>: Difference = 0</a:t>
            </a:r>
            <a:endParaRPr lang="en-AU" sz="1400" baseline="-25000" dirty="0"/>
          </a:p>
        </p:txBody>
      </p:sp>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2DA8E103-6EB4-77B4-C782-A86DD78636B5}"/>
                  </a:ext>
                </a:extLst>
              </p:cNvPr>
              <p:cNvSpPr txBox="1"/>
              <p:nvPr/>
            </p:nvSpPr>
            <p:spPr>
              <a:xfrm>
                <a:off x="2454401" y="5719961"/>
                <a:ext cx="1765933" cy="307777"/>
              </a:xfrm>
              <a:prstGeom prst="rect">
                <a:avLst/>
              </a:prstGeom>
              <a:noFill/>
            </p:spPr>
            <p:txBody>
              <a:bodyPr wrap="none" rtlCol="0">
                <a:spAutoFit/>
              </a:bodyPr>
              <a:lstStyle/>
              <a:p>
                <a:r>
                  <a:rPr lang="en-AU" sz="1400" dirty="0"/>
                  <a:t>H</a:t>
                </a:r>
                <a:r>
                  <a:rPr lang="en-AU" sz="1400" baseline="-25000" dirty="0"/>
                  <a:t>0</a:t>
                </a:r>
                <a:r>
                  <a:rPr lang="en-AU" sz="1400" dirty="0"/>
                  <a:t>: Difference </a:t>
                </a:r>
                <a14:m>
                  <m:oMath xmlns:m="http://schemas.openxmlformats.org/officeDocument/2006/math">
                    <m:r>
                      <a:rPr lang="en-AU" sz="1400" b="0" i="0" smtClean="0">
                        <a:latin typeface="Cambria Math" panose="02040503050406030204" pitchFamily="18" charset="0"/>
                        <a:ea typeface="Cambria Math" panose="02040503050406030204" pitchFamily="18" charset="0"/>
                      </a:rPr>
                      <m:t>&lt;−</m:t>
                    </m:r>
                    <m:r>
                      <a:rPr lang="en-AU" sz="1400" i="1" smtClean="0">
                        <a:latin typeface="Cambria Math" panose="02040503050406030204" pitchFamily="18" charset="0"/>
                        <a:ea typeface="Cambria Math" panose="02040503050406030204" pitchFamily="18" charset="0"/>
                      </a:rPr>
                      <m:t>𝛿</m:t>
                    </m:r>
                  </m:oMath>
                </a14:m>
                <a:endParaRPr lang="en-AU" sz="1400" baseline="-25000" dirty="0"/>
              </a:p>
            </p:txBody>
          </p:sp>
        </mc:Choice>
        <mc:Fallback xmlns="">
          <p:sp>
            <p:nvSpPr>
              <p:cNvPr id="41" name="TextBox 40">
                <a:extLst>
                  <a:ext uri="{FF2B5EF4-FFF2-40B4-BE49-F238E27FC236}">
                    <a16:creationId xmlns:a16="http://schemas.microsoft.com/office/drawing/2014/main" id="{2DA8E103-6EB4-77B4-C782-A86DD78636B5}"/>
                  </a:ext>
                </a:extLst>
              </p:cNvPr>
              <p:cNvSpPr txBox="1">
                <a:spLocks noRot="1" noChangeAspect="1" noMove="1" noResize="1" noEditPoints="1" noAdjustHandles="1" noChangeArrowheads="1" noChangeShapeType="1" noTextEdit="1"/>
              </p:cNvSpPr>
              <p:nvPr/>
            </p:nvSpPr>
            <p:spPr>
              <a:xfrm>
                <a:off x="2454401" y="5719961"/>
                <a:ext cx="1765933" cy="307777"/>
              </a:xfrm>
              <a:prstGeom prst="rect">
                <a:avLst/>
              </a:prstGeom>
              <a:blipFill>
                <a:blip r:embed="rId5"/>
                <a:stretch>
                  <a:fillRect l="-1038" t="-1961" b="-19608"/>
                </a:stretch>
              </a:blipFill>
            </p:spPr>
            <p:txBody>
              <a:bodyPr/>
              <a:lstStyle/>
              <a:p>
                <a:r>
                  <a:rPr lang="en-AU">
                    <a:noFill/>
                  </a:rPr>
                  <a:t> </a:t>
                </a:r>
              </a:p>
            </p:txBody>
          </p:sp>
        </mc:Fallback>
      </mc:AlternateContent>
      <p:sp>
        <p:nvSpPr>
          <p:cNvPr id="42" name="TextBox 41">
            <a:extLst>
              <a:ext uri="{FF2B5EF4-FFF2-40B4-BE49-F238E27FC236}">
                <a16:creationId xmlns:a16="http://schemas.microsoft.com/office/drawing/2014/main" id="{E10C1A78-AC90-61D0-9B00-859FC118E8E6}"/>
              </a:ext>
            </a:extLst>
          </p:cNvPr>
          <p:cNvSpPr txBox="1"/>
          <p:nvPr/>
        </p:nvSpPr>
        <p:spPr>
          <a:xfrm>
            <a:off x="4027547" y="2890159"/>
            <a:ext cx="2036583" cy="276999"/>
          </a:xfrm>
          <a:prstGeom prst="rect">
            <a:avLst/>
          </a:prstGeom>
          <a:noFill/>
        </p:spPr>
        <p:txBody>
          <a:bodyPr wrap="none" rtlCol="0">
            <a:spAutoFit/>
          </a:bodyPr>
          <a:lstStyle/>
          <a:p>
            <a:r>
              <a:rPr lang="en-AU" sz="1200" dirty="0"/>
              <a:t>More effective treatment →</a:t>
            </a:r>
          </a:p>
        </p:txBody>
      </p:sp>
      <p:sp>
        <p:nvSpPr>
          <p:cNvPr id="44" name="TextBox 43">
            <a:extLst>
              <a:ext uri="{FF2B5EF4-FFF2-40B4-BE49-F238E27FC236}">
                <a16:creationId xmlns:a16="http://schemas.microsoft.com/office/drawing/2014/main" id="{49C387C0-BD80-AB32-82E0-3D8575088DEC}"/>
              </a:ext>
            </a:extLst>
          </p:cNvPr>
          <p:cNvSpPr txBox="1"/>
          <p:nvPr/>
        </p:nvSpPr>
        <p:spPr>
          <a:xfrm>
            <a:off x="4181116" y="5255250"/>
            <a:ext cx="2036583" cy="276999"/>
          </a:xfrm>
          <a:prstGeom prst="rect">
            <a:avLst/>
          </a:prstGeom>
          <a:noFill/>
        </p:spPr>
        <p:txBody>
          <a:bodyPr wrap="none" rtlCol="0">
            <a:spAutoFit/>
          </a:bodyPr>
          <a:lstStyle/>
          <a:p>
            <a:r>
              <a:rPr lang="en-AU" sz="1200" dirty="0"/>
              <a:t>More effective treatment →</a:t>
            </a:r>
          </a:p>
        </p:txBody>
      </p:sp>
      <p:sp>
        <p:nvSpPr>
          <p:cNvPr id="45" name="TextBox 44">
            <a:extLst>
              <a:ext uri="{FF2B5EF4-FFF2-40B4-BE49-F238E27FC236}">
                <a16:creationId xmlns:a16="http://schemas.microsoft.com/office/drawing/2014/main" id="{75C6D57A-9B87-4E49-7AAE-4E8DA4041740}"/>
              </a:ext>
            </a:extLst>
          </p:cNvPr>
          <p:cNvSpPr txBox="1"/>
          <p:nvPr/>
        </p:nvSpPr>
        <p:spPr>
          <a:xfrm>
            <a:off x="237024" y="2907566"/>
            <a:ext cx="2010935" cy="276999"/>
          </a:xfrm>
          <a:prstGeom prst="rect">
            <a:avLst/>
          </a:prstGeom>
          <a:noFill/>
        </p:spPr>
        <p:txBody>
          <a:bodyPr wrap="none" rtlCol="0">
            <a:spAutoFit/>
          </a:bodyPr>
          <a:lstStyle/>
          <a:p>
            <a:r>
              <a:rPr lang="en-AU" sz="1200" dirty="0"/>
              <a:t>← Less effective treatment</a:t>
            </a:r>
          </a:p>
        </p:txBody>
      </p:sp>
      <p:sp>
        <p:nvSpPr>
          <p:cNvPr id="46" name="TextBox 45">
            <a:extLst>
              <a:ext uri="{FF2B5EF4-FFF2-40B4-BE49-F238E27FC236}">
                <a16:creationId xmlns:a16="http://schemas.microsoft.com/office/drawing/2014/main" id="{7545C8C8-3AD3-865B-8758-444137F99603}"/>
              </a:ext>
            </a:extLst>
          </p:cNvPr>
          <p:cNvSpPr txBox="1"/>
          <p:nvPr/>
        </p:nvSpPr>
        <p:spPr>
          <a:xfrm>
            <a:off x="268467" y="5245199"/>
            <a:ext cx="2010935" cy="276999"/>
          </a:xfrm>
          <a:prstGeom prst="rect">
            <a:avLst/>
          </a:prstGeom>
          <a:noFill/>
        </p:spPr>
        <p:txBody>
          <a:bodyPr wrap="none" rtlCol="0">
            <a:spAutoFit/>
          </a:bodyPr>
          <a:lstStyle/>
          <a:p>
            <a:r>
              <a:rPr lang="en-AU" sz="1200" dirty="0"/>
              <a:t>← Less effective treatment</a:t>
            </a:r>
          </a:p>
        </p:txBody>
      </p:sp>
      <p:cxnSp>
        <p:nvCxnSpPr>
          <p:cNvPr id="4" name="Straight Connector 3">
            <a:extLst>
              <a:ext uri="{FF2B5EF4-FFF2-40B4-BE49-F238E27FC236}">
                <a16:creationId xmlns:a16="http://schemas.microsoft.com/office/drawing/2014/main" id="{1F33AAD3-7789-8E2E-4776-840E8A01999A}"/>
              </a:ext>
            </a:extLst>
          </p:cNvPr>
          <p:cNvCxnSpPr>
            <a:cxnSpLocks/>
          </p:cNvCxnSpPr>
          <p:nvPr/>
        </p:nvCxnSpPr>
        <p:spPr>
          <a:xfrm>
            <a:off x="3232376" y="2454246"/>
            <a:ext cx="1586430" cy="0"/>
          </a:xfrm>
          <a:prstGeom prst="line">
            <a:avLst/>
          </a:prstGeom>
          <a:ln>
            <a:solidFill>
              <a:schemeClr val="accent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5" name="Diamond 4">
            <a:extLst>
              <a:ext uri="{FF2B5EF4-FFF2-40B4-BE49-F238E27FC236}">
                <a16:creationId xmlns:a16="http://schemas.microsoft.com/office/drawing/2014/main" id="{3E374AD1-3CF7-C991-A4E0-6AA94B2A3FB7}"/>
              </a:ext>
            </a:extLst>
          </p:cNvPr>
          <p:cNvSpPr/>
          <p:nvPr/>
        </p:nvSpPr>
        <p:spPr>
          <a:xfrm>
            <a:off x="4003557" y="2338938"/>
            <a:ext cx="99152" cy="230617"/>
          </a:xfrm>
          <a:prstGeom prst="diamond">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C52BD75F-7120-740A-675B-0D66F7EB1D96}"/>
              </a:ext>
            </a:extLst>
          </p:cNvPr>
          <p:cNvSpPr txBox="1"/>
          <p:nvPr/>
        </p:nvSpPr>
        <p:spPr>
          <a:xfrm>
            <a:off x="3250965" y="1873372"/>
            <a:ext cx="1834092" cy="523220"/>
          </a:xfrm>
          <a:prstGeom prst="rect">
            <a:avLst/>
          </a:prstGeom>
          <a:noFill/>
        </p:spPr>
        <p:txBody>
          <a:bodyPr wrap="none" rtlCol="0">
            <a:spAutoFit/>
          </a:bodyPr>
          <a:lstStyle/>
          <a:p>
            <a:r>
              <a:rPr lang="en-AU" sz="1400" dirty="0"/>
              <a:t>Expected effect size </a:t>
            </a:r>
          </a:p>
          <a:p>
            <a:r>
              <a:rPr lang="en-AU" sz="1400" dirty="0"/>
              <a:t>and precision</a:t>
            </a:r>
          </a:p>
        </p:txBody>
      </p:sp>
      <p:cxnSp>
        <p:nvCxnSpPr>
          <p:cNvPr id="7" name="Straight Connector 6">
            <a:extLst>
              <a:ext uri="{FF2B5EF4-FFF2-40B4-BE49-F238E27FC236}">
                <a16:creationId xmlns:a16="http://schemas.microsoft.com/office/drawing/2014/main" id="{78AD2E32-6F50-6019-89FD-F83648ABF802}"/>
              </a:ext>
            </a:extLst>
          </p:cNvPr>
          <p:cNvCxnSpPr>
            <a:cxnSpLocks/>
          </p:cNvCxnSpPr>
          <p:nvPr/>
        </p:nvCxnSpPr>
        <p:spPr>
          <a:xfrm>
            <a:off x="2494449" y="5002081"/>
            <a:ext cx="1586430" cy="0"/>
          </a:xfrm>
          <a:prstGeom prst="line">
            <a:avLst/>
          </a:prstGeom>
          <a:ln>
            <a:solidFill>
              <a:schemeClr val="accent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63ECD353-96BF-91F0-B203-25A47F6F8A89}"/>
              </a:ext>
            </a:extLst>
          </p:cNvPr>
          <p:cNvSpPr txBox="1"/>
          <p:nvPr/>
        </p:nvSpPr>
        <p:spPr>
          <a:xfrm>
            <a:off x="2465193" y="4318750"/>
            <a:ext cx="1834092" cy="523220"/>
          </a:xfrm>
          <a:prstGeom prst="rect">
            <a:avLst/>
          </a:prstGeom>
          <a:solidFill>
            <a:schemeClr val="bg1"/>
          </a:solidFill>
        </p:spPr>
        <p:txBody>
          <a:bodyPr wrap="none" rtlCol="0">
            <a:spAutoFit/>
          </a:bodyPr>
          <a:lstStyle/>
          <a:p>
            <a:r>
              <a:rPr lang="en-AU" sz="1400" dirty="0"/>
              <a:t>Expected effect size </a:t>
            </a:r>
          </a:p>
          <a:p>
            <a:r>
              <a:rPr lang="en-AU" sz="1400" dirty="0"/>
              <a:t>and precision</a:t>
            </a:r>
          </a:p>
        </p:txBody>
      </p:sp>
      <p:sp>
        <p:nvSpPr>
          <p:cNvPr id="9" name="Diamond 8">
            <a:extLst>
              <a:ext uri="{FF2B5EF4-FFF2-40B4-BE49-F238E27FC236}">
                <a16:creationId xmlns:a16="http://schemas.microsoft.com/office/drawing/2014/main" id="{742AF8B6-9FEA-3654-6A08-C729739B00B6}"/>
              </a:ext>
            </a:extLst>
          </p:cNvPr>
          <p:cNvSpPr/>
          <p:nvPr/>
        </p:nvSpPr>
        <p:spPr>
          <a:xfrm>
            <a:off x="3170172" y="4874898"/>
            <a:ext cx="99152" cy="230617"/>
          </a:xfrm>
          <a:prstGeom prst="diamond">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pic>
        <p:nvPicPr>
          <p:cNvPr id="10" name="Graphic 9" descr="Blackboard">
            <a:extLst>
              <a:ext uri="{FF2B5EF4-FFF2-40B4-BE49-F238E27FC236}">
                <a16:creationId xmlns:a16="http://schemas.microsoft.com/office/drawing/2014/main" id="{6BB7B2E7-5C95-D07C-CDB3-6AE7970AE4B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125200" y="28408"/>
            <a:ext cx="914400" cy="914400"/>
          </a:xfrm>
          <a:prstGeom prst="rect">
            <a:avLst/>
          </a:prstGeom>
        </p:spPr>
      </p:pic>
    </p:spTree>
    <p:extLst>
      <p:ext uri="{BB962C8B-B14F-4D97-AF65-F5344CB8AC3E}">
        <p14:creationId xmlns:p14="http://schemas.microsoft.com/office/powerpoint/2010/main" val="3379519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500"/>
                                        <p:tgtEl>
                                          <p:spTgt spid="27"/>
                                        </p:tgtEl>
                                      </p:cBhvr>
                                    </p:animEffect>
                                  </p:childTnLst>
                                </p:cTn>
                              </p:par>
                              <p:par>
                                <p:cTn id="18" presetID="10" presetClass="entr" presetSubtype="0" fill="hold" nodeType="with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500"/>
                                        <p:tgtEl>
                                          <p:spTgt spid="2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fade">
                                      <p:cBhvr>
                                        <p:cTn id="23" dur="500"/>
                                        <p:tgtEl>
                                          <p:spTgt spid="3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500"/>
                                        <p:tgtEl>
                                          <p:spTgt spid="4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500"/>
                                        <p:tgtEl>
                                          <p:spTgt spid="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fade">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500"/>
                                        <p:tgtEl>
                                          <p:spTgt spid="3">
                                            <p:txEl>
                                              <p:pRg st="5" end="5"/>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fade">
                                      <p:cBhvr>
                                        <p:cTn id="56" dur="500"/>
                                        <p:tgtEl>
                                          <p:spTgt spid="3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fade">
                                      <p:cBhvr>
                                        <p:cTn id="59" dur="500"/>
                                        <p:tgtEl>
                                          <p:spTgt spid="44"/>
                                        </p:tgtEl>
                                      </p:cBhvr>
                                    </p:animEffect>
                                  </p:childTnLst>
                                </p:cTn>
                              </p:par>
                              <p:par>
                                <p:cTn id="60" presetID="10" presetClass="entr" presetSubtype="0" fill="hold" nodeType="withEffect">
                                  <p:stCondLst>
                                    <p:cond delay="0"/>
                                  </p:stCondLst>
                                  <p:childTnLst>
                                    <p:set>
                                      <p:cBhvr>
                                        <p:cTn id="61" dur="1" fill="hold">
                                          <p:stCondLst>
                                            <p:cond delay="0"/>
                                          </p:stCondLst>
                                        </p:cTn>
                                        <p:tgtEl>
                                          <p:spTgt spid="33"/>
                                        </p:tgtEl>
                                        <p:attrNameLst>
                                          <p:attrName>style.visibility</p:attrName>
                                        </p:attrNameLst>
                                      </p:cBhvr>
                                      <p:to>
                                        <p:strVal val="visible"/>
                                      </p:to>
                                    </p:set>
                                    <p:animEffect transition="in" filter="fade">
                                      <p:cBhvr>
                                        <p:cTn id="62" dur="500"/>
                                        <p:tgtEl>
                                          <p:spTgt spid="33"/>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6"/>
                                        </p:tgtEl>
                                        <p:attrNameLst>
                                          <p:attrName>style.visibility</p:attrName>
                                        </p:attrNameLst>
                                      </p:cBhvr>
                                      <p:to>
                                        <p:strVal val="visible"/>
                                      </p:to>
                                    </p:set>
                                    <p:animEffect transition="in" filter="fade">
                                      <p:cBhvr>
                                        <p:cTn id="65" dur="500"/>
                                        <p:tgtEl>
                                          <p:spTgt spid="46"/>
                                        </p:tgtEl>
                                      </p:cBhvr>
                                    </p:animEffect>
                                  </p:childTnLst>
                                </p:cTn>
                              </p:par>
                              <p:par>
                                <p:cTn id="66" presetID="10" presetClass="entr" presetSubtype="0" fill="hold" nodeType="with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fade">
                                      <p:cBhvr>
                                        <p:cTn id="68" dur="500"/>
                                        <p:tgtEl>
                                          <p:spTgt spid="34"/>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35"/>
                                        </p:tgtEl>
                                        <p:attrNameLst>
                                          <p:attrName>style.visibility</p:attrName>
                                        </p:attrNameLst>
                                      </p:cBhvr>
                                      <p:to>
                                        <p:strVal val="visible"/>
                                      </p:to>
                                    </p:set>
                                    <p:animEffect transition="in" filter="fade">
                                      <p:cBhvr>
                                        <p:cTn id="71" dur="500"/>
                                        <p:tgtEl>
                                          <p:spTgt spid="3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8"/>
                                        </p:tgtEl>
                                        <p:attrNameLst>
                                          <p:attrName>style.visibility</p:attrName>
                                        </p:attrNameLst>
                                      </p:cBhvr>
                                      <p:to>
                                        <p:strVal val="visible"/>
                                      </p:to>
                                    </p:set>
                                    <p:animEffect transition="in" filter="fade">
                                      <p:cBhvr>
                                        <p:cTn id="74" dur="500"/>
                                        <p:tgtEl>
                                          <p:spTgt spid="38"/>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fade">
                                      <p:cBhvr>
                                        <p:cTn id="77" dur="500"/>
                                        <p:tgtEl>
                                          <p:spTgt spid="41"/>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childTnLst>
                                </p:cTn>
                              </p:par>
                              <p:par>
                                <p:cTn id="81" presetID="10" presetClass="entr" presetSubtype="0" fill="hold" nodeType="with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500"/>
                                        <p:tgtEl>
                                          <p:spTgt spid="7"/>
                                        </p:tgtEl>
                                      </p:cBhvr>
                                    </p:animEffect>
                                  </p:childTnLst>
                                </p:cTn>
                              </p:par>
                              <p:par>
                                <p:cTn id="84" presetID="10" presetClass="entr" presetSubtype="0" fill="hold" nodeType="with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9"/>
                                        </p:tgtEl>
                                        <p:attrNameLst>
                                          <p:attrName>style.visibility</p:attrName>
                                        </p:attrNameLst>
                                      </p:cBhvr>
                                      <p:to>
                                        <p:strVal val="visible"/>
                                      </p:to>
                                    </p:set>
                                    <p:animEffect transition="in" filter="fade">
                                      <p:cBhvr>
                                        <p:cTn id="8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5" grpId="0"/>
      <p:bldP spid="38" grpId="0"/>
      <p:bldP spid="39" grpId="0" animBg="1"/>
      <p:bldP spid="40" grpId="0"/>
      <p:bldP spid="41" grpId="0"/>
      <p:bldP spid="42" grpId="0"/>
      <p:bldP spid="44" grpId="0"/>
      <p:bldP spid="45" grpId="0"/>
      <p:bldP spid="46" grpId="0"/>
      <p:bldP spid="5" grpId="0" animBg="1"/>
      <p:bldP spid="6" grpId="0"/>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a:solidFill>
                  <a:schemeClr val="accent6"/>
                </a:solidFill>
              </a:rPr>
              <a:t>4. Estimate the variance</a:t>
            </a:r>
          </a:p>
        </p:txBody>
      </p:sp>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p:txBody>
          <a:bodyPr>
            <a:normAutofit/>
          </a:bodyPr>
          <a:lstStyle/>
          <a:p>
            <a:pPr marL="0" indent="0">
              <a:buNone/>
            </a:pPr>
            <a:r>
              <a:rPr lang="en-AU" dirty="0"/>
              <a:t>Within study variance is often the big unknown in a sample size calculation</a:t>
            </a:r>
          </a:p>
          <a:p>
            <a:endParaRPr lang="en-AU" dirty="0"/>
          </a:p>
          <a:p>
            <a:pPr marL="0" indent="0">
              <a:buNone/>
            </a:pPr>
            <a:r>
              <a:rPr lang="en-AU" dirty="0"/>
              <a:t>How to estimate it?</a:t>
            </a:r>
          </a:p>
          <a:p>
            <a:pPr>
              <a:buFont typeface="Arial" panose="020B0604020202020204" pitchFamily="34" charset="0"/>
              <a:buChar char="•"/>
            </a:pPr>
            <a:r>
              <a:rPr lang="en-AU" dirty="0"/>
              <a:t>Estimate standard deviation (or proportions) from earlier pilot study</a:t>
            </a:r>
          </a:p>
          <a:p>
            <a:pPr>
              <a:buFont typeface="Arial" panose="020B0604020202020204" pitchFamily="34" charset="0"/>
              <a:buChar char="•"/>
            </a:pPr>
            <a:r>
              <a:rPr lang="en-AU" dirty="0"/>
              <a:t>Estimates drawn from published literature</a:t>
            </a:r>
          </a:p>
          <a:p>
            <a:pPr>
              <a:buFont typeface="Arial" panose="020B0604020202020204" pitchFamily="34" charset="0"/>
              <a:buChar char="•"/>
            </a:pPr>
            <a:r>
              <a:rPr lang="en-AU" dirty="0"/>
              <a:t>Consider theoretical bounds (</a:t>
            </a:r>
            <a:r>
              <a:rPr lang="en-AU" dirty="0" err="1"/>
              <a:t>eg</a:t>
            </a:r>
            <a:r>
              <a:rPr lang="en-AU" dirty="0"/>
              <a:t> proportions, for 5pt scale items)</a:t>
            </a:r>
          </a:p>
          <a:p>
            <a:pPr>
              <a:buFont typeface="Arial" panose="020B0604020202020204" pitchFamily="34" charset="0"/>
              <a:buChar char="•"/>
            </a:pPr>
            <a:r>
              <a:rPr lang="en-AU" dirty="0"/>
              <a:t>Use estimate from similar outcomes in related conditions</a:t>
            </a:r>
          </a:p>
          <a:p>
            <a:pPr>
              <a:buFont typeface="Arial" panose="020B0604020202020204" pitchFamily="34" charset="0"/>
              <a:buChar char="•"/>
            </a:pPr>
            <a:r>
              <a:rPr lang="en-AU" dirty="0"/>
              <a:t>Seek expert/clinical knowledge?</a:t>
            </a:r>
          </a:p>
          <a:p>
            <a:pPr>
              <a:buFont typeface="Arial" panose="020B0604020202020204" pitchFamily="34" charset="0"/>
              <a:buChar char="•"/>
            </a:pPr>
            <a:r>
              <a:rPr lang="en-AU" dirty="0"/>
              <a:t>If no idea, may be best to do pilot study</a:t>
            </a:r>
          </a:p>
          <a:p>
            <a:endParaRPr lang="en-AU" dirty="0"/>
          </a:p>
        </p:txBody>
      </p:sp>
    </p:spTree>
    <p:extLst>
      <p:ext uri="{BB962C8B-B14F-4D97-AF65-F5344CB8AC3E}">
        <p14:creationId xmlns:p14="http://schemas.microsoft.com/office/powerpoint/2010/main" val="233782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a:solidFill>
                  <a:schemeClr val="accent6"/>
                </a:solidFill>
              </a:rPr>
              <a:t>4. Estimate the variance </a:t>
            </a:r>
            <a:r>
              <a:rPr lang="en-AU"/>
              <a:t>Standardised Effect Size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599" y="1347399"/>
                <a:ext cx="10254343" cy="4767263"/>
              </a:xfrm>
            </p:spPr>
            <p:txBody>
              <a:bodyPr>
                <a:normAutofit/>
              </a:bodyPr>
              <a:lstStyle/>
              <a:p>
                <a:pPr marL="0" indent="0">
                  <a:buNone/>
                </a:pPr>
                <a:r>
                  <a:rPr lang="en-AU" b="1" dirty="0"/>
                  <a:t>Alternative: Use the Standardised Effect Size</a:t>
                </a:r>
              </a:p>
              <a:p>
                <a:pPr marL="0" indent="0">
                  <a:buNone/>
                </a:pPr>
                <a:r>
                  <a:rPr lang="en-AU" dirty="0"/>
                  <a:t>Many effect sizes can be “standardised” by considering the ratio of the effect size to a within group standard deviation.</a:t>
                </a:r>
              </a:p>
              <a:p>
                <a:pPr marL="0" indent="0">
                  <a:buNone/>
                </a:pPr>
                <a:r>
                  <a:rPr lang="en-AU" dirty="0"/>
                  <a:t>For example: Cohen’s d is the ratio of the difference in means to the pooled standard deviation</a:t>
                </a:r>
              </a:p>
              <a:p>
                <a:pPr marL="0" indent="0">
                  <a:buNone/>
                </a:pPr>
                <a:endParaRPr lang="en-AU" dirty="0"/>
              </a:p>
              <a:p>
                <a:pPr marL="0" indent="0">
                  <a:buNone/>
                </a:pPr>
                <a14:m>
                  <m:oMathPara xmlns:m="http://schemas.openxmlformats.org/officeDocument/2006/math">
                    <m:oMathParaPr>
                      <m:jc m:val="centerGroup"/>
                    </m:oMathParaPr>
                    <m:oMath xmlns:m="http://schemas.openxmlformats.org/officeDocument/2006/math">
                      <m:r>
                        <a:rPr lang="en-AU" i="1">
                          <a:latin typeface="Cambria Math"/>
                        </a:rPr>
                        <m:t>𝑑</m:t>
                      </m:r>
                      <m:r>
                        <a:rPr lang="en-AU" i="1">
                          <a:latin typeface="Cambria Math"/>
                        </a:rPr>
                        <m:t>=</m:t>
                      </m:r>
                      <m:f>
                        <m:fPr>
                          <m:ctrlPr>
                            <a:rPr lang="en-AU" i="1">
                              <a:latin typeface="Cambria Math" panose="02040503050406030204" pitchFamily="18" charset="0"/>
                            </a:rPr>
                          </m:ctrlPr>
                        </m:fPr>
                        <m:num>
                          <m:acc>
                            <m:accPr>
                              <m:chr m:val="̅"/>
                              <m:ctrlPr>
                                <a:rPr lang="en-AU" i="1">
                                  <a:latin typeface="Cambria Math" panose="02040503050406030204" pitchFamily="18" charset="0"/>
                                </a:rPr>
                              </m:ctrlPr>
                            </m:accPr>
                            <m:e>
                              <m:sSub>
                                <m:sSubPr>
                                  <m:ctrlPr>
                                    <a:rPr lang="en-AU" i="1">
                                      <a:latin typeface="Cambria Math" panose="02040503050406030204" pitchFamily="18" charset="0"/>
                                    </a:rPr>
                                  </m:ctrlPr>
                                </m:sSubPr>
                                <m:e>
                                  <m:r>
                                    <a:rPr lang="en-AU" i="1">
                                      <a:latin typeface="Cambria Math"/>
                                    </a:rPr>
                                    <m:t>𝑥</m:t>
                                  </m:r>
                                </m:e>
                                <m:sub>
                                  <m:r>
                                    <a:rPr lang="en-AU" i="1">
                                      <a:latin typeface="Cambria Math"/>
                                    </a:rPr>
                                    <m:t>1</m:t>
                                  </m:r>
                                </m:sub>
                              </m:sSub>
                            </m:e>
                          </m:acc>
                          <m:r>
                            <a:rPr lang="en-AU" i="1">
                              <a:latin typeface="Cambria Math"/>
                            </a:rPr>
                            <m:t>−</m:t>
                          </m:r>
                          <m:acc>
                            <m:accPr>
                              <m:chr m:val="̅"/>
                              <m:ctrlPr>
                                <a:rPr lang="en-AU" i="1">
                                  <a:latin typeface="Cambria Math" panose="02040503050406030204" pitchFamily="18" charset="0"/>
                                </a:rPr>
                              </m:ctrlPr>
                            </m:accPr>
                            <m:e>
                              <m:sSub>
                                <m:sSubPr>
                                  <m:ctrlPr>
                                    <a:rPr lang="en-AU" i="1">
                                      <a:latin typeface="Cambria Math" panose="02040503050406030204" pitchFamily="18" charset="0"/>
                                    </a:rPr>
                                  </m:ctrlPr>
                                </m:sSubPr>
                                <m:e>
                                  <m:r>
                                    <a:rPr lang="en-AU" i="1">
                                      <a:latin typeface="Cambria Math"/>
                                    </a:rPr>
                                    <m:t>𝑥</m:t>
                                  </m:r>
                                </m:e>
                                <m:sub>
                                  <m:r>
                                    <a:rPr lang="en-AU" i="1">
                                      <a:latin typeface="Cambria Math"/>
                                    </a:rPr>
                                    <m:t>2</m:t>
                                  </m:r>
                                </m:sub>
                              </m:sSub>
                            </m:e>
                          </m:acc>
                        </m:num>
                        <m:den>
                          <m:r>
                            <a:rPr lang="en-AU" i="1">
                              <a:latin typeface="Cambria Math"/>
                            </a:rPr>
                            <m:t>𝑠</m:t>
                          </m:r>
                        </m:den>
                      </m:f>
                    </m:oMath>
                  </m:oMathPara>
                </a14:m>
                <a:endParaRPr lang="en-AU" dirty="0"/>
              </a:p>
              <a:p>
                <a:pPr marL="0" indent="0">
                  <a:buNone/>
                </a:pPr>
                <a:endParaRPr lang="en-AU" dirty="0"/>
              </a:p>
              <a:p>
                <a:pPr marL="0" indent="0">
                  <a:buNone/>
                </a:pPr>
                <a:r>
                  <a:rPr lang="en-AU" dirty="0"/>
                  <a:t>Cohen’s d is therefore analogous to the number of standard deviations difference, or the z-score difference. Also called the standardised mean difference (SMD).</a:t>
                </a:r>
              </a:p>
              <a:p>
                <a:endParaRPr lang="en-AU" dirty="0"/>
              </a:p>
            </p:txBody>
          </p:sp>
        </mc:Choice>
        <mc:Fallback xmlns="">
          <p:sp>
            <p:nvSpPr>
              <p:cNvPr id="3" name="Content Placeholder 2">
                <a:extLst>
                  <a:ext uri="{FF2B5EF4-FFF2-40B4-BE49-F238E27FC236}">
                    <a16:creationId xmlns:a16="http://schemas.microsoft.com/office/drawing/2014/main" id="{91849784-453C-443F-98F5-6ACADE5BF4D5}"/>
                  </a:ext>
                </a:extLst>
              </p:cNvPr>
              <p:cNvSpPr>
                <a:spLocks noGrp="1" noRot="1" noChangeAspect="1" noMove="1" noResize="1" noEditPoints="1" noAdjustHandles="1" noChangeArrowheads="1" noChangeShapeType="1" noTextEdit="1"/>
              </p:cNvSpPr>
              <p:nvPr>
                <p:ph idx="1"/>
              </p:nvPr>
            </p:nvSpPr>
            <p:spPr>
              <a:xfrm>
                <a:off x="609599" y="1347399"/>
                <a:ext cx="10254343" cy="4767263"/>
              </a:xfrm>
              <a:blipFill>
                <a:blip r:embed="rId3"/>
                <a:stretch>
                  <a:fillRect l="-892" t="-1790" r="-951"/>
                </a:stretch>
              </a:blipFill>
            </p:spPr>
            <p:txBody>
              <a:bodyPr/>
              <a:lstStyle/>
              <a:p>
                <a:r>
                  <a:rPr lang="en-AU">
                    <a:noFill/>
                  </a:rPr>
                  <a:t> </a:t>
                </a:r>
              </a:p>
            </p:txBody>
          </p:sp>
        </mc:Fallback>
      </mc:AlternateContent>
    </p:spTree>
    <p:extLst>
      <p:ext uri="{BB962C8B-B14F-4D97-AF65-F5344CB8AC3E}">
        <p14:creationId xmlns:p14="http://schemas.microsoft.com/office/powerpoint/2010/main" val="1343702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z="3200">
                <a:latin typeface="Tw Cen MT" charset="0"/>
              </a:rPr>
              <a:t>Outline</a:t>
            </a:r>
            <a:endParaRPr lang="en-US" sz="3200" b="0">
              <a:solidFill>
                <a:schemeClr val="tx1"/>
              </a:solidFill>
              <a:latin typeface="Tw Cen MT" charset="0"/>
            </a:endParaRPr>
          </a:p>
        </p:txBody>
      </p:sp>
      <p:sp>
        <p:nvSpPr>
          <p:cNvPr id="3" name="Content Placeholder 2"/>
          <p:cNvSpPr>
            <a:spLocks noGrp="1"/>
          </p:cNvSpPr>
          <p:nvPr>
            <p:ph idx="1"/>
          </p:nvPr>
        </p:nvSpPr>
        <p:spPr>
          <a:xfrm>
            <a:off x="609600" y="1358901"/>
            <a:ext cx="10303683" cy="4767263"/>
          </a:xfrm>
        </p:spPr>
        <p:txBody>
          <a:bodyPr vert="horz" lIns="91440" tIns="45720" rIns="91440" bIns="45720" rtlCol="0" anchor="t">
            <a:noAutofit/>
          </a:bodyPr>
          <a:lstStyle/>
          <a:p>
            <a:pPr fontAlgn="auto">
              <a:spcAft>
                <a:spcPts val="0"/>
              </a:spcAft>
              <a:buFont typeface="Arial" pitchFamily="34" charset="0"/>
              <a:buChar char="•"/>
              <a:defRPr/>
            </a:pPr>
            <a:r>
              <a:rPr lang="en-US" dirty="0">
                <a:solidFill>
                  <a:prstClr val="black"/>
                </a:solidFill>
              </a:rPr>
              <a:t>Statistical power and sample size calculation – concepts</a:t>
            </a:r>
          </a:p>
          <a:p>
            <a:pPr fontAlgn="auto">
              <a:spcAft>
                <a:spcPts val="0"/>
              </a:spcAft>
              <a:buFont typeface="Arial" pitchFamily="34" charset="0"/>
              <a:buChar char="•"/>
              <a:defRPr/>
            </a:pPr>
            <a:r>
              <a:rPr lang="en-US" dirty="0">
                <a:solidFill>
                  <a:prstClr val="black"/>
                </a:solidFill>
              </a:rPr>
              <a:t>Statistical Workflow for power calculation</a:t>
            </a:r>
          </a:p>
          <a:p>
            <a:pPr fontAlgn="auto">
              <a:spcAft>
                <a:spcPts val="0"/>
              </a:spcAft>
              <a:buFont typeface="Arial" pitchFamily="34" charset="0"/>
              <a:buChar char="•"/>
              <a:defRPr/>
            </a:pPr>
            <a:r>
              <a:rPr lang="en-US" dirty="0">
                <a:solidFill>
                  <a:prstClr val="black"/>
                </a:solidFill>
                <a:ea typeface="ＭＳ Ｐゴシック"/>
              </a:rPr>
              <a:t>Software tools and workflows – </a:t>
            </a:r>
            <a:r>
              <a:rPr lang="en-US" dirty="0" err="1">
                <a:solidFill>
                  <a:prstClr val="black"/>
                </a:solidFill>
                <a:ea typeface="ＭＳ Ｐゴシック"/>
              </a:rPr>
              <a:t>Statulator</a:t>
            </a:r>
            <a:r>
              <a:rPr lang="en-US" dirty="0">
                <a:solidFill>
                  <a:prstClr val="black"/>
                </a:solidFill>
                <a:ea typeface="ＭＳ Ｐゴシック"/>
              </a:rPr>
              <a:t>, others</a:t>
            </a:r>
          </a:p>
          <a:p>
            <a:pPr fontAlgn="auto">
              <a:spcAft>
                <a:spcPts val="0"/>
              </a:spcAft>
              <a:buFont typeface="Arial" pitchFamily="34" charset="0"/>
              <a:buChar char="•"/>
              <a:defRPr/>
            </a:pPr>
            <a:r>
              <a:rPr lang="en-US" dirty="0">
                <a:solidFill>
                  <a:prstClr val="black"/>
                </a:solidFill>
                <a:ea typeface="+mn-ea"/>
              </a:rPr>
              <a:t>Four worked examples including difference between means and difference between proportions</a:t>
            </a:r>
          </a:p>
          <a:p>
            <a:pPr fontAlgn="auto">
              <a:spcAft>
                <a:spcPts val="0"/>
              </a:spcAft>
              <a:buFont typeface="Arial" pitchFamily="34" charset="0"/>
              <a:buChar char="•"/>
              <a:defRPr/>
            </a:pPr>
            <a:r>
              <a:rPr lang="en-US" dirty="0">
                <a:ea typeface="+mn-ea"/>
              </a:rPr>
              <a:t>Power calculation for other designs</a:t>
            </a:r>
          </a:p>
          <a:p>
            <a:pPr fontAlgn="auto">
              <a:spcAft>
                <a:spcPts val="0"/>
              </a:spcAft>
              <a:buFont typeface="Arial" pitchFamily="34" charset="0"/>
              <a:buChar char="•"/>
              <a:defRPr/>
            </a:pPr>
            <a:r>
              <a:rPr lang="en-US" dirty="0">
                <a:solidFill>
                  <a:prstClr val="black"/>
                </a:solidFill>
                <a:ea typeface="+mn-ea"/>
              </a:rPr>
              <a:t>References</a:t>
            </a:r>
          </a:p>
          <a:p>
            <a:pPr fontAlgn="auto">
              <a:spcAft>
                <a:spcPts val="0"/>
              </a:spcAft>
              <a:buFontTx/>
              <a:buChar char="-"/>
              <a:defRPr/>
            </a:pPr>
            <a:endParaRPr lang="en-US" dirty="0">
              <a:solidFill>
                <a:prstClr val="black"/>
              </a:solidFill>
              <a:ea typeface="+mn-ea"/>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a:solidFill>
                  <a:schemeClr val="accent6"/>
                </a:solidFill>
              </a:rPr>
              <a:t>4. Estimate the variance </a:t>
            </a:r>
            <a:r>
              <a:rPr lang="en-AU"/>
              <a:t>Standardised Effect Size</a:t>
            </a:r>
          </a:p>
        </p:txBody>
      </p:sp>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600" y="1358901"/>
            <a:ext cx="9097992" cy="4767263"/>
          </a:xfrm>
        </p:spPr>
        <p:txBody>
          <a:bodyPr>
            <a:normAutofit/>
          </a:bodyPr>
          <a:lstStyle/>
          <a:p>
            <a:pPr marL="0" indent="0">
              <a:buNone/>
            </a:pPr>
            <a:r>
              <a:rPr lang="en-AU" b="1" dirty="0"/>
              <a:t>Alternative: Use the Standardised Effect Size</a:t>
            </a:r>
          </a:p>
          <a:p>
            <a:pPr marL="0" indent="0">
              <a:buNone/>
            </a:pPr>
            <a:r>
              <a:rPr lang="en-AU" dirty="0"/>
              <a:t>Instead of deciding on effect size and an estimate of SD, we can choose a value of Cohen’s d based on accepted interpretations of relative size.</a:t>
            </a:r>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endParaRPr lang="en-AU" dirty="0"/>
          </a:p>
          <a:p>
            <a:endParaRPr lang="en-AU" dirty="0"/>
          </a:p>
        </p:txBody>
      </p:sp>
      <p:pic>
        <p:nvPicPr>
          <p:cNvPr id="4" name="Picture 3">
            <a:extLst>
              <a:ext uri="{FF2B5EF4-FFF2-40B4-BE49-F238E27FC236}">
                <a16:creationId xmlns:a16="http://schemas.microsoft.com/office/drawing/2014/main" id="{8D515FBB-4905-4CC9-8165-745D3ADFD076}"/>
              </a:ext>
            </a:extLst>
          </p:cNvPr>
          <p:cNvPicPr>
            <a:picLocks noChangeAspect="1"/>
          </p:cNvPicPr>
          <p:nvPr/>
        </p:nvPicPr>
        <p:blipFill>
          <a:blip r:embed="rId3"/>
          <a:stretch>
            <a:fillRect/>
          </a:stretch>
        </p:blipFill>
        <p:spPr>
          <a:xfrm>
            <a:off x="609600" y="2653120"/>
            <a:ext cx="2990850" cy="2447925"/>
          </a:xfrm>
          <a:prstGeom prst="rect">
            <a:avLst/>
          </a:prstGeom>
        </p:spPr>
      </p:pic>
      <p:sp>
        <p:nvSpPr>
          <p:cNvPr id="5" name="TextBox 4">
            <a:extLst>
              <a:ext uri="{FF2B5EF4-FFF2-40B4-BE49-F238E27FC236}">
                <a16:creationId xmlns:a16="http://schemas.microsoft.com/office/drawing/2014/main" id="{B78DE54F-23D4-4AB9-91E5-B5066595EA4D}"/>
              </a:ext>
            </a:extLst>
          </p:cNvPr>
          <p:cNvSpPr txBox="1"/>
          <p:nvPr/>
        </p:nvSpPr>
        <p:spPr>
          <a:xfrm>
            <a:off x="3951890" y="6401795"/>
            <a:ext cx="4614042" cy="276999"/>
          </a:xfrm>
          <a:prstGeom prst="rect">
            <a:avLst/>
          </a:prstGeom>
          <a:noFill/>
        </p:spPr>
        <p:txBody>
          <a:bodyPr wrap="square" rtlCol="0">
            <a:spAutoFit/>
          </a:bodyPr>
          <a:lstStyle/>
          <a:p>
            <a:r>
              <a:rPr lang="en-AU" sz="1200">
                <a:hlinkClick r:id="rId4"/>
              </a:rPr>
              <a:t>https://en.wikipedia.org/wiki/Effect_size#Cohen's_d</a:t>
            </a:r>
            <a:endParaRPr lang="en-AU" sz="1200"/>
          </a:p>
        </p:txBody>
      </p:sp>
      <p:sp>
        <p:nvSpPr>
          <p:cNvPr id="6" name="TextBox 5">
            <a:extLst>
              <a:ext uri="{FF2B5EF4-FFF2-40B4-BE49-F238E27FC236}">
                <a16:creationId xmlns:a16="http://schemas.microsoft.com/office/drawing/2014/main" id="{C5E4FEEA-9C08-FCB2-0A9E-59ADDF9300B4}"/>
              </a:ext>
            </a:extLst>
          </p:cNvPr>
          <p:cNvSpPr txBox="1"/>
          <p:nvPr/>
        </p:nvSpPr>
        <p:spPr>
          <a:xfrm>
            <a:off x="4364132" y="3069720"/>
            <a:ext cx="5470168" cy="2031325"/>
          </a:xfrm>
          <a:prstGeom prst="rect">
            <a:avLst/>
          </a:prstGeom>
          <a:noFill/>
        </p:spPr>
        <p:txBody>
          <a:bodyPr wrap="square" rtlCol="0">
            <a:spAutoFit/>
          </a:bodyPr>
          <a:lstStyle/>
          <a:p>
            <a:r>
              <a:rPr lang="en-AU" dirty="0"/>
              <a:t>Notes:</a:t>
            </a:r>
          </a:p>
          <a:p>
            <a:pPr marL="342900" indent="-342900">
              <a:buAutoNum type="arabicPeriod"/>
            </a:pPr>
            <a:r>
              <a:rPr lang="en-AU" dirty="0"/>
              <a:t>for other standardised effect sizes use the appropriate rule of thumb.</a:t>
            </a:r>
          </a:p>
          <a:p>
            <a:pPr marL="342900" indent="-342900">
              <a:buAutoNum type="arabicPeriod"/>
            </a:pPr>
            <a:r>
              <a:rPr lang="en-AU" dirty="0"/>
              <a:t>Interpretation can vary across different fields of study.</a:t>
            </a:r>
          </a:p>
          <a:p>
            <a:pPr marL="342900" indent="-342900">
              <a:buAutoNum type="arabicPeriod"/>
            </a:pPr>
            <a:r>
              <a:rPr lang="en-AU" dirty="0"/>
              <a:t>Using the rule of thumb is </a:t>
            </a:r>
            <a:r>
              <a:rPr lang="en-AU" b="1" dirty="0"/>
              <a:t>suitable for exploratory studies </a:t>
            </a:r>
            <a:r>
              <a:rPr lang="en-AU" dirty="0"/>
              <a:t>but not for confirmatory.</a:t>
            </a:r>
          </a:p>
        </p:txBody>
      </p:sp>
    </p:spTree>
    <p:extLst>
      <p:ext uri="{BB962C8B-B14F-4D97-AF65-F5344CB8AC3E}">
        <p14:creationId xmlns:p14="http://schemas.microsoft.com/office/powerpoint/2010/main" val="39216399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dirty="0">
                <a:solidFill>
                  <a:schemeClr val="accent6"/>
                </a:solidFill>
              </a:rPr>
              <a:t>4. Estimate the variance </a:t>
            </a:r>
            <a:r>
              <a:rPr lang="en-AU" dirty="0"/>
              <a:t>Theoretical upper bound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601" y="1358901"/>
                <a:ext cx="7380514" cy="4767263"/>
              </a:xfrm>
            </p:spPr>
            <p:txBody>
              <a:bodyPr>
                <a:normAutofit/>
              </a:bodyPr>
              <a:lstStyle/>
              <a:p>
                <a:pPr marL="0" indent="0">
                  <a:buNone/>
                </a:pPr>
                <a:r>
                  <a:rPr lang="en-AU" dirty="0"/>
                  <a:t>For proportions the maximum variance occurs when p=50% and is at a minimum when p=0% and 100%.</a:t>
                </a:r>
              </a:p>
              <a:p>
                <a:pPr marL="0" indent="0">
                  <a:buNone/>
                </a:pPr>
                <a:r>
                  <a:rPr lang="en-AU" dirty="0"/>
                  <a:t>So we can use p=50% to find a theoretical upper bound.</a:t>
                </a:r>
              </a:p>
              <a:p>
                <a:pPr marL="0" indent="0">
                  <a:buNone/>
                </a:pPr>
                <a:endParaRPr lang="en-AU" dirty="0"/>
              </a:p>
              <a:p>
                <a:pPr marL="0" indent="0">
                  <a:buNone/>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𝑉𝑎𝑟𝑖𝑎𝑛𝑐𝑒</m:t>
                      </m:r>
                      <m:d>
                        <m:dPr>
                          <m:ctrlPr>
                            <a:rPr lang="en-AU" b="0" i="1" smtClean="0">
                              <a:latin typeface="Cambria Math" panose="02040503050406030204" pitchFamily="18" charset="0"/>
                            </a:rPr>
                          </m:ctrlPr>
                        </m:dPr>
                        <m:e>
                          <m:r>
                            <a:rPr lang="en-AU" b="0" i="1" smtClean="0">
                              <a:latin typeface="Cambria Math" panose="02040503050406030204" pitchFamily="18" charset="0"/>
                            </a:rPr>
                            <m:t>𝑝</m:t>
                          </m:r>
                        </m:e>
                      </m:d>
                      <m:r>
                        <a:rPr lang="en-AU" b="0" i="1" smtClean="0">
                          <a:latin typeface="Cambria Math" panose="02040503050406030204" pitchFamily="18" charset="0"/>
                        </a:rPr>
                        <m:t>=</m:t>
                      </m:r>
                      <m:r>
                        <a:rPr lang="en-AU" b="0" i="1" smtClean="0">
                          <a:latin typeface="Cambria Math" panose="02040503050406030204" pitchFamily="18" charset="0"/>
                        </a:rPr>
                        <m:t>𝑝</m:t>
                      </m:r>
                      <m:r>
                        <a:rPr lang="en-AU" b="0" i="1" smtClean="0">
                          <a:latin typeface="Cambria Math" panose="02040503050406030204" pitchFamily="18" charset="0"/>
                        </a:rPr>
                        <m:t>(1−</m:t>
                      </m:r>
                      <m:r>
                        <a:rPr lang="en-AU" b="0" i="1" smtClean="0">
                          <a:latin typeface="Cambria Math" panose="02040503050406030204" pitchFamily="18" charset="0"/>
                        </a:rPr>
                        <m:t>𝑝</m:t>
                      </m:r>
                      <m:r>
                        <a:rPr lang="en-AU" b="0" i="1" smtClean="0">
                          <a:latin typeface="Cambria Math" panose="02040503050406030204" pitchFamily="18" charset="0"/>
                        </a:rPr>
                        <m:t>)</m:t>
                      </m:r>
                    </m:oMath>
                  </m:oMathPara>
                </a14:m>
                <a:endParaRPr lang="en-AU" dirty="0"/>
              </a:p>
              <a:p>
                <a:endParaRPr lang="en-AU" dirty="0"/>
              </a:p>
            </p:txBody>
          </p:sp>
        </mc:Choice>
        <mc:Fallback xmlns="">
          <p:sp>
            <p:nvSpPr>
              <p:cNvPr id="3" name="Content Placeholder 2">
                <a:extLst>
                  <a:ext uri="{FF2B5EF4-FFF2-40B4-BE49-F238E27FC236}">
                    <a16:creationId xmlns:a16="http://schemas.microsoft.com/office/drawing/2014/main" id="{91849784-453C-443F-98F5-6ACADE5BF4D5}"/>
                  </a:ext>
                </a:extLst>
              </p:cNvPr>
              <p:cNvSpPr>
                <a:spLocks noGrp="1" noRot="1" noChangeAspect="1" noMove="1" noResize="1" noEditPoints="1" noAdjustHandles="1" noChangeArrowheads="1" noChangeShapeType="1" noTextEdit="1"/>
              </p:cNvSpPr>
              <p:nvPr>
                <p:ph idx="1"/>
              </p:nvPr>
            </p:nvSpPr>
            <p:spPr>
              <a:xfrm>
                <a:off x="609601" y="1358901"/>
                <a:ext cx="7380514" cy="4767263"/>
              </a:xfrm>
              <a:blipFill>
                <a:blip r:embed="rId3"/>
                <a:stretch>
                  <a:fillRect l="-1239" t="-1790"/>
                </a:stretch>
              </a:blipFill>
            </p:spPr>
            <p:txBody>
              <a:bodyPr/>
              <a:lstStyle/>
              <a:p>
                <a:r>
                  <a:rPr lang="en-AU">
                    <a:noFill/>
                  </a:rPr>
                  <a:t> </a:t>
                </a:r>
              </a:p>
            </p:txBody>
          </p:sp>
        </mc:Fallback>
      </mc:AlternateContent>
      <p:pic>
        <p:nvPicPr>
          <p:cNvPr id="6" name="Picture 5">
            <a:extLst>
              <a:ext uri="{FF2B5EF4-FFF2-40B4-BE49-F238E27FC236}">
                <a16:creationId xmlns:a16="http://schemas.microsoft.com/office/drawing/2014/main" id="{B9FD793E-54F9-47AE-A7F6-4CF3C11163DB}"/>
              </a:ext>
            </a:extLst>
          </p:cNvPr>
          <p:cNvPicPr>
            <a:picLocks noChangeAspect="1"/>
          </p:cNvPicPr>
          <p:nvPr/>
        </p:nvPicPr>
        <p:blipFill>
          <a:blip r:embed="rId4"/>
          <a:stretch>
            <a:fillRect/>
          </a:stretch>
        </p:blipFill>
        <p:spPr>
          <a:xfrm>
            <a:off x="2476603" y="3310391"/>
            <a:ext cx="3538386" cy="2914199"/>
          </a:xfrm>
          <a:prstGeom prst="rect">
            <a:avLst/>
          </a:prstGeom>
        </p:spPr>
      </p:pic>
      <p:sp>
        <p:nvSpPr>
          <p:cNvPr id="7" name="TextBox 6">
            <a:extLst>
              <a:ext uri="{FF2B5EF4-FFF2-40B4-BE49-F238E27FC236}">
                <a16:creationId xmlns:a16="http://schemas.microsoft.com/office/drawing/2014/main" id="{BE6CC8BD-C87F-96D6-5734-AAD48BB6411B}"/>
              </a:ext>
            </a:extLst>
          </p:cNvPr>
          <p:cNvSpPr txBox="1"/>
          <p:nvPr/>
        </p:nvSpPr>
        <p:spPr>
          <a:xfrm>
            <a:off x="8360229" y="1513114"/>
            <a:ext cx="3526971" cy="4801314"/>
          </a:xfrm>
          <a:prstGeom prst="rect">
            <a:avLst/>
          </a:prstGeom>
          <a:noFill/>
          <a:ln w="9525">
            <a:solidFill>
              <a:schemeClr val="tx1"/>
            </a:solidFill>
          </a:ln>
        </p:spPr>
        <p:txBody>
          <a:bodyPr wrap="square" rtlCol="0">
            <a:spAutoFit/>
          </a:bodyPr>
          <a:lstStyle/>
          <a:p>
            <a:r>
              <a:rPr lang="en-AU" u="sng" dirty="0"/>
              <a:t>Why is this the case?</a:t>
            </a:r>
          </a:p>
          <a:p>
            <a:endParaRPr lang="en-AU" u="sng" dirty="0"/>
          </a:p>
          <a:p>
            <a:r>
              <a:rPr lang="en-AU" dirty="0"/>
              <a:t>It might be strange to think about the variance of a proportion. You can think about it as a feature of a binomial (0 or 1) outcome. What proportion of subjects are 0 and how many are 1 for some outcome? (e.g. 0 = non-smoker and 1 = smoker)</a:t>
            </a:r>
          </a:p>
          <a:p>
            <a:endParaRPr lang="en-AU" dirty="0"/>
          </a:p>
          <a:p>
            <a:r>
              <a:rPr lang="en-AU" dirty="0"/>
              <a:t>Proportions must be between 0 and 1. When our estimate is  close to these limits, there is less variability in our estimates for the same number of subjects surveyed.</a:t>
            </a:r>
          </a:p>
        </p:txBody>
      </p:sp>
    </p:spTree>
    <p:extLst>
      <p:ext uri="{BB962C8B-B14F-4D97-AF65-F5344CB8AC3E}">
        <p14:creationId xmlns:p14="http://schemas.microsoft.com/office/powerpoint/2010/main" val="25458812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a:solidFill>
                  <a:schemeClr val="accent6"/>
                </a:solidFill>
              </a:rPr>
              <a:t>4. Estimate the variance </a:t>
            </a:r>
            <a:r>
              <a:rPr lang="en-AU"/>
              <a:t>Theoretical upper bound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600" y="1358901"/>
                <a:ext cx="9561816" cy="4767263"/>
              </a:xfrm>
            </p:spPr>
            <p:txBody>
              <a:bodyPr>
                <a:normAutofit/>
              </a:bodyPr>
              <a:lstStyle/>
              <a:p>
                <a:pPr marL="0" indent="0">
                  <a:buNone/>
                </a:pPr>
                <a:r>
                  <a:rPr lang="en-AU" dirty="0"/>
                  <a:t>For ordinal responses such as 5pt scales a similar limit applies:</a:t>
                </a:r>
              </a:p>
              <a:p>
                <a:pPr marL="0" indent="0" algn="ctr">
                  <a:buNone/>
                </a:pPr>
                <a:r>
                  <a:rPr lang="en-AU" dirty="0"/>
                  <a:t>Possible responses are: 1, 2, 3, 4 or 5</a:t>
                </a:r>
              </a:p>
              <a:p>
                <a:pPr marL="0" indent="0" algn="ctr">
                  <a:buNone/>
                </a:pPr>
                <a:r>
                  <a:rPr lang="en-AU" dirty="0"/>
                  <a:t>Mean=3		Min=1		Max=5</a:t>
                </a:r>
              </a:p>
              <a:p>
                <a:pPr marL="0" indent="0">
                  <a:buNone/>
                </a:pPr>
                <a:endParaRPr lang="en-AU" dirty="0"/>
              </a:p>
              <a:p>
                <a:pPr marL="0" indent="0">
                  <a:buNone/>
                </a:pPr>
                <a14:m>
                  <m:oMathPara xmlns:m="http://schemas.openxmlformats.org/officeDocument/2006/math">
                    <m:oMathParaPr>
                      <m:jc m:val="centerGroup"/>
                    </m:oMathParaPr>
                    <m:oMath xmlns:m="http://schemas.openxmlformats.org/officeDocument/2006/math">
                      <m:r>
                        <a:rPr lang="en-AU" i="1">
                          <a:latin typeface="Cambria Math" panose="02040503050406030204" pitchFamily="18" charset="0"/>
                        </a:rPr>
                        <m:t>𝑉𝑎𝑟𝑖𝑎𝑛𝑐𝑒</m:t>
                      </m:r>
                      <m:d>
                        <m:dPr>
                          <m:ctrlPr>
                            <a:rPr lang="en-AU" i="1">
                              <a:latin typeface="Cambria Math" panose="02040503050406030204" pitchFamily="18" charset="0"/>
                            </a:rPr>
                          </m:ctrlPr>
                        </m:dPr>
                        <m:e>
                          <m:r>
                            <a:rPr lang="en-AU" b="0" i="1" smtClean="0">
                              <a:latin typeface="Cambria Math" panose="02040503050406030204" pitchFamily="18" charset="0"/>
                            </a:rPr>
                            <m:t>5</m:t>
                          </m:r>
                          <m:r>
                            <a:rPr lang="en-AU" b="0" i="1" smtClean="0">
                              <a:latin typeface="Cambria Math" panose="02040503050406030204" pitchFamily="18" charset="0"/>
                            </a:rPr>
                            <m:t>𝑝𝑡</m:t>
                          </m:r>
                          <m:r>
                            <a:rPr lang="en-AU" b="0" i="1" smtClean="0">
                              <a:latin typeface="Cambria Math" panose="02040503050406030204" pitchFamily="18" charset="0"/>
                            </a:rPr>
                            <m:t> </m:t>
                          </m:r>
                          <m:r>
                            <a:rPr lang="en-AU" b="0" i="1" smtClean="0">
                              <a:latin typeface="Cambria Math" panose="02040503050406030204" pitchFamily="18" charset="0"/>
                            </a:rPr>
                            <m:t>𝑠𝑐𝑎𝑙𝑒</m:t>
                          </m:r>
                        </m:e>
                      </m:d>
                      <m:r>
                        <a:rPr lang="en-AU" i="1">
                          <a:latin typeface="Cambria Math" panose="02040503050406030204" pitchFamily="18" charset="0"/>
                        </a:rPr>
                        <m:t>=</m:t>
                      </m:r>
                      <m:r>
                        <a:rPr lang="en-AU" b="0" i="1" smtClean="0">
                          <a:latin typeface="Cambria Math" panose="02040503050406030204" pitchFamily="18" charset="0"/>
                        </a:rPr>
                        <m:t>(</m:t>
                      </m:r>
                      <m:r>
                        <a:rPr lang="en-AU" b="0" i="1" smtClean="0">
                          <a:latin typeface="Cambria Math" panose="02040503050406030204" pitchFamily="18" charset="0"/>
                        </a:rPr>
                        <m:t>𝑚𝑎𝑥</m:t>
                      </m:r>
                      <m:r>
                        <a:rPr lang="en-AU" b="0" i="1" smtClean="0">
                          <a:latin typeface="Cambria Math" panose="02040503050406030204" pitchFamily="18" charset="0"/>
                        </a:rPr>
                        <m:t>−</m:t>
                      </m:r>
                      <m:r>
                        <a:rPr lang="en-AU" b="0" i="1" smtClean="0">
                          <a:latin typeface="Cambria Math" panose="02040503050406030204" pitchFamily="18" charset="0"/>
                        </a:rPr>
                        <m:t>𝑚𝑒𝑎𝑛</m:t>
                      </m:r>
                      <m:r>
                        <a:rPr lang="en-AU" b="0" i="1" smtClean="0">
                          <a:latin typeface="Cambria Math" panose="02040503050406030204" pitchFamily="18" charset="0"/>
                        </a:rPr>
                        <m:t>)(</m:t>
                      </m:r>
                      <m:r>
                        <a:rPr lang="en-AU" b="0" i="1" smtClean="0">
                          <a:latin typeface="Cambria Math" panose="02040503050406030204" pitchFamily="18" charset="0"/>
                        </a:rPr>
                        <m:t>𝑚𝑒𝑎𝑛</m:t>
                      </m:r>
                      <m:r>
                        <a:rPr lang="en-AU" b="0" i="1" smtClean="0">
                          <a:latin typeface="Cambria Math" panose="02040503050406030204" pitchFamily="18" charset="0"/>
                        </a:rPr>
                        <m:t>−</m:t>
                      </m:r>
                      <m:r>
                        <a:rPr lang="en-AU" b="0" i="1" smtClean="0">
                          <a:latin typeface="Cambria Math" panose="02040503050406030204" pitchFamily="18" charset="0"/>
                        </a:rPr>
                        <m:t>𝑚𝑖𝑛</m:t>
                      </m:r>
                      <m:r>
                        <a:rPr lang="en-AU" i="1">
                          <a:latin typeface="Cambria Math" panose="02040503050406030204" pitchFamily="18" charset="0"/>
                        </a:rPr>
                        <m:t>)</m:t>
                      </m:r>
                    </m:oMath>
                  </m:oMathPara>
                </a14:m>
                <a:endParaRPr lang="en-AU" dirty="0"/>
              </a:p>
              <a:p>
                <a:pPr marL="0" indent="0">
                  <a:buNone/>
                </a:pPr>
                <a:endParaRPr lang="en-AU" dirty="0"/>
              </a:p>
              <a:p>
                <a:pPr marL="0" indent="0">
                  <a:buNone/>
                </a:pPr>
                <a14:m>
                  <m:oMathPara xmlns:m="http://schemas.openxmlformats.org/officeDocument/2006/math">
                    <m:oMathParaPr>
                      <m:jc m:val="centerGroup"/>
                    </m:oMathParaPr>
                    <m:oMath xmlns:m="http://schemas.openxmlformats.org/officeDocument/2006/math">
                      <m:r>
                        <a:rPr lang="en-AU" b="0" i="1" smtClean="0">
                          <a:latin typeface="Cambria Math" panose="02040503050406030204" pitchFamily="18" charset="0"/>
                        </a:rPr>
                        <m:t>𝑀𝑎𝑥</m:t>
                      </m:r>
                      <m:r>
                        <a:rPr lang="en-AU" b="0" i="1" smtClean="0">
                          <a:latin typeface="Cambria Math" panose="02040503050406030204" pitchFamily="18" charset="0"/>
                        </a:rPr>
                        <m:t> </m:t>
                      </m:r>
                      <m:r>
                        <a:rPr lang="en-AU" i="1">
                          <a:latin typeface="Cambria Math" panose="02040503050406030204" pitchFamily="18" charset="0"/>
                        </a:rPr>
                        <m:t>𝑉𝑎𝑟𝑖𝑎𝑛𝑐𝑒</m:t>
                      </m:r>
                      <m:d>
                        <m:dPr>
                          <m:ctrlPr>
                            <a:rPr lang="en-AU" i="1">
                              <a:latin typeface="Cambria Math" panose="02040503050406030204" pitchFamily="18" charset="0"/>
                            </a:rPr>
                          </m:ctrlPr>
                        </m:dPr>
                        <m:e>
                          <m:r>
                            <a:rPr lang="en-AU" i="1">
                              <a:latin typeface="Cambria Math" panose="02040503050406030204" pitchFamily="18" charset="0"/>
                            </a:rPr>
                            <m:t>5</m:t>
                          </m:r>
                          <m:r>
                            <a:rPr lang="en-AU" i="1">
                              <a:latin typeface="Cambria Math" panose="02040503050406030204" pitchFamily="18" charset="0"/>
                            </a:rPr>
                            <m:t>𝑝𝑡</m:t>
                          </m:r>
                          <m:r>
                            <a:rPr lang="en-AU" i="1">
                              <a:latin typeface="Cambria Math" panose="02040503050406030204" pitchFamily="18" charset="0"/>
                            </a:rPr>
                            <m:t> </m:t>
                          </m:r>
                          <m:r>
                            <a:rPr lang="en-AU" i="1">
                              <a:latin typeface="Cambria Math" panose="02040503050406030204" pitchFamily="18" charset="0"/>
                            </a:rPr>
                            <m:t>𝑠𝑐𝑎𝑙𝑒</m:t>
                          </m:r>
                        </m:e>
                      </m:d>
                      <m:r>
                        <a:rPr lang="en-AU" i="1">
                          <a:latin typeface="Cambria Math" panose="02040503050406030204" pitchFamily="18" charset="0"/>
                        </a:rPr>
                        <m:t>=(</m:t>
                      </m:r>
                      <m:r>
                        <a:rPr lang="en-AU" b="0" i="1" smtClean="0">
                          <a:latin typeface="Cambria Math" panose="02040503050406030204" pitchFamily="18" charset="0"/>
                        </a:rPr>
                        <m:t>5</m:t>
                      </m:r>
                      <m:r>
                        <a:rPr lang="en-AU" i="1">
                          <a:latin typeface="Cambria Math" panose="02040503050406030204" pitchFamily="18" charset="0"/>
                        </a:rPr>
                        <m:t>−</m:t>
                      </m:r>
                      <m:r>
                        <a:rPr lang="en-AU" b="0" i="1" smtClean="0">
                          <a:latin typeface="Cambria Math" panose="02040503050406030204" pitchFamily="18" charset="0"/>
                        </a:rPr>
                        <m:t>3</m:t>
                      </m:r>
                      <m:r>
                        <a:rPr lang="en-AU" i="1">
                          <a:latin typeface="Cambria Math" panose="02040503050406030204" pitchFamily="18" charset="0"/>
                        </a:rPr>
                        <m:t>)(</m:t>
                      </m:r>
                      <m:r>
                        <a:rPr lang="en-AU" b="0" i="1" smtClean="0">
                          <a:latin typeface="Cambria Math" panose="02040503050406030204" pitchFamily="18" charset="0"/>
                        </a:rPr>
                        <m:t>3</m:t>
                      </m:r>
                      <m:r>
                        <a:rPr lang="en-AU" i="1">
                          <a:latin typeface="Cambria Math" panose="02040503050406030204" pitchFamily="18" charset="0"/>
                        </a:rPr>
                        <m:t>−</m:t>
                      </m:r>
                      <m:r>
                        <a:rPr lang="en-AU" b="0" i="1" smtClean="0">
                          <a:latin typeface="Cambria Math" panose="02040503050406030204" pitchFamily="18" charset="0"/>
                        </a:rPr>
                        <m:t>1</m:t>
                      </m:r>
                      <m:r>
                        <a:rPr lang="en-AU" i="1">
                          <a:latin typeface="Cambria Math" panose="02040503050406030204" pitchFamily="18" charset="0"/>
                        </a:rPr>
                        <m:t>)</m:t>
                      </m:r>
                      <m:r>
                        <a:rPr lang="en-AU" b="0" i="1" smtClean="0">
                          <a:latin typeface="Cambria Math" panose="02040503050406030204" pitchFamily="18" charset="0"/>
                        </a:rPr>
                        <m:t>=4</m:t>
                      </m:r>
                    </m:oMath>
                  </m:oMathPara>
                </a14:m>
                <a:endParaRPr lang="en-AU" dirty="0"/>
              </a:p>
              <a:p>
                <a:pPr marL="0" indent="0">
                  <a:buNone/>
                </a:pPr>
                <a:endParaRPr lang="en-AU" dirty="0"/>
              </a:p>
              <a:p>
                <a:pPr marL="0" indent="0">
                  <a:buNone/>
                </a:pPr>
                <a:endParaRPr lang="en-AU" dirty="0"/>
              </a:p>
              <a:p>
                <a:pPr marL="0" indent="0">
                  <a:buNone/>
                </a:pPr>
                <a:r>
                  <a:rPr lang="en-AU" dirty="0"/>
                  <a:t>In practice the actual variance will be smaller than the max.  A rule of thumb is explained on </a:t>
                </a:r>
                <a:r>
                  <a:rPr lang="en-AU" dirty="0" err="1"/>
                  <a:t>StackExchange</a:t>
                </a:r>
                <a:r>
                  <a:rPr lang="en-AU" dirty="0"/>
                  <a:t> </a:t>
                </a:r>
                <a:br>
                  <a:rPr lang="en-AU" dirty="0"/>
                </a:br>
                <a:r>
                  <a:rPr lang="en-AU" sz="1600" dirty="0">
                    <a:hlinkClick r:id="rId3"/>
                  </a:rPr>
                  <a:t>https://stats.stackexchange.com/questions/23519/how-do-i-evaluate-standard-deviation</a:t>
                </a:r>
                <a:endParaRPr lang="en-AU" dirty="0"/>
              </a:p>
            </p:txBody>
          </p:sp>
        </mc:Choice>
        <mc:Fallback xmlns="">
          <p:sp>
            <p:nvSpPr>
              <p:cNvPr id="3" name="Content Placeholder 2">
                <a:extLst>
                  <a:ext uri="{FF2B5EF4-FFF2-40B4-BE49-F238E27FC236}">
                    <a16:creationId xmlns:a16="http://schemas.microsoft.com/office/drawing/2014/main" id="{91849784-453C-443F-98F5-6ACADE5BF4D5}"/>
                  </a:ext>
                </a:extLst>
              </p:cNvPr>
              <p:cNvSpPr>
                <a:spLocks noGrp="1" noRot="1" noChangeAspect="1" noMove="1" noResize="1" noEditPoints="1" noAdjustHandles="1" noChangeArrowheads="1" noChangeShapeType="1" noTextEdit="1"/>
              </p:cNvSpPr>
              <p:nvPr>
                <p:ph idx="1"/>
              </p:nvPr>
            </p:nvSpPr>
            <p:spPr>
              <a:xfrm>
                <a:off x="609600" y="1358901"/>
                <a:ext cx="9561816" cy="4767263"/>
              </a:xfrm>
              <a:blipFill>
                <a:blip r:embed="rId4"/>
                <a:stretch>
                  <a:fillRect l="-956" t="-1790" r="-574"/>
                </a:stretch>
              </a:blipFill>
            </p:spPr>
            <p:txBody>
              <a:bodyPr/>
              <a:lstStyle/>
              <a:p>
                <a:r>
                  <a:rPr lang="en-AU">
                    <a:noFill/>
                  </a:rPr>
                  <a:t> </a:t>
                </a:r>
              </a:p>
            </p:txBody>
          </p:sp>
        </mc:Fallback>
      </mc:AlternateContent>
      <p:pic>
        <p:nvPicPr>
          <p:cNvPr id="4" name="Graphic 3" descr="Blackboard">
            <a:extLst>
              <a:ext uri="{FF2B5EF4-FFF2-40B4-BE49-F238E27FC236}">
                <a16:creationId xmlns:a16="http://schemas.microsoft.com/office/drawing/2014/main" id="{32C00DBF-25B1-24E5-7FB5-E935249FB91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899765" y="19049"/>
            <a:ext cx="914400" cy="914400"/>
          </a:xfrm>
          <a:prstGeom prst="rect">
            <a:avLst/>
          </a:prstGeom>
        </p:spPr>
      </p:pic>
      <p:sp>
        <p:nvSpPr>
          <p:cNvPr id="5" name="TextBox 4">
            <a:extLst>
              <a:ext uri="{FF2B5EF4-FFF2-40B4-BE49-F238E27FC236}">
                <a16:creationId xmlns:a16="http://schemas.microsoft.com/office/drawing/2014/main" id="{301AA665-2157-03CC-0A85-F0E86595499A}"/>
              </a:ext>
            </a:extLst>
          </p:cNvPr>
          <p:cNvSpPr txBox="1"/>
          <p:nvPr/>
        </p:nvSpPr>
        <p:spPr>
          <a:xfrm>
            <a:off x="10442479" y="1358901"/>
            <a:ext cx="1571882" cy="1015663"/>
          </a:xfrm>
          <a:prstGeom prst="rect">
            <a:avLst/>
          </a:prstGeom>
          <a:noFill/>
          <a:ln>
            <a:solidFill>
              <a:schemeClr val="accent6"/>
            </a:solidFill>
          </a:ln>
        </p:spPr>
        <p:txBody>
          <a:bodyPr wrap="square" rtlCol="0">
            <a:spAutoFit/>
          </a:bodyPr>
          <a:lstStyle/>
          <a:p>
            <a:r>
              <a:rPr lang="en-AU" sz="1200" dirty="0">
                <a:solidFill>
                  <a:schemeClr val="accent6"/>
                </a:solidFill>
              </a:rPr>
              <a:t>This applies especially to </a:t>
            </a:r>
            <a:r>
              <a:rPr lang="en-AU" sz="1200" b="1" dirty="0">
                <a:solidFill>
                  <a:schemeClr val="accent6"/>
                </a:solidFill>
              </a:rPr>
              <a:t>Survey Design. </a:t>
            </a:r>
            <a:r>
              <a:rPr lang="en-AU" sz="1200" dirty="0">
                <a:solidFill>
                  <a:schemeClr val="accent6"/>
                </a:solidFill>
              </a:rPr>
              <a:t>See the workshop for details.</a:t>
            </a:r>
          </a:p>
        </p:txBody>
      </p:sp>
      <p:pic>
        <p:nvPicPr>
          <p:cNvPr id="6" name="Graphic 1" descr="Link">
            <a:extLst>
              <a:ext uri="{FF2B5EF4-FFF2-40B4-BE49-F238E27FC236}">
                <a16:creationId xmlns:a16="http://schemas.microsoft.com/office/drawing/2014/main" id="{1BA0F416-769D-ACDA-09E3-E4C632995B8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36028" y="1483612"/>
            <a:ext cx="806450" cy="806450"/>
          </a:xfrm>
          <a:prstGeom prst="rect">
            <a:avLst/>
          </a:prstGeom>
        </p:spPr>
      </p:pic>
    </p:spTree>
    <p:extLst>
      <p:ext uri="{BB962C8B-B14F-4D97-AF65-F5344CB8AC3E}">
        <p14:creationId xmlns:p14="http://schemas.microsoft.com/office/powerpoint/2010/main" val="25764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pPr lvl="1"/>
            <a:r>
              <a:rPr lang="en-AU" sz="2800">
                <a:solidFill>
                  <a:schemeClr val="accent6"/>
                </a:solidFill>
              </a:rPr>
              <a:t>5. Calculate the minimum sample size</a:t>
            </a:r>
          </a:p>
        </p:txBody>
      </p:sp>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600" y="1358901"/>
            <a:ext cx="10972800" cy="4767263"/>
          </a:xfrm>
        </p:spPr>
        <p:txBody>
          <a:bodyPr>
            <a:normAutofit/>
          </a:bodyPr>
          <a:lstStyle/>
          <a:p>
            <a:pPr>
              <a:buFont typeface="Arial" panose="020B0604020202020204" pitchFamily="34" charset="0"/>
              <a:buChar char="•"/>
            </a:pPr>
            <a:r>
              <a:rPr lang="en-AU" sz="2000" dirty="0"/>
              <a:t>This is typically done using a software package</a:t>
            </a:r>
          </a:p>
          <a:p>
            <a:pPr>
              <a:buFont typeface="Arial" panose="020B0604020202020204" pitchFamily="34" charset="0"/>
              <a:buChar char="•"/>
            </a:pPr>
            <a:r>
              <a:rPr lang="en-AU" sz="2000" dirty="0"/>
              <a:t>Formulae for the calculation vary with the type of experimental design and the statistical test. We won’t look at these too closely, but let’s note some common features to reinforce the theory we have learned.</a:t>
            </a:r>
          </a:p>
          <a:p>
            <a:pPr>
              <a:buFont typeface="Arial" panose="020B0604020202020204" pitchFamily="34" charset="0"/>
              <a:buChar char="•"/>
            </a:pPr>
            <a:r>
              <a:rPr lang="en-AU" sz="2000" dirty="0"/>
              <a:t>The formula below is for a difference in means of two groups, where the standard deviation is known (good for illustration, though not often used in practice).</a:t>
            </a:r>
          </a:p>
          <a:p>
            <a:pPr marL="0" indent="0">
              <a:buNone/>
            </a:pPr>
            <a:endParaRPr lang="en-AU" dirty="0"/>
          </a:p>
          <a:p>
            <a:pPr marL="0" indent="0">
              <a:buNone/>
            </a:pPr>
            <a:endParaRPr lang="en-AU" dirty="0"/>
          </a:p>
          <a:p>
            <a:endParaRPr lang="en-AU" dirty="0"/>
          </a:p>
        </p:txBody>
      </p:sp>
      <p:pic>
        <p:nvPicPr>
          <p:cNvPr id="5" name="Picture 4">
            <a:extLst>
              <a:ext uri="{FF2B5EF4-FFF2-40B4-BE49-F238E27FC236}">
                <a16:creationId xmlns:a16="http://schemas.microsoft.com/office/drawing/2014/main" id="{34414A81-2640-558A-192D-4E26681CE995}"/>
              </a:ext>
            </a:extLst>
          </p:cNvPr>
          <p:cNvPicPr>
            <a:picLocks noChangeAspect="1"/>
          </p:cNvPicPr>
          <p:nvPr/>
        </p:nvPicPr>
        <p:blipFill>
          <a:blip r:embed="rId3"/>
          <a:stretch>
            <a:fillRect/>
          </a:stretch>
        </p:blipFill>
        <p:spPr>
          <a:xfrm>
            <a:off x="1158884" y="4011085"/>
            <a:ext cx="2689346" cy="1488014"/>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4576DD3-3719-F27F-1431-167CFEFD3F32}"/>
                  </a:ext>
                </a:extLst>
              </p:cNvPr>
              <p:cNvSpPr txBox="1"/>
              <p:nvPr/>
            </p:nvSpPr>
            <p:spPr>
              <a:xfrm>
                <a:off x="4437653" y="4751210"/>
                <a:ext cx="6234063" cy="1754326"/>
              </a:xfrm>
              <a:prstGeom prst="rect">
                <a:avLst/>
              </a:prstGeom>
              <a:noFill/>
            </p:spPr>
            <p:txBody>
              <a:bodyPr wrap="square" rtlCol="0">
                <a:spAutoFit/>
              </a:bodyPr>
              <a:lstStyle/>
              <a:p>
                <a:r>
                  <a:rPr lang="en-AU" dirty="0"/>
                  <a:t>Note that the expected difference in means</a:t>
                </a:r>
                <a14:m>
                  <m:oMath xmlns:m="http://schemas.openxmlformats.org/officeDocument/2006/math">
                    <m:r>
                      <a:rPr lang="en-AU" b="0" i="0" smtClean="0">
                        <a:latin typeface="Cambria Math" panose="02040503050406030204" pitchFamily="18" charset="0"/>
                        <a:ea typeface="Cambria Math" panose="02040503050406030204" pitchFamily="18" charset="0"/>
                      </a:rPr>
                      <m:t> </m:t>
                    </m:r>
                    <m:r>
                      <a:rPr lang="en-AU" i="1" smtClean="0">
                        <a:latin typeface="Cambria Math" panose="02040503050406030204" pitchFamily="18" charset="0"/>
                        <a:ea typeface="Cambria Math" panose="02040503050406030204" pitchFamily="18" charset="0"/>
                      </a:rPr>
                      <m:t>𝜇</m:t>
                    </m:r>
                    <m:r>
                      <a:rPr lang="en-AU" b="0" i="1" baseline="-25000" smtClean="0">
                        <a:latin typeface="Cambria Math" panose="02040503050406030204" pitchFamily="18" charset="0"/>
                        <a:ea typeface="Cambria Math" panose="02040503050406030204" pitchFamily="18" charset="0"/>
                      </a:rPr>
                      <m:t>1</m:t>
                    </m:r>
                    <m:r>
                      <a:rPr lang="en-AU" b="0" i="1" smtClean="0">
                        <a:latin typeface="Cambria Math" panose="02040503050406030204" pitchFamily="18" charset="0"/>
                        <a:ea typeface="Cambria Math" panose="02040503050406030204" pitchFamily="18" charset="0"/>
                      </a:rPr>
                      <m:t>−</m:t>
                    </m:r>
                    <m:r>
                      <a:rPr lang="en-AU" i="1">
                        <a:latin typeface="Cambria Math" panose="02040503050406030204" pitchFamily="18" charset="0"/>
                        <a:ea typeface="Cambria Math" panose="02040503050406030204" pitchFamily="18" charset="0"/>
                      </a:rPr>
                      <m:t>𝜇</m:t>
                    </m:r>
                    <m:r>
                      <a:rPr lang="en-AU" b="0" i="1" baseline="-25000" smtClean="0">
                        <a:latin typeface="Cambria Math" panose="02040503050406030204" pitchFamily="18" charset="0"/>
                        <a:ea typeface="Cambria Math" panose="02040503050406030204" pitchFamily="18" charset="0"/>
                      </a:rPr>
                      <m:t>2</m:t>
                    </m:r>
                  </m:oMath>
                </a14:m>
                <a:r>
                  <a:rPr lang="en-AU" dirty="0"/>
                  <a:t> is divided by the expected SD </a:t>
                </a:r>
                <a14:m>
                  <m:oMath xmlns:m="http://schemas.openxmlformats.org/officeDocument/2006/math">
                    <m:r>
                      <a:rPr lang="en-AU" i="1" smtClean="0">
                        <a:latin typeface="Cambria Math" panose="02040503050406030204" pitchFamily="18" charset="0"/>
                        <a:ea typeface="Cambria Math" panose="02040503050406030204" pitchFamily="18" charset="0"/>
                      </a:rPr>
                      <m:t>𝜎</m:t>
                    </m:r>
                  </m:oMath>
                </a14:m>
                <a:r>
                  <a:rPr lang="en-AU" dirty="0"/>
                  <a:t>. The denominator resembles Cohen’s D, the standardised effect size. We use the Greek letters here instead to indicate these are ‘known’ values. The whole expression is squared. The smaller the expected difference, the larger the sample size required to detect it.</a:t>
                </a:r>
              </a:p>
            </p:txBody>
          </p:sp>
        </mc:Choice>
        <mc:Fallback xmlns="">
          <p:sp>
            <p:nvSpPr>
              <p:cNvPr id="7" name="TextBox 6">
                <a:extLst>
                  <a:ext uri="{FF2B5EF4-FFF2-40B4-BE49-F238E27FC236}">
                    <a16:creationId xmlns:a16="http://schemas.microsoft.com/office/drawing/2014/main" id="{64576DD3-3719-F27F-1431-167CFEFD3F32}"/>
                  </a:ext>
                </a:extLst>
              </p:cNvPr>
              <p:cNvSpPr txBox="1">
                <a:spLocks noRot="1" noChangeAspect="1" noMove="1" noResize="1" noEditPoints="1" noAdjustHandles="1" noChangeArrowheads="1" noChangeShapeType="1" noTextEdit="1"/>
              </p:cNvSpPr>
              <p:nvPr/>
            </p:nvSpPr>
            <p:spPr>
              <a:xfrm>
                <a:off x="4437653" y="4751210"/>
                <a:ext cx="6234063" cy="1754326"/>
              </a:xfrm>
              <a:prstGeom prst="rect">
                <a:avLst/>
              </a:prstGeom>
              <a:blipFill>
                <a:blip r:embed="rId4"/>
                <a:stretch>
                  <a:fillRect l="-880" t="-1736" r="-1369" b="-4514"/>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7DE5D2F-3252-44D2-6D32-4A74634A66A3}"/>
                  </a:ext>
                </a:extLst>
              </p:cNvPr>
              <p:cNvSpPr txBox="1"/>
              <p:nvPr/>
            </p:nvSpPr>
            <p:spPr>
              <a:xfrm>
                <a:off x="4397514" y="3192291"/>
                <a:ext cx="7545655" cy="1200329"/>
              </a:xfrm>
              <a:prstGeom prst="rect">
                <a:avLst/>
              </a:prstGeom>
              <a:noFill/>
            </p:spPr>
            <p:txBody>
              <a:bodyPr wrap="none" rtlCol="0">
                <a:spAutoFit/>
              </a:bodyPr>
              <a:lstStyle/>
              <a:p>
                <a:r>
                  <a:rPr lang="en-AU" dirty="0"/>
                  <a:t>The Z are critical values based on the chosen </a:t>
                </a:r>
                <a14:m>
                  <m:oMath xmlns:m="http://schemas.openxmlformats.org/officeDocument/2006/math">
                    <m:r>
                      <a:rPr lang="en-AU" i="1" smtClean="0">
                        <a:latin typeface="Cambria Math" panose="02040503050406030204" pitchFamily="18" charset="0"/>
                        <a:ea typeface="Cambria Math" panose="02040503050406030204" pitchFamily="18" charset="0"/>
                      </a:rPr>
                      <m:t>𝛼</m:t>
                    </m:r>
                  </m:oMath>
                </a14:m>
                <a:r>
                  <a:rPr lang="en-AU" dirty="0"/>
                  <a:t> and </a:t>
                </a:r>
                <a14:m>
                  <m:oMath xmlns:m="http://schemas.openxmlformats.org/officeDocument/2006/math">
                    <m:r>
                      <a:rPr lang="en-AU" i="1" smtClean="0">
                        <a:latin typeface="Cambria Math" panose="02040503050406030204" pitchFamily="18" charset="0"/>
                        <a:ea typeface="Cambria Math" panose="02040503050406030204" pitchFamily="18" charset="0"/>
                      </a:rPr>
                      <m:t>𝛽</m:t>
                    </m:r>
                  </m:oMath>
                </a14:m>
                <a:r>
                  <a:rPr lang="en-AU" dirty="0"/>
                  <a:t>. The smaller </a:t>
                </a:r>
                <a:br>
                  <a:rPr lang="en-AU" i="1" dirty="0">
                    <a:latin typeface="Cambria Math" panose="02040503050406030204" pitchFamily="18" charset="0"/>
                    <a:ea typeface="Cambria Math" panose="02040503050406030204" pitchFamily="18" charset="0"/>
                  </a:rPr>
                </a:br>
                <a14:m>
                  <m:oMath xmlns:m="http://schemas.openxmlformats.org/officeDocument/2006/math">
                    <m:r>
                      <a:rPr lang="en-AU" i="1">
                        <a:latin typeface="Cambria Math" panose="02040503050406030204" pitchFamily="18" charset="0"/>
                        <a:ea typeface="Cambria Math" panose="02040503050406030204" pitchFamily="18" charset="0"/>
                      </a:rPr>
                      <m:t>𝛼</m:t>
                    </m:r>
                  </m:oMath>
                </a14:m>
                <a:r>
                  <a:rPr lang="en-AU" dirty="0"/>
                  <a:t> or </a:t>
                </a:r>
                <a14:m>
                  <m:oMath xmlns:m="http://schemas.openxmlformats.org/officeDocument/2006/math">
                    <m:r>
                      <a:rPr lang="en-AU" i="1">
                        <a:latin typeface="Cambria Math" panose="02040503050406030204" pitchFamily="18" charset="0"/>
                        <a:ea typeface="Cambria Math" panose="02040503050406030204" pitchFamily="18" charset="0"/>
                      </a:rPr>
                      <m:t>𝛽</m:t>
                    </m:r>
                  </m:oMath>
                </a14:m>
                <a:r>
                  <a:rPr lang="en-AU" dirty="0"/>
                  <a:t> are, the larger their critical values. </a:t>
                </a:r>
              </a:p>
              <a:p>
                <a:r>
                  <a:rPr lang="en-AU" dirty="0"/>
                  <a:t>Note that for a fixed sample size if we increase alpha (accept higher FP)</a:t>
                </a:r>
              </a:p>
              <a:p>
                <a:r>
                  <a:rPr lang="en-AU" dirty="0"/>
                  <a:t>rate, we would increase power </a:t>
                </a:r>
                <a14:m>
                  <m:oMath xmlns:m="http://schemas.openxmlformats.org/officeDocument/2006/math">
                    <m:r>
                      <a:rPr lang="en-AU" b="0" i="0" smtClean="0">
                        <a:latin typeface="Cambria Math" panose="02040503050406030204" pitchFamily="18" charset="0"/>
                        <a:ea typeface="Cambria Math" panose="02040503050406030204" pitchFamily="18" charset="0"/>
                      </a:rPr>
                      <m:t>1−</m:t>
                    </m:r>
                    <m:r>
                      <a:rPr lang="en-AU" i="1" smtClean="0">
                        <a:latin typeface="Cambria Math" panose="02040503050406030204" pitchFamily="18" charset="0"/>
                        <a:ea typeface="Cambria Math" panose="02040503050406030204" pitchFamily="18" charset="0"/>
                      </a:rPr>
                      <m:t>𝛽</m:t>
                    </m:r>
                  </m:oMath>
                </a14:m>
                <a:endParaRPr lang="en-AU" dirty="0"/>
              </a:p>
            </p:txBody>
          </p:sp>
        </mc:Choice>
        <mc:Fallback xmlns="">
          <p:sp>
            <p:nvSpPr>
              <p:cNvPr id="8" name="TextBox 7">
                <a:extLst>
                  <a:ext uri="{FF2B5EF4-FFF2-40B4-BE49-F238E27FC236}">
                    <a16:creationId xmlns:a16="http://schemas.microsoft.com/office/drawing/2014/main" id="{97DE5D2F-3252-44D2-6D32-4A74634A66A3}"/>
                  </a:ext>
                </a:extLst>
              </p:cNvPr>
              <p:cNvSpPr txBox="1">
                <a:spLocks noRot="1" noChangeAspect="1" noMove="1" noResize="1" noEditPoints="1" noAdjustHandles="1" noChangeArrowheads="1" noChangeShapeType="1" noTextEdit="1"/>
              </p:cNvSpPr>
              <p:nvPr/>
            </p:nvSpPr>
            <p:spPr>
              <a:xfrm>
                <a:off x="4397514" y="3192291"/>
                <a:ext cx="7545655" cy="1200329"/>
              </a:xfrm>
              <a:prstGeom prst="rect">
                <a:avLst/>
              </a:prstGeom>
              <a:blipFill>
                <a:blip r:embed="rId5"/>
                <a:stretch>
                  <a:fillRect l="-646" t="-3046" b="-7107"/>
                </a:stretch>
              </a:blipFill>
            </p:spPr>
            <p:txBody>
              <a:bodyPr/>
              <a:lstStyle/>
              <a:p>
                <a:r>
                  <a:rPr lang="en-AU">
                    <a:noFill/>
                  </a:rPr>
                  <a:t> </a:t>
                </a:r>
              </a:p>
            </p:txBody>
          </p:sp>
        </mc:Fallback>
      </mc:AlternateContent>
      <p:pic>
        <p:nvPicPr>
          <p:cNvPr id="4" name="Graphic 3" descr="Blackboard">
            <a:extLst>
              <a:ext uri="{FF2B5EF4-FFF2-40B4-BE49-F238E27FC236}">
                <a16:creationId xmlns:a16="http://schemas.microsoft.com/office/drawing/2014/main" id="{533B86B0-8A1E-A04C-73A0-D903EC847C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125200" y="-61912"/>
            <a:ext cx="914400" cy="914400"/>
          </a:xfrm>
          <a:prstGeom prst="rect">
            <a:avLst/>
          </a:prstGeom>
        </p:spPr>
      </p:pic>
    </p:spTree>
    <p:extLst>
      <p:ext uri="{BB962C8B-B14F-4D97-AF65-F5344CB8AC3E}">
        <p14:creationId xmlns:p14="http://schemas.microsoft.com/office/powerpoint/2010/main" val="20013483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sz="3200">
                <a:solidFill>
                  <a:schemeClr val="accent6"/>
                </a:solidFill>
              </a:rPr>
              <a:t>6. Explore scenarios</a:t>
            </a:r>
            <a:endParaRPr lang="en-AU" sz="3200"/>
          </a:p>
        </p:txBody>
      </p:sp>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a:xfrm>
            <a:off x="609600" y="1260475"/>
            <a:ext cx="5034742" cy="4767263"/>
          </a:xfrm>
        </p:spPr>
        <p:txBody>
          <a:bodyPr vert="horz" lIns="91440" tIns="45720" rIns="91440" bIns="45720" rtlCol="0" anchor="t">
            <a:normAutofit fontScale="92500" lnSpcReduction="10000"/>
          </a:bodyPr>
          <a:lstStyle/>
          <a:p>
            <a:pPr marL="0" indent="0">
              <a:buNone/>
            </a:pPr>
            <a:r>
              <a:rPr lang="en-AU" u="sng" dirty="0"/>
              <a:t>Tip from the consulting room:</a:t>
            </a:r>
          </a:p>
          <a:p>
            <a:pPr marL="0" indent="0">
              <a:buNone/>
            </a:pPr>
            <a:endParaRPr lang="en-AU" u="sng" dirty="0"/>
          </a:p>
          <a:p>
            <a:pPr>
              <a:buFont typeface="Arial" panose="020B0604020202020204" pitchFamily="34" charset="0"/>
              <a:buChar char="•"/>
            </a:pPr>
            <a:r>
              <a:rPr lang="en-AU" dirty="0">
                <a:ea typeface="ＭＳ Ｐゴシック"/>
              </a:rPr>
              <a:t>Don’t just calculate a single sample size </a:t>
            </a:r>
            <a:r>
              <a:rPr lang="en-AU" b="1" dirty="0">
                <a:ea typeface="ＭＳ Ｐゴシック"/>
              </a:rPr>
              <a:t>n</a:t>
            </a:r>
            <a:r>
              <a:rPr lang="en-AU" dirty="0">
                <a:ea typeface="ＭＳ Ｐゴシック"/>
              </a:rPr>
              <a:t> for a </a:t>
            </a:r>
            <a:r>
              <a:rPr lang="en-AU" b="1" dirty="0">
                <a:ea typeface="ＭＳ Ｐゴシック"/>
              </a:rPr>
              <a:t>power calculation</a:t>
            </a:r>
          </a:p>
          <a:p>
            <a:pPr marL="0" indent="0">
              <a:buNone/>
            </a:pPr>
            <a:endParaRPr lang="en-AU" dirty="0">
              <a:ea typeface="ＭＳ Ｐゴシック"/>
            </a:endParaRPr>
          </a:p>
          <a:p>
            <a:pPr>
              <a:buFont typeface="Arial" panose="020B0604020202020204" pitchFamily="34" charset="0"/>
              <a:buChar char="•"/>
            </a:pPr>
            <a:r>
              <a:rPr lang="en-AU" dirty="0"/>
              <a:t>Use the software to calculate n for a range of scenarios to explore uncertainty in the input values used in the calculation. You may have a large uncertainty in the variance, and/or the expected effect size.</a:t>
            </a:r>
          </a:p>
          <a:p>
            <a:pPr>
              <a:buFont typeface="Arial" panose="020B0604020202020204" pitchFamily="34" charset="0"/>
              <a:buChar char="•"/>
            </a:pPr>
            <a:endParaRPr lang="en-AU" dirty="0"/>
          </a:p>
          <a:p>
            <a:pPr>
              <a:buFont typeface="Arial" panose="020B0604020202020204" pitchFamily="34" charset="0"/>
              <a:buChar char="•"/>
            </a:pPr>
            <a:r>
              <a:rPr lang="en-AU" dirty="0">
                <a:ea typeface="ＭＳ Ｐゴシック"/>
              </a:rPr>
              <a:t>A </a:t>
            </a:r>
            <a:r>
              <a:rPr lang="en-AU" b="1" dirty="0">
                <a:ea typeface="ＭＳ Ｐゴシック"/>
              </a:rPr>
              <a:t>Power Analysis </a:t>
            </a:r>
            <a:r>
              <a:rPr lang="en-AU" dirty="0"/>
              <a:t>incorporates informative plots to design and plan your study</a:t>
            </a:r>
            <a:endParaRPr lang="en-AU" b="1" dirty="0">
              <a:ea typeface="ＭＳ Ｐゴシック"/>
            </a:endParaRPr>
          </a:p>
          <a:p>
            <a:endParaRPr lang="en-AU" dirty="0"/>
          </a:p>
        </p:txBody>
      </p:sp>
      <p:sp>
        <p:nvSpPr>
          <p:cNvPr id="5" name="TextBox 4">
            <a:extLst>
              <a:ext uri="{FF2B5EF4-FFF2-40B4-BE49-F238E27FC236}">
                <a16:creationId xmlns:a16="http://schemas.microsoft.com/office/drawing/2014/main" id="{DD2E7CBC-4932-40A8-8F87-7DA9AE28B5BA}"/>
              </a:ext>
            </a:extLst>
          </p:cNvPr>
          <p:cNvSpPr txBox="1"/>
          <p:nvPr/>
        </p:nvSpPr>
        <p:spPr>
          <a:xfrm>
            <a:off x="6547660" y="3992500"/>
            <a:ext cx="5034740" cy="2585323"/>
          </a:xfrm>
          <a:prstGeom prst="rect">
            <a:avLst/>
          </a:prstGeom>
          <a:noFill/>
        </p:spPr>
        <p:txBody>
          <a:bodyPr wrap="square" rtlCol="0">
            <a:spAutoFit/>
          </a:bodyPr>
          <a:lstStyle/>
          <a:p>
            <a:r>
              <a:rPr lang="en-AU" dirty="0"/>
              <a:t>Useful for experiment planning: </a:t>
            </a:r>
            <a:r>
              <a:rPr lang="en-AU" i="1" dirty="0">
                <a:ea typeface="ＭＳ Ｐゴシック"/>
              </a:rPr>
              <a:t>Consider also the shape of the cost curve for sample data collection</a:t>
            </a:r>
            <a:endParaRPr lang="en-AU" i="1" dirty="0"/>
          </a:p>
          <a:p>
            <a:r>
              <a:rPr lang="en-AU" dirty="0"/>
              <a:t>In the above example increasing sample size up to ~100 yields big effect size detection benefit but increasing sample size beyond ~100 yields diminishing returns. You can use this information in combination with feasibility considerations to choose a target sample size.</a:t>
            </a:r>
          </a:p>
        </p:txBody>
      </p:sp>
      <p:pic>
        <p:nvPicPr>
          <p:cNvPr id="6" name="Picture 5">
            <a:extLst>
              <a:ext uri="{FF2B5EF4-FFF2-40B4-BE49-F238E27FC236}">
                <a16:creationId xmlns:a16="http://schemas.microsoft.com/office/drawing/2014/main" id="{38C4E03F-C33A-4028-CA71-D1F596CF6994}"/>
              </a:ext>
            </a:extLst>
          </p:cNvPr>
          <p:cNvPicPr>
            <a:picLocks noChangeAspect="1"/>
          </p:cNvPicPr>
          <p:nvPr/>
        </p:nvPicPr>
        <p:blipFill>
          <a:blip r:embed="rId3"/>
          <a:stretch>
            <a:fillRect/>
          </a:stretch>
        </p:blipFill>
        <p:spPr>
          <a:xfrm>
            <a:off x="6772783" y="688975"/>
            <a:ext cx="3950409" cy="3132022"/>
          </a:xfrm>
          <a:prstGeom prst="rect">
            <a:avLst/>
          </a:prstGeom>
        </p:spPr>
      </p:pic>
    </p:spTree>
    <p:extLst>
      <p:ext uri="{BB962C8B-B14F-4D97-AF65-F5344CB8AC3E}">
        <p14:creationId xmlns:p14="http://schemas.microsoft.com/office/powerpoint/2010/main" val="3848337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FE98BC8A-FAAF-05AF-E694-0368F7DE69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4858A7-30CB-A44A-C03B-AC9C8614B8E8}"/>
              </a:ext>
            </a:extLst>
          </p:cNvPr>
          <p:cNvSpPr>
            <a:spLocks noGrp="1"/>
          </p:cNvSpPr>
          <p:nvPr>
            <p:ph type="title"/>
          </p:nvPr>
        </p:nvSpPr>
        <p:spPr/>
        <p:txBody>
          <a:bodyPr/>
          <a:lstStyle/>
          <a:p>
            <a:r>
              <a:rPr lang="en-AU" dirty="0">
                <a:solidFill>
                  <a:schemeClr val="tx1"/>
                </a:solidFill>
              </a:rPr>
              <a:t>Worked Examples</a:t>
            </a:r>
          </a:p>
        </p:txBody>
      </p:sp>
      <p:sp>
        <p:nvSpPr>
          <p:cNvPr id="3" name="Content Placeholder 2">
            <a:extLst>
              <a:ext uri="{FF2B5EF4-FFF2-40B4-BE49-F238E27FC236}">
                <a16:creationId xmlns:a16="http://schemas.microsoft.com/office/drawing/2014/main" id="{8619C358-359C-64D7-5EF3-73129C0924B3}"/>
              </a:ext>
            </a:extLst>
          </p:cNvPr>
          <p:cNvSpPr>
            <a:spLocks noGrp="1"/>
          </p:cNvSpPr>
          <p:nvPr>
            <p:ph idx="1"/>
          </p:nvPr>
        </p:nvSpPr>
        <p:spPr/>
        <p:txBody>
          <a:bodyPr/>
          <a:lstStyle/>
          <a:p>
            <a:pPr marL="0" indent="0">
              <a:buNone/>
            </a:pPr>
            <a:r>
              <a:rPr lang="en-AU" dirty="0"/>
              <a:t>Get ready…</a:t>
            </a:r>
          </a:p>
        </p:txBody>
      </p:sp>
    </p:spTree>
    <p:extLst>
      <p:ext uri="{BB962C8B-B14F-4D97-AF65-F5344CB8AC3E}">
        <p14:creationId xmlns:p14="http://schemas.microsoft.com/office/powerpoint/2010/main" val="4877979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p:txBody>
          <a:bodyPr/>
          <a:lstStyle/>
          <a:p>
            <a:r>
              <a:rPr lang="en-AU" sz="3200" dirty="0">
                <a:ea typeface="ＭＳ Ｐゴシック"/>
              </a:rPr>
              <a:t>Examples using </a:t>
            </a:r>
            <a:r>
              <a:rPr lang="en-AU" sz="3200">
                <a:ea typeface="ＭＳ Ｐゴシック"/>
              </a:rPr>
              <a:t>Statulator</a:t>
            </a:r>
          </a:p>
        </p:txBody>
      </p:sp>
      <p:sp>
        <p:nvSpPr>
          <p:cNvPr id="3" name="Content Placeholder 2">
            <a:extLst>
              <a:ext uri="{FF2B5EF4-FFF2-40B4-BE49-F238E27FC236}">
                <a16:creationId xmlns:a16="http://schemas.microsoft.com/office/drawing/2014/main" id="{91849784-453C-443F-98F5-6ACADE5BF4D5}"/>
              </a:ext>
            </a:extLst>
          </p:cNvPr>
          <p:cNvSpPr>
            <a:spLocks noGrp="1"/>
          </p:cNvSpPr>
          <p:nvPr>
            <p:ph idx="1"/>
          </p:nvPr>
        </p:nvSpPr>
        <p:spPr/>
        <p:txBody>
          <a:bodyPr>
            <a:normAutofit/>
          </a:bodyPr>
          <a:lstStyle/>
          <a:p>
            <a:pPr marL="57150" indent="0">
              <a:buNone/>
            </a:pPr>
            <a:r>
              <a:rPr lang="en-AU" dirty="0"/>
              <a:t>This section shows four simple worked examples:</a:t>
            </a:r>
          </a:p>
          <a:p>
            <a:pPr marL="57150" indent="0">
              <a:buNone/>
            </a:pPr>
            <a:r>
              <a:rPr lang="en-AU" dirty="0"/>
              <a:t>A: Difference between two means (continuous response)</a:t>
            </a:r>
          </a:p>
          <a:p>
            <a:pPr marL="57150" indent="0">
              <a:buNone/>
            </a:pPr>
            <a:r>
              <a:rPr lang="en-AU" dirty="0"/>
              <a:t>B: Difference between two means (survey response)</a:t>
            </a:r>
          </a:p>
          <a:p>
            <a:pPr marL="57150" indent="0">
              <a:buNone/>
            </a:pPr>
            <a:r>
              <a:rPr lang="en-AU" dirty="0"/>
              <a:t>C: Difference between two proportions</a:t>
            </a:r>
          </a:p>
          <a:p>
            <a:pPr marL="57150" indent="0">
              <a:buNone/>
            </a:pPr>
            <a:r>
              <a:rPr lang="en-AU" dirty="0"/>
              <a:t>D: Estimation of a single proportion </a:t>
            </a:r>
          </a:p>
          <a:p>
            <a:pPr marL="57150" indent="0">
              <a:buNone/>
            </a:pPr>
            <a:endParaRPr lang="en-AU" dirty="0"/>
          </a:p>
          <a:p>
            <a:pPr marL="57150" indent="0">
              <a:buNone/>
            </a:pPr>
            <a:r>
              <a:rPr lang="en-AU" dirty="0"/>
              <a:t>We will step through example A and leave B, C and D for you to do later.</a:t>
            </a:r>
          </a:p>
          <a:p>
            <a:pPr marL="57150" indent="0">
              <a:buNone/>
            </a:pPr>
            <a:endParaRPr lang="en-AU" dirty="0"/>
          </a:p>
          <a:p>
            <a:pPr marL="57150" indent="0">
              <a:buNone/>
            </a:pPr>
            <a:endParaRPr lang="en-AU" dirty="0"/>
          </a:p>
        </p:txBody>
      </p:sp>
    </p:spTree>
    <p:extLst>
      <p:ext uri="{BB962C8B-B14F-4D97-AF65-F5344CB8AC3E}">
        <p14:creationId xmlns:p14="http://schemas.microsoft.com/office/powerpoint/2010/main" val="7514996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3467-66D9-65E9-089B-24B6D8347927}"/>
              </a:ext>
            </a:extLst>
          </p:cNvPr>
          <p:cNvSpPr>
            <a:spLocks noGrp="1"/>
          </p:cNvSpPr>
          <p:nvPr>
            <p:ph type="title"/>
          </p:nvPr>
        </p:nvSpPr>
        <p:spPr/>
        <p:txBody>
          <a:bodyPr/>
          <a:lstStyle/>
          <a:p>
            <a:r>
              <a:rPr lang="en-AU" dirty="0"/>
              <a:t>Power calculation software used in this workshop</a:t>
            </a:r>
          </a:p>
        </p:txBody>
      </p:sp>
      <p:sp>
        <p:nvSpPr>
          <p:cNvPr id="3" name="Content Placeholder 2">
            <a:extLst>
              <a:ext uri="{FF2B5EF4-FFF2-40B4-BE49-F238E27FC236}">
                <a16:creationId xmlns:a16="http://schemas.microsoft.com/office/drawing/2014/main" id="{9DEC005E-E10C-AF1C-C9B0-F191EE49656E}"/>
              </a:ext>
            </a:extLst>
          </p:cNvPr>
          <p:cNvSpPr>
            <a:spLocks noGrp="1"/>
          </p:cNvSpPr>
          <p:nvPr>
            <p:ph idx="1"/>
          </p:nvPr>
        </p:nvSpPr>
        <p:spPr>
          <a:xfrm>
            <a:off x="609600" y="1200150"/>
            <a:ext cx="5486400" cy="4767263"/>
          </a:xfrm>
        </p:spPr>
        <p:txBody>
          <a:bodyPr>
            <a:normAutofit fontScale="92500" lnSpcReduction="10000"/>
          </a:bodyPr>
          <a:lstStyle/>
          <a:p>
            <a:pPr marL="0" indent="0">
              <a:buNone/>
            </a:pPr>
            <a:r>
              <a:rPr lang="en-AU" sz="2000" dirty="0" err="1">
                <a:hlinkClick r:id="rId2"/>
              </a:rPr>
              <a:t>Statulator</a:t>
            </a:r>
            <a:endParaRPr lang="en-AU" sz="2000" dirty="0"/>
          </a:p>
          <a:p>
            <a:pPr marL="0" indent="0">
              <a:buNone/>
            </a:pPr>
            <a:endParaRPr lang="en-AU" sz="2000" dirty="0"/>
          </a:p>
          <a:p>
            <a:r>
              <a:rPr lang="en-AU" sz="2000" dirty="0"/>
              <a:t>Free on-line statistical calculator</a:t>
            </a:r>
          </a:p>
          <a:p>
            <a:r>
              <a:rPr lang="en-AU" sz="2000" dirty="0"/>
              <a:t>Developed by epidemiologists and biostatisticians at Sydney University</a:t>
            </a:r>
          </a:p>
          <a:p>
            <a:r>
              <a:rPr lang="en-AU" sz="2000" dirty="0"/>
              <a:t>Easy to use</a:t>
            </a:r>
          </a:p>
          <a:p>
            <a:r>
              <a:rPr lang="en-AU" sz="2000" dirty="0"/>
              <a:t>Live interpretation provided for each calculation</a:t>
            </a:r>
          </a:p>
          <a:p>
            <a:r>
              <a:rPr lang="en-AU" sz="2000" dirty="0"/>
              <a:t>Visualisations to help you explore scenarios</a:t>
            </a:r>
            <a:endParaRPr lang="en-AU" sz="2000" b="1" dirty="0"/>
          </a:p>
          <a:p>
            <a:r>
              <a:rPr lang="en-AU" sz="2000" dirty="0"/>
              <a:t>Incorporates other types of hypothesis test beyond the usual superiority type</a:t>
            </a:r>
          </a:p>
          <a:p>
            <a:endParaRPr lang="en-AU" sz="2000" dirty="0"/>
          </a:p>
          <a:p>
            <a:pPr marL="0" marR="0" lvl="0" indent="0" algn="l" defTabSz="457200" rtl="0" eaLnBrk="1" fontAlgn="base" latinLnBrk="0" hangingPunct="1">
              <a:lnSpc>
                <a:spcPct val="90000"/>
              </a:lnSpc>
              <a:spcBef>
                <a:spcPct val="20000"/>
              </a:spcBef>
              <a:spcAft>
                <a:spcPct val="0"/>
              </a:spcAft>
              <a:buClrTx/>
              <a:buSzTx/>
              <a:buNone/>
              <a:tabLst/>
              <a:defRPr/>
            </a:pPr>
            <a:r>
              <a:rPr kumimoji="0" lang="en-AU" sz="2000" b="0" i="0" u="none" strike="noStrike" kern="1200" cap="none" spc="0" normalizeH="0" baseline="0" noProof="0" dirty="0">
                <a:ln>
                  <a:noFill/>
                </a:ln>
                <a:solidFill>
                  <a:prstClr val="black"/>
                </a:solidFill>
                <a:effectLst/>
                <a:uLnTx/>
                <a:uFillTx/>
                <a:latin typeface="Tw Cen MT"/>
                <a:ea typeface="ＭＳ Ｐゴシック" charset="0"/>
                <a:hlinkClick r:id="rId3"/>
              </a:rPr>
              <a:t>Power and Sample Size (PS)</a:t>
            </a:r>
            <a:endParaRPr kumimoji="0" lang="en-AU" sz="2000" b="0" i="0" u="none" strike="noStrike" kern="1200" cap="none" spc="0" normalizeH="0" baseline="0" noProof="0" dirty="0">
              <a:ln>
                <a:noFill/>
              </a:ln>
              <a:solidFill>
                <a:prstClr val="black"/>
              </a:solidFill>
              <a:effectLst/>
              <a:uLnTx/>
              <a:uFillTx/>
              <a:latin typeface="Tw Cen MT"/>
              <a:ea typeface="ＭＳ Ｐゴシック" charset="0"/>
            </a:endParaRPr>
          </a:p>
          <a:p>
            <a:pPr marL="0" indent="0">
              <a:buNone/>
            </a:pPr>
            <a:endParaRPr lang="en-AU" sz="2000" dirty="0"/>
          </a:p>
          <a:p>
            <a:pPr>
              <a:buFontTx/>
              <a:buChar char="-"/>
            </a:pPr>
            <a:r>
              <a:rPr lang="en-AU" sz="2000" dirty="0"/>
              <a:t>Free on-line power and sample size calculator</a:t>
            </a:r>
          </a:p>
          <a:p>
            <a:pPr>
              <a:buFontTx/>
              <a:buChar char="-"/>
            </a:pPr>
            <a:r>
              <a:rPr lang="en-AU" sz="2000" dirty="0"/>
              <a:t>Useful for power analysis plots</a:t>
            </a:r>
          </a:p>
          <a:p>
            <a:pPr>
              <a:buFontTx/>
              <a:buChar char="-"/>
            </a:pPr>
            <a:r>
              <a:rPr lang="en-AU" sz="2000" dirty="0"/>
              <a:t>Live interpretation provided for each calculation</a:t>
            </a:r>
          </a:p>
          <a:p>
            <a:pPr>
              <a:buFontTx/>
              <a:buChar char="-"/>
            </a:pPr>
            <a:endParaRPr lang="en-AU" sz="2000" dirty="0"/>
          </a:p>
        </p:txBody>
      </p:sp>
      <p:pic>
        <p:nvPicPr>
          <p:cNvPr id="7" name="Picture 6">
            <a:extLst>
              <a:ext uri="{FF2B5EF4-FFF2-40B4-BE49-F238E27FC236}">
                <a16:creationId xmlns:a16="http://schemas.microsoft.com/office/drawing/2014/main" id="{69243665-36EB-DB2B-366E-330CC05EAA24}"/>
              </a:ext>
            </a:extLst>
          </p:cNvPr>
          <p:cNvPicPr>
            <a:picLocks noChangeAspect="1"/>
          </p:cNvPicPr>
          <p:nvPr/>
        </p:nvPicPr>
        <p:blipFill>
          <a:blip r:embed="rId4"/>
          <a:stretch>
            <a:fillRect/>
          </a:stretch>
        </p:blipFill>
        <p:spPr>
          <a:xfrm>
            <a:off x="6539410" y="1208314"/>
            <a:ext cx="4579653" cy="3245699"/>
          </a:xfrm>
          <a:prstGeom prst="rect">
            <a:avLst/>
          </a:prstGeom>
        </p:spPr>
      </p:pic>
      <p:sp>
        <p:nvSpPr>
          <p:cNvPr id="4" name="Multiplication Sign 3">
            <a:extLst>
              <a:ext uri="{FF2B5EF4-FFF2-40B4-BE49-F238E27FC236}">
                <a16:creationId xmlns:a16="http://schemas.microsoft.com/office/drawing/2014/main" id="{D8CA6696-A554-51F6-3126-A41CB8EED9E1}"/>
              </a:ext>
            </a:extLst>
          </p:cNvPr>
          <p:cNvSpPr/>
          <p:nvPr/>
        </p:nvSpPr>
        <p:spPr>
          <a:xfrm>
            <a:off x="1385126" y="4577411"/>
            <a:ext cx="3419531" cy="1639427"/>
          </a:xfrm>
          <a:prstGeom prst="mathMultiply">
            <a:avLst/>
          </a:prstGeom>
          <a:solidFill>
            <a:schemeClr val="accent1">
              <a:lumMod val="40000"/>
              <a:lumOff val="60000"/>
              <a:alpha val="5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accent1">
                  <a:lumMod val="20000"/>
                  <a:lumOff val="80000"/>
                </a:schemeClr>
              </a:solidFill>
            </a:endParaRPr>
          </a:p>
        </p:txBody>
      </p:sp>
      <p:sp>
        <p:nvSpPr>
          <p:cNvPr id="5" name="Content Placeholder 2">
            <a:extLst>
              <a:ext uri="{FF2B5EF4-FFF2-40B4-BE49-F238E27FC236}">
                <a16:creationId xmlns:a16="http://schemas.microsoft.com/office/drawing/2014/main" id="{121EA65D-6F88-626B-7291-056E8DA26F79}"/>
              </a:ext>
            </a:extLst>
          </p:cNvPr>
          <p:cNvSpPr txBox="1">
            <a:spLocks/>
          </p:cNvSpPr>
          <p:nvPr/>
        </p:nvSpPr>
        <p:spPr>
          <a:xfrm>
            <a:off x="6539410" y="4885818"/>
            <a:ext cx="5486400" cy="1268005"/>
          </a:xfrm>
          <a:prstGeom prst="rect">
            <a:avLst/>
          </a:prstGeom>
        </p:spPr>
        <p:txBody>
          <a:bodyPr vert="horz" lIns="91440" tIns="45720" rIns="91440" bIns="45720" rtlCol="0">
            <a:normAutofit/>
          </a:bodyPr>
          <a:lstStyle>
            <a:lvl1pPr marL="342900" indent="-342900" algn="l" defTabSz="457200" rtl="0" eaLnBrk="1" fontAlgn="base" hangingPunct="1">
              <a:lnSpc>
                <a:spcPct val="90000"/>
              </a:lnSpc>
              <a:spcBef>
                <a:spcPct val="20000"/>
              </a:spcBef>
              <a:spcAft>
                <a:spcPct val="0"/>
              </a:spcAft>
              <a:buFont typeface="Lucida Grande" charset="0"/>
              <a:buChar char="–"/>
              <a:defRPr sz="2400" kern="1200">
                <a:solidFill>
                  <a:schemeClr val="tx1"/>
                </a:solidFill>
                <a:latin typeface="Tw Cen MT"/>
                <a:ea typeface="ＭＳ Ｐゴシック" charset="0"/>
                <a:cs typeface="Tw Cen MT"/>
              </a:defRPr>
            </a:lvl1pPr>
            <a:lvl2pPr marL="742950" indent="-285750" algn="l" defTabSz="457200" rtl="0" eaLnBrk="1" fontAlgn="base" hangingPunct="1">
              <a:lnSpc>
                <a:spcPct val="90000"/>
              </a:lnSpc>
              <a:spcBef>
                <a:spcPct val="20000"/>
              </a:spcBef>
              <a:spcAft>
                <a:spcPct val="0"/>
              </a:spcAft>
              <a:buFont typeface="Lucida Grande"/>
              <a:buChar char="–"/>
              <a:defRPr sz="2000" kern="1200">
                <a:solidFill>
                  <a:schemeClr val="tx1"/>
                </a:solidFill>
                <a:latin typeface="Tw Cen MT"/>
                <a:ea typeface="ＭＳ Ｐゴシック" charset="0"/>
                <a:cs typeface="Tw Cen MT"/>
              </a:defRPr>
            </a:lvl2pPr>
            <a:lvl3pPr marL="1143000" indent="-228600" algn="l" defTabSz="457200" rtl="0" eaLnBrk="1" fontAlgn="base" hangingPunct="1">
              <a:lnSpc>
                <a:spcPct val="90000"/>
              </a:lnSpc>
              <a:spcBef>
                <a:spcPct val="20000"/>
              </a:spcBef>
              <a:spcAft>
                <a:spcPct val="0"/>
              </a:spcAft>
              <a:buFont typeface="Arial" charset="0"/>
              <a:buChar char="•"/>
              <a:defRPr sz="2000" kern="1200">
                <a:solidFill>
                  <a:schemeClr val="tx1"/>
                </a:solidFill>
                <a:latin typeface="Tw Cen MT"/>
                <a:ea typeface="ＭＳ Ｐゴシック" charset="0"/>
                <a:cs typeface="Tw Cen MT"/>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Tw Cen MT"/>
                <a:ea typeface="ＭＳ Ｐゴシック" charset="0"/>
                <a:cs typeface="Tw Cen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Lucida Grande" charset="0"/>
              <a:buNone/>
            </a:pPr>
            <a:r>
              <a:rPr lang="en-AU" sz="2000" u="sng" dirty="0">
                <a:solidFill>
                  <a:srgbClr val="FF0000"/>
                </a:solidFill>
              </a:rPr>
              <a:t>G*Power</a:t>
            </a:r>
          </a:p>
          <a:p>
            <a:r>
              <a:rPr lang="en-AU" sz="1900" dirty="0"/>
              <a:t>Free download</a:t>
            </a:r>
          </a:p>
          <a:p>
            <a:r>
              <a:rPr lang="en-AU" sz="1900" dirty="0"/>
              <a:t>Easy to use</a:t>
            </a:r>
          </a:p>
          <a:p>
            <a:pPr>
              <a:buFontTx/>
              <a:buChar char="-"/>
            </a:pPr>
            <a:endParaRPr lang="en-AU" sz="2000" dirty="0"/>
          </a:p>
        </p:txBody>
      </p:sp>
      <p:sp>
        <p:nvSpPr>
          <p:cNvPr id="6" name="Multiplication Sign 5">
            <a:extLst>
              <a:ext uri="{FF2B5EF4-FFF2-40B4-BE49-F238E27FC236}">
                <a16:creationId xmlns:a16="http://schemas.microsoft.com/office/drawing/2014/main" id="{4D81BF7A-95CB-F5F3-0002-92689E94C654}"/>
              </a:ext>
            </a:extLst>
          </p:cNvPr>
          <p:cNvSpPr/>
          <p:nvPr/>
        </p:nvSpPr>
        <p:spPr>
          <a:xfrm>
            <a:off x="6556806" y="5152347"/>
            <a:ext cx="2282394" cy="734946"/>
          </a:xfrm>
          <a:prstGeom prst="mathMultiply">
            <a:avLst/>
          </a:prstGeom>
          <a:solidFill>
            <a:schemeClr val="accent1">
              <a:lumMod val="40000"/>
              <a:lumOff val="60000"/>
              <a:alpha val="5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accent1">
                  <a:lumMod val="20000"/>
                  <a:lumOff val="80000"/>
                </a:schemeClr>
              </a:solidFill>
            </a:endParaRPr>
          </a:p>
        </p:txBody>
      </p:sp>
    </p:spTree>
    <p:extLst>
      <p:ext uri="{BB962C8B-B14F-4D97-AF65-F5344CB8AC3E}">
        <p14:creationId xmlns:p14="http://schemas.microsoft.com/office/powerpoint/2010/main" val="715049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sz="3200" dirty="0"/>
              <a:t>A. Difference between two means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0" y="1260475"/>
            <a:ext cx="5034143" cy="4767263"/>
          </a:xfrm>
        </p:spPr>
        <p:txBody>
          <a:bodyPr>
            <a:normAutofit/>
          </a:bodyPr>
          <a:lstStyle/>
          <a:p>
            <a:pPr marL="0" indent="0">
              <a:buNone/>
            </a:pPr>
            <a:r>
              <a:rPr lang="en-AU" b="1" dirty="0"/>
              <a:t>Example: Chicken Welfare – Bone density</a:t>
            </a:r>
          </a:p>
          <a:p>
            <a:pPr marL="0" indent="0">
              <a:buNone/>
            </a:pPr>
            <a:r>
              <a:rPr lang="en-AU" dirty="0"/>
              <a:t>The bone density of chickens is an important indication of their welfare. We want to test to see if (mineral) bone density can be improved from 120 to at least 130 mg/cm</a:t>
            </a:r>
            <a:r>
              <a:rPr lang="en-AU" baseline="30000" dirty="0"/>
              <a:t>3</a:t>
            </a:r>
            <a:endParaRPr lang="en-AU" dirty="0"/>
          </a:p>
          <a:p>
            <a:pPr marL="0" indent="0">
              <a:buNone/>
            </a:pPr>
            <a:endParaRPr lang="en-AU" dirty="0"/>
          </a:p>
        </p:txBody>
      </p:sp>
      <p:pic>
        <p:nvPicPr>
          <p:cNvPr id="4" name="Picture 3">
            <a:extLst>
              <a:ext uri="{FF2B5EF4-FFF2-40B4-BE49-F238E27FC236}">
                <a16:creationId xmlns:a16="http://schemas.microsoft.com/office/drawing/2014/main" id="{775394F1-9E54-4906-9A69-FFA8F76F9F32}"/>
              </a:ext>
            </a:extLst>
          </p:cNvPr>
          <p:cNvPicPr>
            <a:picLocks noChangeAspect="1"/>
          </p:cNvPicPr>
          <p:nvPr/>
        </p:nvPicPr>
        <p:blipFill>
          <a:blip r:embed="rId3"/>
          <a:stretch>
            <a:fillRect/>
          </a:stretch>
        </p:blipFill>
        <p:spPr>
          <a:xfrm>
            <a:off x="6096000" y="1618180"/>
            <a:ext cx="3532658" cy="2355105"/>
          </a:xfrm>
          <a:prstGeom prst="rect">
            <a:avLst/>
          </a:prstGeom>
        </p:spPr>
      </p:pic>
      <p:sp>
        <p:nvSpPr>
          <p:cNvPr id="5" name="TextBox 4">
            <a:extLst>
              <a:ext uri="{FF2B5EF4-FFF2-40B4-BE49-F238E27FC236}">
                <a16:creationId xmlns:a16="http://schemas.microsoft.com/office/drawing/2014/main" id="{38AA291D-A656-485A-B7C2-423B0019EFFF}"/>
              </a:ext>
            </a:extLst>
          </p:cNvPr>
          <p:cNvSpPr txBox="1"/>
          <p:nvPr/>
        </p:nvSpPr>
        <p:spPr>
          <a:xfrm>
            <a:off x="609600" y="3943689"/>
            <a:ext cx="7570985" cy="2308324"/>
          </a:xfrm>
          <a:prstGeom prst="rect">
            <a:avLst/>
          </a:prstGeom>
          <a:noFill/>
        </p:spPr>
        <p:txBody>
          <a:bodyPr wrap="square" rtlCol="0">
            <a:spAutoFit/>
          </a:bodyPr>
          <a:lstStyle/>
          <a:p>
            <a:r>
              <a:rPr lang="en-AU" u="sng" dirty="0"/>
              <a:t>Control Group (1)</a:t>
            </a:r>
            <a:r>
              <a:rPr lang="en-AU" dirty="0"/>
              <a:t>	= normal diet</a:t>
            </a:r>
            <a:endParaRPr lang="en-AU" u="sng" dirty="0"/>
          </a:p>
          <a:p>
            <a:r>
              <a:rPr lang="en-AU" u="sng" dirty="0"/>
              <a:t>Treatment Group (2)</a:t>
            </a:r>
            <a:r>
              <a:rPr lang="en-AU" dirty="0"/>
              <a:t> =  high mineral diet</a:t>
            </a:r>
          </a:p>
          <a:p>
            <a:r>
              <a:rPr lang="en-AU" dirty="0"/>
              <a:t>Response variable: Measure the tibia bone density after 6 weeks growth.</a:t>
            </a:r>
          </a:p>
          <a:p>
            <a:r>
              <a:rPr lang="en-AU" dirty="0"/>
              <a:t>How many chickens do I need to detect a difference in bone density of 10 mg/cm</a:t>
            </a:r>
            <a:r>
              <a:rPr lang="en-AU" baseline="30000" dirty="0"/>
              <a:t>3</a:t>
            </a:r>
            <a:r>
              <a:rPr lang="en-AU" dirty="0"/>
              <a:t>?</a:t>
            </a:r>
          </a:p>
          <a:p>
            <a:endParaRPr lang="en-AU" dirty="0"/>
          </a:p>
          <a:p>
            <a:r>
              <a:rPr lang="en-AU" dirty="0"/>
              <a:t>What type of statistical test will we perform?</a:t>
            </a:r>
          </a:p>
          <a:p>
            <a:endParaRPr lang="en-AU" dirty="0"/>
          </a:p>
        </p:txBody>
      </p:sp>
      <p:pic>
        <p:nvPicPr>
          <p:cNvPr id="7" name="Picture 6">
            <a:extLst>
              <a:ext uri="{FF2B5EF4-FFF2-40B4-BE49-F238E27FC236}">
                <a16:creationId xmlns:a16="http://schemas.microsoft.com/office/drawing/2014/main" id="{665F1DC4-35E6-5F0D-052C-A77112FDD276}"/>
              </a:ext>
            </a:extLst>
          </p:cNvPr>
          <p:cNvPicPr>
            <a:picLocks noChangeAspect="1"/>
          </p:cNvPicPr>
          <p:nvPr/>
        </p:nvPicPr>
        <p:blipFill>
          <a:blip r:embed="rId4"/>
          <a:stretch>
            <a:fillRect/>
          </a:stretch>
        </p:blipFill>
        <p:spPr>
          <a:xfrm>
            <a:off x="8411368" y="4176444"/>
            <a:ext cx="3465558" cy="1634928"/>
          </a:xfrm>
          <a:prstGeom prst="rect">
            <a:avLst/>
          </a:prstGeom>
        </p:spPr>
      </p:pic>
      <p:sp>
        <p:nvSpPr>
          <p:cNvPr id="8" name="TextBox 7">
            <a:extLst>
              <a:ext uri="{FF2B5EF4-FFF2-40B4-BE49-F238E27FC236}">
                <a16:creationId xmlns:a16="http://schemas.microsoft.com/office/drawing/2014/main" id="{9CC69CA1-EC3C-4554-C304-34E6CCC77605}"/>
              </a:ext>
            </a:extLst>
          </p:cNvPr>
          <p:cNvSpPr txBox="1"/>
          <p:nvPr/>
        </p:nvSpPr>
        <p:spPr>
          <a:xfrm>
            <a:off x="8408202" y="5796171"/>
            <a:ext cx="3465558" cy="954107"/>
          </a:xfrm>
          <a:prstGeom prst="rect">
            <a:avLst/>
          </a:prstGeom>
          <a:noFill/>
        </p:spPr>
        <p:txBody>
          <a:bodyPr wrap="square" rtlCol="0">
            <a:spAutoFit/>
          </a:bodyPr>
          <a:lstStyle/>
          <a:p>
            <a:r>
              <a:rPr lang="en-AU" sz="800" dirty="0"/>
              <a:t>TY  - JOUR AU  - </a:t>
            </a:r>
            <a:r>
              <a:rPr lang="en-AU" sz="800" dirty="0" err="1"/>
              <a:t>Mabelebele</a:t>
            </a:r>
            <a:r>
              <a:rPr lang="en-AU" sz="800" dirty="0"/>
              <a:t>, </a:t>
            </a:r>
            <a:r>
              <a:rPr lang="en-AU" sz="800" dirty="0" err="1"/>
              <a:t>Monnye</a:t>
            </a:r>
            <a:r>
              <a:rPr lang="en-AU" sz="800" dirty="0"/>
              <a:t> AU  - Norris, </a:t>
            </a:r>
            <a:r>
              <a:rPr lang="en-AU" sz="800" dirty="0" err="1"/>
              <a:t>Dannah</a:t>
            </a:r>
            <a:r>
              <a:rPr lang="en-AU" sz="800" dirty="0"/>
              <a:t> AU  - </a:t>
            </a:r>
            <a:r>
              <a:rPr lang="en-AU" sz="800" dirty="0" err="1"/>
              <a:t>Siwendu</a:t>
            </a:r>
            <a:r>
              <a:rPr lang="en-AU" sz="800" dirty="0"/>
              <a:t>, </a:t>
            </a:r>
            <a:r>
              <a:rPr lang="en-AU" sz="800" dirty="0" err="1"/>
              <a:t>Ndyebo</a:t>
            </a:r>
            <a:r>
              <a:rPr lang="en-AU" sz="800" dirty="0"/>
              <a:t> AU  - </a:t>
            </a:r>
            <a:r>
              <a:rPr lang="en-AU" sz="800" dirty="0" err="1"/>
              <a:t>Ng'ambi</a:t>
            </a:r>
            <a:r>
              <a:rPr lang="en-AU" sz="800" dirty="0"/>
              <a:t>, Jones AU  - John, Alabi AU  - </a:t>
            </a:r>
            <a:r>
              <a:rPr lang="en-AU" sz="800" dirty="0" err="1"/>
              <a:t>Mbajiorgu</a:t>
            </a:r>
            <a:r>
              <a:rPr lang="en-AU" sz="800" dirty="0"/>
              <a:t>, C.A. PY  - 2017/01/01 SP  - 1387 EP  - 1398</a:t>
            </a:r>
          </a:p>
          <a:p>
            <a:r>
              <a:rPr lang="en-AU" sz="800" dirty="0"/>
              <a:t>T1  - Bone morphometric parameters of the tibia and femur of indigenous and broiler chickens reared intensively VL  - 15 DO  - 10.15666/</a:t>
            </a:r>
            <a:r>
              <a:rPr lang="en-AU" sz="800" dirty="0" err="1"/>
              <a:t>aeer</a:t>
            </a:r>
            <a:r>
              <a:rPr lang="en-AU" sz="800" dirty="0"/>
              <a:t>/1504_13871398 JO  - Applied Ecology and Environmental Research ER  - </a:t>
            </a:r>
          </a:p>
        </p:txBody>
      </p:sp>
    </p:spTree>
    <p:extLst>
      <p:ext uri="{BB962C8B-B14F-4D97-AF65-F5344CB8AC3E}">
        <p14:creationId xmlns:p14="http://schemas.microsoft.com/office/powerpoint/2010/main" val="4471811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sz="3200" dirty="0"/>
              <a:t>A. Difference between two means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0" y="1358901"/>
                <a:ext cx="10972800" cy="4767263"/>
              </a:xfrm>
            </p:spPr>
            <p:txBody>
              <a:bodyPr>
                <a:normAutofit/>
              </a:bodyPr>
              <a:lstStyle/>
              <a:p>
                <a:pPr marL="0" indent="0">
                  <a:buNone/>
                </a:pPr>
                <a:r>
                  <a:rPr lang="en-AU" b="1" dirty="0"/>
                  <a:t>Example: Chicken Welfare – Bone density</a:t>
                </a:r>
              </a:p>
              <a:p>
                <a:pPr>
                  <a:buFont typeface="Arial" panose="020B0604020202020204" pitchFamily="34" charset="0"/>
                  <a:buChar char="•"/>
                </a:pPr>
                <a:r>
                  <a:rPr lang="en-AU" dirty="0"/>
                  <a:t>Step 1: We will use a t-test (assume normality)</a:t>
                </a:r>
              </a:p>
              <a:p>
                <a:pPr>
                  <a:buFont typeface="Arial" panose="020B0604020202020204" pitchFamily="34" charset="0"/>
                  <a:buChar char="•"/>
                </a:pPr>
                <a:r>
                  <a:rPr lang="en-AU" dirty="0"/>
                  <a:t>Step 2:  </a:t>
                </a:r>
                <a14:m>
                  <m:oMath xmlns:m="http://schemas.openxmlformats.org/officeDocument/2006/math">
                    <m:r>
                      <a:rPr lang="en-AU" i="1">
                        <a:latin typeface="Cambria Math" panose="02040503050406030204" pitchFamily="18" charset="0"/>
                        <a:ea typeface="Cambria Math" panose="02040503050406030204" pitchFamily="18" charset="0"/>
                      </a:rPr>
                      <m:t>𝛼</m:t>
                    </m:r>
                  </m:oMath>
                </a14:m>
                <a:r>
                  <a:rPr lang="en-AU" dirty="0"/>
                  <a:t>=0.05 and </a:t>
                </a:r>
                <a14:m>
                  <m:oMath xmlns:m="http://schemas.openxmlformats.org/officeDocument/2006/math">
                    <m:r>
                      <a:rPr lang="en-AU" i="1">
                        <a:latin typeface="Cambria Math" panose="02040503050406030204" pitchFamily="18" charset="0"/>
                      </a:rPr>
                      <m:t>1−</m:t>
                    </m:r>
                    <m:r>
                      <a:rPr lang="en-AU" i="1">
                        <a:latin typeface="Cambria Math" panose="02040503050406030204" pitchFamily="18" charset="0"/>
                        <a:ea typeface="Cambria Math" panose="02040503050406030204" pitchFamily="18" charset="0"/>
                      </a:rPr>
                      <m:t>𝛽</m:t>
                    </m:r>
                  </m:oMath>
                </a14:m>
                <a:r>
                  <a:rPr lang="en-AU" dirty="0">
                    <a:ea typeface="Cambria Math" panose="02040503050406030204" pitchFamily="18" charset="0"/>
                  </a:rPr>
                  <a:t>=0.8 (leave values at their conventional levels)</a:t>
                </a:r>
              </a:p>
              <a:p>
                <a:pPr>
                  <a:buFont typeface="Arial" panose="020B0604020202020204" pitchFamily="34" charset="0"/>
                  <a:buChar char="•"/>
                </a:pPr>
                <a:r>
                  <a:rPr lang="en-AU" dirty="0">
                    <a:ea typeface="Cambria Math" panose="02040503050406030204" pitchFamily="18" charset="0"/>
                  </a:rPr>
                  <a:t>Step 3: Smallest Effect Size of interest is 10 </a:t>
                </a:r>
                <a:r>
                  <a:rPr lang="en-AU" dirty="0"/>
                  <a:t>mg/cm</a:t>
                </a:r>
                <a:r>
                  <a:rPr lang="en-AU" baseline="30000" dirty="0"/>
                  <a:t>3</a:t>
                </a:r>
                <a:endParaRPr lang="en-AU" dirty="0">
                  <a:ea typeface="Cambria Math" panose="02040503050406030204" pitchFamily="18" charset="0"/>
                </a:endParaRPr>
              </a:p>
              <a:p>
                <a:pPr>
                  <a:buFont typeface="Arial" panose="020B0604020202020204" pitchFamily="34" charset="0"/>
                  <a:buChar char="•"/>
                </a:pPr>
                <a:r>
                  <a:rPr lang="en-AU" dirty="0">
                    <a:ea typeface="Cambria Math" panose="02040503050406030204" pitchFamily="18" charset="0"/>
                  </a:rPr>
                  <a:t>Step 4: Estimate the variance</a:t>
                </a:r>
              </a:p>
              <a:p>
                <a:pPr lvl="1">
                  <a:buFont typeface="Arial" panose="020B0604020202020204" pitchFamily="34" charset="0"/>
                  <a:buChar char="•"/>
                </a:pPr>
                <a:r>
                  <a:rPr lang="en-AU" dirty="0"/>
                  <a:t>We know from previous studies what the typical variation in bone density is for the control diet. We don’t know about the treatment diet.  We will use an estimate from the control diet of SD=20 mg/cm</a:t>
                </a:r>
                <a:r>
                  <a:rPr lang="en-AU" baseline="30000" dirty="0"/>
                  <a:t>3</a:t>
                </a:r>
                <a:endParaRPr lang="en-AU" dirty="0"/>
              </a:p>
              <a:p>
                <a:pPr>
                  <a:buFont typeface="Arial" panose="020B0604020202020204" pitchFamily="34" charset="0"/>
                  <a:buChar char="•"/>
                </a:pPr>
                <a:r>
                  <a:rPr lang="en-AU" dirty="0"/>
                  <a:t>Assume we will have equal size groups, n1=n2</a:t>
                </a:r>
              </a:p>
              <a:p>
                <a:pPr lvl="1">
                  <a:buFont typeface="Arial" panose="020B0604020202020204" pitchFamily="34" charset="0"/>
                  <a:buChar char="•"/>
                </a:pPr>
                <a:endParaRPr lang="en-AU" dirty="0"/>
              </a:p>
            </p:txBody>
          </p:sp>
        </mc:Choice>
        <mc:Fallback xmlns="">
          <p:sp>
            <p:nvSpPr>
              <p:cNvPr id="3" name="Content Placeholder 2">
                <a:extLst>
                  <a:ext uri="{FF2B5EF4-FFF2-40B4-BE49-F238E27FC236}">
                    <a16:creationId xmlns:a16="http://schemas.microsoft.com/office/drawing/2014/main" id="{26D6CEB5-7AE5-4404-8635-05A47A8B4065}"/>
                  </a:ext>
                </a:extLst>
              </p:cNvPr>
              <p:cNvSpPr>
                <a:spLocks noGrp="1" noRot="1" noChangeAspect="1" noMove="1" noResize="1" noEditPoints="1" noAdjustHandles="1" noChangeArrowheads="1" noChangeShapeType="1" noTextEdit="1"/>
              </p:cNvSpPr>
              <p:nvPr>
                <p:ph idx="1"/>
              </p:nvPr>
            </p:nvSpPr>
            <p:spPr>
              <a:xfrm>
                <a:off x="609600" y="1358901"/>
                <a:ext cx="10972800" cy="4767263"/>
              </a:xfrm>
              <a:blipFill>
                <a:blip r:embed="rId3"/>
                <a:stretch>
                  <a:fillRect l="-833" t="-1790" r="-667"/>
                </a:stretch>
              </a:blipFill>
            </p:spPr>
            <p:txBody>
              <a:bodyPr/>
              <a:lstStyle/>
              <a:p>
                <a:r>
                  <a:rPr lang="en-AU">
                    <a:noFill/>
                  </a:rPr>
                  <a:t> </a:t>
                </a:r>
              </a:p>
            </p:txBody>
          </p:sp>
        </mc:Fallback>
      </mc:AlternateContent>
    </p:spTree>
    <p:extLst>
      <p:ext uri="{BB962C8B-B14F-4D97-AF65-F5344CB8AC3E}">
        <p14:creationId xmlns:p14="http://schemas.microsoft.com/office/powerpoint/2010/main" val="17190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z="3200" dirty="0">
                <a:ea typeface="ＭＳ Ｐゴシック"/>
              </a:rPr>
              <a:t>Why do we need to calculate power and sample size?</a:t>
            </a:r>
          </a:p>
        </p:txBody>
      </p:sp>
      <p:sp>
        <p:nvSpPr>
          <p:cNvPr id="3" name="Content Placeholder 2"/>
          <p:cNvSpPr>
            <a:spLocks noGrp="1"/>
          </p:cNvSpPr>
          <p:nvPr>
            <p:ph idx="1"/>
          </p:nvPr>
        </p:nvSpPr>
        <p:spPr/>
        <p:txBody>
          <a:bodyPr>
            <a:normAutofit/>
          </a:bodyPr>
          <a:lstStyle/>
          <a:p>
            <a:pPr marL="0" indent="0">
              <a:buNone/>
            </a:pPr>
            <a:r>
              <a:rPr lang="en-AU" dirty="0"/>
              <a:t>Why do we want to estimate the power of a study?</a:t>
            </a:r>
          </a:p>
          <a:p>
            <a:pPr>
              <a:buFont typeface="Arial" panose="020B0604020202020204" pitchFamily="34" charset="0"/>
              <a:buChar char="•"/>
            </a:pPr>
            <a:r>
              <a:rPr lang="en-AU" dirty="0"/>
              <a:t>To know that it is worth doing the study</a:t>
            </a:r>
          </a:p>
          <a:p>
            <a:pPr marL="400050" lvl="1" indent="0">
              <a:buNone/>
            </a:pPr>
            <a:r>
              <a:rPr lang="en-AU" dirty="0"/>
              <a:t>…and make sure we are not wasting our time</a:t>
            </a:r>
          </a:p>
          <a:p>
            <a:pPr>
              <a:buFont typeface="Arial" panose="020B0604020202020204" pitchFamily="34" charset="0"/>
              <a:buChar char="•"/>
            </a:pPr>
            <a:r>
              <a:rPr lang="en-AU" dirty="0"/>
              <a:t>To plan the time and resources necessary</a:t>
            </a:r>
          </a:p>
          <a:p>
            <a:pPr>
              <a:buFont typeface="Arial" panose="020B0604020202020204" pitchFamily="34" charset="0"/>
              <a:buChar char="•"/>
            </a:pPr>
            <a:r>
              <a:rPr lang="en-AU" dirty="0"/>
              <a:t>To get a grant application approved</a:t>
            </a:r>
          </a:p>
          <a:p>
            <a:pPr>
              <a:buFont typeface="Arial" panose="020B0604020202020204" pitchFamily="34" charset="0"/>
              <a:buChar char="•"/>
            </a:pPr>
            <a:r>
              <a:rPr lang="en-AU" dirty="0"/>
              <a:t>To make sure the study design is ethically acceptable (Animal Ethics, Human Ethics)</a:t>
            </a:r>
          </a:p>
          <a:p>
            <a:pPr>
              <a:buFont typeface="Arial" panose="020B0604020202020204" pitchFamily="34" charset="0"/>
              <a:buChar char="•"/>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p:txBody>
      </p:sp>
    </p:spTree>
    <p:extLst>
      <p:ext uri="{BB962C8B-B14F-4D97-AF65-F5344CB8AC3E}">
        <p14:creationId xmlns:p14="http://schemas.microsoft.com/office/powerpoint/2010/main" val="171680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C75E64-466B-01F8-6205-4478F810D3C8}"/>
              </a:ext>
            </a:extLst>
          </p:cNvPr>
          <p:cNvPicPr>
            <a:picLocks noChangeAspect="1"/>
          </p:cNvPicPr>
          <p:nvPr/>
        </p:nvPicPr>
        <p:blipFill>
          <a:blip r:embed="rId3"/>
          <a:stretch>
            <a:fillRect/>
          </a:stretch>
        </p:blipFill>
        <p:spPr>
          <a:xfrm>
            <a:off x="2203285" y="2597781"/>
            <a:ext cx="6811326" cy="3600953"/>
          </a:xfrm>
          <a:prstGeom prst="rect">
            <a:avLst/>
          </a:prstGeom>
        </p:spPr>
      </p:pic>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sz="3200" dirty="0"/>
              <a:t>A. Difference between two means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0" y="1358901"/>
            <a:ext cx="10377713" cy="4767263"/>
          </a:xfrm>
        </p:spPr>
        <p:txBody>
          <a:bodyPr>
            <a:normAutofit/>
          </a:bodyPr>
          <a:lstStyle/>
          <a:p>
            <a:pPr marL="0" indent="0">
              <a:buNone/>
            </a:pPr>
            <a:r>
              <a:rPr lang="en-AU" b="1" dirty="0"/>
              <a:t>Step 5: </a:t>
            </a:r>
            <a:r>
              <a:rPr lang="en-AU" b="1" dirty="0" err="1"/>
              <a:t>Statulator</a:t>
            </a:r>
            <a:endParaRPr lang="en-AU" b="1" dirty="0"/>
          </a:p>
          <a:p>
            <a:pPr marL="0" indent="0">
              <a:buNone/>
            </a:pPr>
            <a:r>
              <a:rPr lang="en-AU" dirty="0"/>
              <a:t>Select Sample Size -&gt; Compare Two Independent Means</a:t>
            </a:r>
          </a:p>
        </p:txBody>
      </p:sp>
      <p:cxnSp>
        <p:nvCxnSpPr>
          <p:cNvPr id="13" name="Straight Arrow Connector 12">
            <a:extLst>
              <a:ext uri="{FF2B5EF4-FFF2-40B4-BE49-F238E27FC236}">
                <a16:creationId xmlns:a16="http://schemas.microsoft.com/office/drawing/2014/main" id="{778EF0BD-ED9D-CD30-22B2-AECB93EEE4E7}"/>
              </a:ext>
            </a:extLst>
          </p:cNvPr>
          <p:cNvCxnSpPr>
            <a:cxnSpLocks/>
          </p:cNvCxnSpPr>
          <p:nvPr/>
        </p:nvCxnSpPr>
        <p:spPr>
          <a:xfrm>
            <a:off x="3819749" y="5312391"/>
            <a:ext cx="272265"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0108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sz="3200" dirty="0"/>
              <a:t>A. Difference between two means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1" y="1358901"/>
            <a:ext cx="5486400" cy="4767263"/>
          </a:xfrm>
        </p:spPr>
        <p:txBody>
          <a:bodyPr>
            <a:normAutofit/>
          </a:bodyPr>
          <a:lstStyle/>
          <a:p>
            <a:pPr marL="0" indent="0">
              <a:buNone/>
            </a:pPr>
            <a:r>
              <a:rPr lang="en-AU" sz="2000" b="1" dirty="0"/>
              <a:t>Step 5: Calculate the minimum sample size</a:t>
            </a:r>
          </a:p>
          <a:p>
            <a:pPr>
              <a:buFont typeface="Arial" panose="020B0604020202020204" pitchFamily="34" charset="0"/>
              <a:buChar char="•"/>
            </a:pPr>
            <a:r>
              <a:rPr lang="en-AU" sz="2000" dirty="0"/>
              <a:t>Put all the information into </a:t>
            </a:r>
            <a:r>
              <a:rPr lang="en-AU" sz="2000" dirty="0" err="1"/>
              <a:t>Statulator</a:t>
            </a:r>
            <a:endParaRPr lang="en-AU" sz="2000" dirty="0"/>
          </a:p>
          <a:p>
            <a:pPr>
              <a:buFont typeface="Arial" panose="020B0604020202020204" pitchFamily="34" charset="0"/>
              <a:buChar char="•"/>
            </a:pPr>
            <a:endParaRPr lang="en-AU" sz="2000" dirty="0"/>
          </a:p>
          <a:p>
            <a:r>
              <a:rPr lang="en-AU" sz="2000" dirty="0"/>
              <a:t>Choose expected difference between the means</a:t>
            </a:r>
          </a:p>
          <a:p>
            <a:endParaRPr lang="en-AU" sz="2000" dirty="0"/>
          </a:p>
          <a:p>
            <a:r>
              <a:rPr lang="en-AU" sz="2000" dirty="0">
                <a:ea typeface="Cambria Math" panose="02040503050406030204" pitchFamily="18" charset="0"/>
              </a:rPr>
              <a:t>Difference between Two Means = 10</a:t>
            </a:r>
            <a:r>
              <a:rPr lang="en-AU" sz="2000" dirty="0"/>
              <a:t> mg/cm</a:t>
            </a:r>
            <a:r>
              <a:rPr lang="en-AU" sz="2000" baseline="30000" dirty="0"/>
              <a:t>3</a:t>
            </a:r>
            <a:endParaRPr lang="en-AU" sz="2000" dirty="0">
              <a:ea typeface="Cambria Math" panose="02040503050406030204" pitchFamily="18" charset="0"/>
            </a:endParaRPr>
          </a:p>
          <a:p>
            <a:r>
              <a:rPr lang="en-AU" sz="2000" dirty="0">
                <a:ea typeface="Cambria Math" panose="02040503050406030204" pitchFamily="18" charset="0"/>
              </a:rPr>
              <a:t>Expected Standard Deviation = 20</a:t>
            </a:r>
            <a:r>
              <a:rPr lang="en-AU" sz="2000" dirty="0"/>
              <a:t> mg/cm</a:t>
            </a:r>
            <a:r>
              <a:rPr lang="en-AU" sz="2000" baseline="30000" dirty="0"/>
              <a:t>3</a:t>
            </a:r>
            <a:endParaRPr lang="en-AU" sz="2000" dirty="0">
              <a:ea typeface="Cambria Math" panose="02040503050406030204" pitchFamily="18" charset="0"/>
            </a:endParaRPr>
          </a:p>
          <a:p>
            <a:r>
              <a:rPr lang="en-AU" sz="2000" dirty="0">
                <a:ea typeface="Cambria Math" panose="02040503050406030204" pitchFamily="18" charset="0"/>
              </a:rPr>
              <a:t>Leave all other Options at their defaults (80% power, 5% alpha, two-sided, equal groups)</a:t>
            </a:r>
          </a:p>
          <a:p>
            <a:endParaRPr lang="en-AU" sz="2000" dirty="0">
              <a:ea typeface="Cambria Math" panose="02040503050406030204" pitchFamily="18" charset="0"/>
            </a:endParaRPr>
          </a:p>
          <a:p>
            <a:r>
              <a:rPr lang="en-AU" sz="2000" dirty="0">
                <a:ea typeface="Cambria Math" panose="02040503050406030204" pitchFamily="18" charset="0"/>
              </a:rPr>
              <a:t>Click “Calculate”</a:t>
            </a:r>
            <a:endParaRPr lang="en-AU" sz="2000" dirty="0"/>
          </a:p>
          <a:p>
            <a:pPr>
              <a:buFont typeface="Arial" panose="020B0604020202020204" pitchFamily="34" charset="0"/>
              <a:buChar char="•"/>
            </a:pPr>
            <a:endParaRPr lang="en-AU" sz="2000" dirty="0"/>
          </a:p>
          <a:p>
            <a:pPr marL="0" indent="0">
              <a:buNone/>
            </a:pPr>
            <a:endParaRPr lang="en-AU" sz="2000" dirty="0"/>
          </a:p>
        </p:txBody>
      </p:sp>
      <p:pic>
        <p:nvPicPr>
          <p:cNvPr id="6" name="Picture 5">
            <a:extLst>
              <a:ext uri="{FF2B5EF4-FFF2-40B4-BE49-F238E27FC236}">
                <a16:creationId xmlns:a16="http://schemas.microsoft.com/office/drawing/2014/main" id="{5743B3E0-5B54-DE53-04BD-3CC060AF3AE5}"/>
              </a:ext>
            </a:extLst>
          </p:cNvPr>
          <p:cNvPicPr>
            <a:picLocks noChangeAspect="1"/>
          </p:cNvPicPr>
          <p:nvPr/>
        </p:nvPicPr>
        <p:blipFill>
          <a:blip r:embed="rId3"/>
          <a:stretch>
            <a:fillRect/>
          </a:stretch>
        </p:blipFill>
        <p:spPr>
          <a:xfrm>
            <a:off x="6373195" y="1358901"/>
            <a:ext cx="4342895" cy="4666455"/>
          </a:xfrm>
          <a:prstGeom prst="rect">
            <a:avLst/>
          </a:prstGeom>
        </p:spPr>
      </p:pic>
      <p:sp>
        <p:nvSpPr>
          <p:cNvPr id="4" name="Arrow: Right 3">
            <a:extLst>
              <a:ext uri="{FF2B5EF4-FFF2-40B4-BE49-F238E27FC236}">
                <a16:creationId xmlns:a16="http://schemas.microsoft.com/office/drawing/2014/main" id="{431F2713-ECC4-2294-EC6A-5D3CE5F2D5AA}"/>
              </a:ext>
            </a:extLst>
          </p:cNvPr>
          <p:cNvSpPr/>
          <p:nvPr/>
        </p:nvSpPr>
        <p:spPr>
          <a:xfrm>
            <a:off x="5932622" y="3278748"/>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1</a:t>
            </a:r>
          </a:p>
        </p:txBody>
      </p:sp>
      <p:sp>
        <p:nvSpPr>
          <p:cNvPr id="5" name="Arrow: Right 4">
            <a:extLst>
              <a:ext uri="{FF2B5EF4-FFF2-40B4-BE49-F238E27FC236}">
                <a16:creationId xmlns:a16="http://schemas.microsoft.com/office/drawing/2014/main" id="{9F7BA6DB-DB3A-A950-54C8-56EED1AF47B8}"/>
              </a:ext>
            </a:extLst>
          </p:cNvPr>
          <p:cNvSpPr/>
          <p:nvPr/>
        </p:nvSpPr>
        <p:spPr>
          <a:xfrm>
            <a:off x="6424870" y="3692128"/>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7" name="Arrow: Right 6">
            <a:extLst>
              <a:ext uri="{FF2B5EF4-FFF2-40B4-BE49-F238E27FC236}">
                <a16:creationId xmlns:a16="http://schemas.microsoft.com/office/drawing/2014/main" id="{EA975E84-A214-B77C-38CB-EC9D70B7C9D0}"/>
              </a:ext>
            </a:extLst>
          </p:cNvPr>
          <p:cNvSpPr/>
          <p:nvPr/>
        </p:nvSpPr>
        <p:spPr>
          <a:xfrm>
            <a:off x="6424870" y="4042246"/>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3</a:t>
            </a:r>
          </a:p>
        </p:txBody>
      </p:sp>
      <p:sp>
        <p:nvSpPr>
          <p:cNvPr id="12" name="Arrow: Right 11">
            <a:extLst>
              <a:ext uri="{FF2B5EF4-FFF2-40B4-BE49-F238E27FC236}">
                <a16:creationId xmlns:a16="http://schemas.microsoft.com/office/drawing/2014/main" id="{C01B6644-B41A-45A4-8023-E8B59B38CDDA}"/>
              </a:ext>
            </a:extLst>
          </p:cNvPr>
          <p:cNvSpPr/>
          <p:nvPr/>
        </p:nvSpPr>
        <p:spPr>
          <a:xfrm>
            <a:off x="5937500" y="5547252"/>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4</a:t>
            </a:r>
          </a:p>
        </p:txBody>
      </p:sp>
      <p:sp>
        <p:nvSpPr>
          <p:cNvPr id="8" name="TextBox 7">
            <a:extLst>
              <a:ext uri="{FF2B5EF4-FFF2-40B4-BE49-F238E27FC236}">
                <a16:creationId xmlns:a16="http://schemas.microsoft.com/office/drawing/2014/main" id="{B08E38AB-2461-5C31-5113-C93D3AFFC256}"/>
              </a:ext>
            </a:extLst>
          </p:cNvPr>
          <p:cNvSpPr txBox="1"/>
          <p:nvPr/>
        </p:nvSpPr>
        <p:spPr>
          <a:xfrm>
            <a:off x="6531696" y="1051124"/>
            <a:ext cx="1727301" cy="307777"/>
          </a:xfrm>
          <a:prstGeom prst="rect">
            <a:avLst/>
          </a:prstGeom>
          <a:noFill/>
        </p:spPr>
        <p:txBody>
          <a:bodyPr wrap="square" rtlCol="0">
            <a:spAutoFit/>
          </a:bodyPr>
          <a:lstStyle/>
          <a:p>
            <a:pPr algn="ctr"/>
            <a:r>
              <a:rPr lang="en-AU" sz="1400" i="1" dirty="0" err="1"/>
              <a:t>Statulator</a:t>
            </a:r>
            <a:endParaRPr lang="en-AU" sz="1400" i="1" dirty="0"/>
          </a:p>
        </p:txBody>
      </p:sp>
      <p:pic>
        <p:nvPicPr>
          <p:cNvPr id="10" name="Picture 9">
            <a:extLst>
              <a:ext uri="{FF2B5EF4-FFF2-40B4-BE49-F238E27FC236}">
                <a16:creationId xmlns:a16="http://schemas.microsoft.com/office/drawing/2014/main" id="{2320E91E-2EAC-4750-98AA-71CD8601F994}"/>
              </a:ext>
            </a:extLst>
          </p:cNvPr>
          <p:cNvPicPr>
            <a:picLocks noChangeAspect="1"/>
          </p:cNvPicPr>
          <p:nvPr/>
        </p:nvPicPr>
        <p:blipFill>
          <a:blip r:embed="rId4"/>
          <a:stretch>
            <a:fillRect/>
          </a:stretch>
        </p:blipFill>
        <p:spPr>
          <a:xfrm>
            <a:off x="10523716" y="0"/>
            <a:ext cx="1650157" cy="3543961"/>
          </a:xfrm>
          <a:prstGeom prst="rect">
            <a:avLst/>
          </a:prstGeom>
          <a:ln w="3175">
            <a:solidFill>
              <a:schemeClr val="tx1"/>
            </a:solidFill>
          </a:ln>
        </p:spPr>
      </p:pic>
      <p:sp>
        <p:nvSpPr>
          <p:cNvPr id="14" name="Arrow: Right 13">
            <a:extLst>
              <a:ext uri="{FF2B5EF4-FFF2-40B4-BE49-F238E27FC236}">
                <a16:creationId xmlns:a16="http://schemas.microsoft.com/office/drawing/2014/main" id="{CC1711D7-4A86-7A97-0A96-BB1FEDFB6756}"/>
              </a:ext>
            </a:extLst>
          </p:cNvPr>
          <p:cNvSpPr/>
          <p:nvPr/>
        </p:nvSpPr>
        <p:spPr>
          <a:xfrm rot="16200000">
            <a:off x="7622447" y="5966788"/>
            <a:ext cx="346673" cy="14260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4</a:t>
            </a:r>
          </a:p>
        </p:txBody>
      </p:sp>
    </p:spTree>
    <p:extLst>
      <p:ext uri="{BB962C8B-B14F-4D97-AF65-F5344CB8AC3E}">
        <p14:creationId xmlns:p14="http://schemas.microsoft.com/office/powerpoint/2010/main" val="351672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1399A-6407-C92C-D77B-D36B74018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41B64E-05F1-3568-E57F-F86EB09BEF05}"/>
              </a:ext>
            </a:extLst>
          </p:cNvPr>
          <p:cNvSpPr>
            <a:spLocks noGrp="1"/>
          </p:cNvSpPr>
          <p:nvPr>
            <p:ph type="title"/>
          </p:nvPr>
        </p:nvSpPr>
        <p:spPr/>
        <p:txBody>
          <a:bodyPr/>
          <a:lstStyle/>
          <a:p>
            <a:r>
              <a:rPr lang="en-AU" sz="3200" dirty="0"/>
              <a:t>A. Difference between two means</a:t>
            </a:r>
          </a:p>
        </p:txBody>
      </p:sp>
      <p:sp>
        <p:nvSpPr>
          <p:cNvPr id="3" name="Content Placeholder 2">
            <a:extLst>
              <a:ext uri="{FF2B5EF4-FFF2-40B4-BE49-F238E27FC236}">
                <a16:creationId xmlns:a16="http://schemas.microsoft.com/office/drawing/2014/main" id="{08E082CF-A9D8-DF6D-0725-0F8AD316BE20}"/>
              </a:ext>
            </a:extLst>
          </p:cNvPr>
          <p:cNvSpPr>
            <a:spLocks noGrp="1"/>
          </p:cNvSpPr>
          <p:nvPr>
            <p:ph idx="1"/>
          </p:nvPr>
        </p:nvSpPr>
        <p:spPr>
          <a:xfrm>
            <a:off x="609601" y="1358901"/>
            <a:ext cx="5486400" cy="4767263"/>
          </a:xfrm>
        </p:spPr>
        <p:txBody>
          <a:bodyPr>
            <a:normAutofit/>
          </a:bodyPr>
          <a:lstStyle/>
          <a:p>
            <a:pPr marL="0" indent="0">
              <a:buNone/>
            </a:pPr>
            <a:r>
              <a:rPr lang="en-AU" dirty="0"/>
              <a:t>Step 5: Calculate the minimum sample size</a:t>
            </a:r>
          </a:p>
          <a:p>
            <a:pPr>
              <a:buFont typeface="Arial" panose="020B0604020202020204" pitchFamily="34" charset="0"/>
              <a:buChar char="•"/>
            </a:pPr>
            <a:r>
              <a:rPr lang="en-AU" dirty="0"/>
              <a:t>Group sample sizes are N1=63, N2=63</a:t>
            </a:r>
          </a:p>
          <a:p>
            <a:pPr>
              <a:buFont typeface="Arial" panose="020B0604020202020204" pitchFamily="34" charset="0"/>
              <a:buChar char="•"/>
            </a:pPr>
            <a:endParaRPr lang="en-AU" dirty="0"/>
          </a:p>
          <a:p>
            <a:pPr marL="285750" indent="-285750">
              <a:buFont typeface="Arial" panose="020B0604020202020204" pitchFamily="34" charset="0"/>
              <a:buChar char="•"/>
            </a:pPr>
            <a:r>
              <a:rPr lang="en-AU" dirty="0" err="1"/>
              <a:t>Statulator</a:t>
            </a:r>
            <a:r>
              <a:rPr lang="en-AU" dirty="0"/>
              <a:t> provides a plain-English explanation of the calculation. Relevant paragraphs can be included in your grant or ethics application</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r>
              <a:rPr lang="en-AU" dirty="0"/>
              <a:t>Also a good opportunity to check that </a:t>
            </a:r>
            <a:r>
              <a:rPr lang="en-AU" dirty="0" err="1"/>
              <a:t>Statulator</a:t>
            </a:r>
            <a:r>
              <a:rPr lang="en-AU" dirty="0"/>
              <a:t> has done the calculation you think it has (in this case a two-sided test, using a t-distribution)</a:t>
            </a:r>
          </a:p>
          <a:p>
            <a:pPr marL="285750" indent="-285750">
              <a:buFont typeface="Arial" panose="020B0604020202020204" pitchFamily="34" charset="0"/>
              <a:buChar char="•"/>
            </a:pPr>
            <a:endParaRPr lang="en-AU" dirty="0"/>
          </a:p>
          <a:p>
            <a:pPr>
              <a:buFont typeface="Arial" panose="020B0604020202020204" pitchFamily="34" charset="0"/>
              <a:buChar char="•"/>
            </a:pPr>
            <a:endParaRPr lang="en-AU" dirty="0"/>
          </a:p>
          <a:p>
            <a:pPr>
              <a:buFont typeface="Arial" panose="020B0604020202020204" pitchFamily="34" charset="0"/>
              <a:buChar char="•"/>
            </a:pPr>
            <a:endParaRPr lang="en-AU" dirty="0"/>
          </a:p>
          <a:p>
            <a:pPr>
              <a:buFont typeface="Arial" panose="020B0604020202020204" pitchFamily="34" charset="0"/>
              <a:buChar char="•"/>
            </a:pPr>
            <a:endParaRPr lang="en-AU" dirty="0"/>
          </a:p>
          <a:p>
            <a:pPr marL="0" indent="0">
              <a:buNone/>
            </a:pPr>
            <a:endParaRPr lang="en-AU" dirty="0"/>
          </a:p>
        </p:txBody>
      </p:sp>
      <p:pic>
        <p:nvPicPr>
          <p:cNvPr id="5" name="Picture 4">
            <a:extLst>
              <a:ext uri="{FF2B5EF4-FFF2-40B4-BE49-F238E27FC236}">
                <a16:creationId xmlns:a16="http://schemas.microsoft.com/office/drawing/2014/main" id="{FACB2C51-959B-53C6-B5D7-38CB5816EEDB}"/>
              </a:ext>
            </a:extLst>
          </p:cNvPr>
          <p:cNvPicPr>
            <a:picLocks noChangeAspect="1"/>
          </p:cNvPicPr>
          <p:nvPr/>
        </p:nvPicPr>
        <p:blipFill>
          <a:blip r:embed="rId3"/>
          <a:stretch>
            <a:fillRect/>
          </a:stretch>
        </p:blipFill>
        <p:spPr>
          <a:xfrm>
            <a:off x="6361243" y="1358901"/>
            <a:ext cx="5380814" cy="4302052"/>
          </a:xfrm>
          <a:prstGeom prst="rect">
            <a:avLst/>
          </a:prstGeom>
        </p:spPr>
      </p:pic>
      <p:sp>
        <p:nvSpPr>
          <p:cNvPr id="4" name="TextBox 3">
            <a:extLst>
              <a:ext uri="{FF2B5EF4-FFF2-40B4-BE49-F238E27FC236}">
                <a16:creationId xmlns:a16="http://schemas.microsoft.com/office/drawing/2014/main" id="{55542920-3841-4C8F-93BC-0130930A9F78}"/>
              </a:ext>
            </a:extLst>
          </p:cNvPr>
          <p:cNvSpPr txBox="1"/>
          <p:nvPr/>
        </p:nvSpPr>
        <p:spPr>
          <a:xfrm>
            <a:off x="5961146" y="1051124"/>
            <a:ext cx="1727301" cy="307777"/>
          </a:xfrm>
          <a:prstGeom prst="rect">
            <a:avLst/>
          </a:prstGeom>
          <a:noFill/>
        </p:spPr>
        <p:txBody>
          <a:bodyPr wrap="square" rtlCol="0">
            <a:spAutoFit/>
          </a:bodyPr>
          <a:lstStyle/>
          <a:p>
            <a:pPr algn="ctr"/>
            <a:r>
              <a:rPr lang="en-AU" sz="1400" i="1" dirty="0" err="1"/>
              <a:t>Statulator</a:t>
            </a:r>
            <a:endParaRPr lang="en-AU" sz="1400" i="1" dirty="0"/>
          </a:p>
        </p:txBody>
      </p:sp>
    </p:spTree>
    <p:extLst>
      <p:ext uri="{BB962C8B-B14F-4D97-AF65-F5344CB8AC3E}">
        <p14:creationId xmlns:p14="http://schemas.microsoft.com/office/powerpoint/2010/main" val="1453562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sz="3200" dirty="0"/>
              <a:t>A. Difference between two means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0" y="1144446"/>
            <a:ext cx="10580914" cy="4767263"/>
          </a:xfrm>
        </p:spPr>
        <p:txBody>
          <a:bodyPr>
            <a:normAutofit fontScale="92500" lnSpcReduction="20000"/>
          </a:bodyPr>
          <a:lstStyle/>
          <a:p>
            <a:pPr marL="0" indent="0">
              <a:buNone/>
            </a:pPr>
            <a:r>
              <a:rPr lang="en-AU" b="1" dirty="0"/>
              <a:t>Example: Chicken Welfare – Bone density</a:t>
            </a:r>
          </a:p>
          <a:p>
            <a:pPr marL="0" indent="0">
              <a:buNone/>
            </a:pPr>
            <a:r>
              <a:rPr lang="en-AU" dirty="0"/>
              <a:t>Step 6: Explore scenarios</a:t>
            </a:r>
          </a:p>
          <a:p>
            <a:pPr marL="0" indent="0">
              <a:buNone/>
            </a:pPr>
            <a:r>
              <a:rPr lang="en-AU" b="1" dirty="0"/>
              <a:t>Power Analysis</a:t>
            </a:r>
          </a:p>
          <a:p>
            <a:pPr>
              <a:buFont typeface="Arial" panose="020B0604020202020204" pitchFamily="34" charset="0"/>
              <a:buChar char="•"/>
            </a:pPr>
            <a:r>
              <a:rPr lang="en-AU" dirty="0"/>
              <a:t>It is advisable to explore some different scenarios to incorporate uncertainty in our variance (SD) estimate.</a:t>
            </a:r>
          </a:p>
          <a:p>
            <a:pPr marL="0" indent="0">
              <a:buNone/>
            </a:pPr>
            <a:r>
              <a:rPr lang="en-AU" dirty="0"/>
              <a:t> </a:t>
            </a:r>
          </a:p>
          <a:p>
            <a:pPr>
              <a:buFont typeface="Arial" panose="020B0604020202020204" pitchFamily="34" charset="0"/>
              <a:buChar char="•"/>
            </a:pPr>
            <a:r>
              <a:rPr lang="en-AU" dirty="0"/>
              <a:t>Consider how much your within study standard deviation could vary from your point estimate</a:t>
            </a:r>
          </a:p>
          <a:p>
            <a:pPr lvl="1">
              <a:buFont typeface="Arial" panose="020B0604020202020204" pitchFamily="34" charset="0"/>
              <a:buChar char="•"/>
            </a:pPr>
            <a:r>
              <a:rPr lang="en-AU" dirty="0"/>
              <a:t>Our estimate is SD = 20 mg/cm</a:t>
            </a:r>
            <a:r>
              <a:rPr lang="en-AU" baseline="30000" dirty="0"/>
              <a:t>3 </a:t>
            </a:r>
            <a:r>
              <a:rPr lang="en-AU" dirty="0"/>
              <a:t>(expected)</a:t>
            </a:r>
          </a:p>
          <a:p>
            <a:pPr lvl="1">
              <a:buFont typeface="Arial" panose="020B0604020202020204" pitchFamily="34" charset="0"/>
              <a:buChar char="•"/>
            </a:pPr>
            <a:r>
              <a:rPr lang="en-AU" dirty="0"/>
              <a:t>Possible min value = 15 mg/cm</a:t>
            </a:r>
            <a:r>
              <a:rPr lang="en-AU" baseline="30000" dirty="0"/>
              <a:t>3 </a:t>
            </a:r>
            <a:r>
              <a:rPr lang="en-AU" dirty="0"/>
              <a:t>(optimistic)</a:t>
            </a:r>
          </a:p>
          <a:p>
            <a:pPr lvl="1">
              <a:buFont typeface="Arial" panose="020B0604020202020204" pitchFamily="34" charset="0"/>
              <a:buChar char="•"/>
            </a:pPr>
            <a:r>
              <a:rPr lang="en-AU" dirty="0"/>
              <a:t>Possible max value = 30 mg/cm</a:t>
            </a:r>
            <a:r>
              <a:rPr lang="en-AU" baseline="30000" dirty="0"/>
              <a:t>3 </a:t>
            </a:r>
            <a:r>
              <a:rPr lang="en-AU" dirty="0"/>
              <a:t>(pessimistic, conservative)</a:t>
            </a:r>
          </a:p>
          <a:p>
            <a:pPr lvl="1">
              <a:buFont typeface="Arial" panose="020B0604020202020204" pitchFamily="34" charset="0"/>
              <a:buChar char="•"/>
            </a:pPr>
            <a:endParaRPr lang="en-AU" dirty="0"/>
          </a:p>
          <a:p>
            <a:pPr>
              <a:buFont typeface="Arial" panose="020B0604020202020204" pitchFamily="34" charset="0"/>
              <a:buChar char="•"/>
            </a:pPr>
            <a:r>
              <a:rPr lang="en-AU" dirty="0"/>
              <a:t>Consider scenarios for choice of </a:t>
            </a:r>
            <a:r>
              <a:rPr lang="en-AU" dirty="0" err="1"/>
              <a:t>sesoi</a:t>
            </a:r>
            <a:r>
              <a:rPr lang="en-AU" dirty="0"/>
              <a:t>.</a:t>
            </a:r>
          </a:p>
          <a:p>
            <a:pPr lvl="1">
              <a:buFont typeface="Arial" panose="020B0604020202020204" pitchFamily="34" charset="0"/>
              <a:buChar char="•"/>
            </a:pPr>
            <a:r>
              <a:rPr lang="en-AU" dirty="0"/>
              <a:t>Our </a:t>
            </a:r>
            <a:r>
              <a:rPr lang="en-AU" dirty="0" err="1"/>
              <a:t>sesoi</a:t>
            </a:r>
            <a:r>
              <a:rPr lang="en-AU" dirty="0"/>
              <a:t> is 10 mg/cm</a:t>
            </a:r>
            <a:r>
              <a:rPr lang="en-AU" baseline="30000" dirty="0"/>
              <a:t>3</a:t>
            </a:r>
            <a:endParaRPr lang="en-AU" dirty="0"/>
          </a:p>
          <a:p>
            <a:pPr lvl="1">
              <a:buFont typeface="Arial" panose="020B0604020202020204" pitchFamily="34" charset="0"/>
              <a:buChar char="•"/>
            </a:pPr>
            <a:r>
              <a:rPr lang="en-AU" dirty="0"/>
              <a:t>Possible min chosen </a:t>
            </a:r>
            <a:r>
              <a:rPr lang="en-AU" dirty="0" err="1"/>
              <a:t>sesoi</a:t>
            </a:r>
            <a:r>
              <a:rPr lang="en-AU" dirty="0"/>
              <a:t> value = 5 mg/cm</a:t>
            </a:r>
            <a:r>
              <a:rPr lang="en-AU" baseline="30000" dirty="0"/>
              <a:t>3 </a:t>
            </a:r>
            <a:endParaRPr lang="en-AU" dirty="0"/>
          </a:p>
          <a:p>
            <a:pPr lvl="1">
              <a:buFont typeface="Arial" panose="020B0604020202020204" pitchFamily="34" charset="0"/>
              <a:buChar char="•"/>
            </a:pPr>
            <a:r>
              <a:rPr lang="en-AU" dirty="0"/>
              <a:t>Possible max chosen </a:t>
            </a:r>
            <a:r>
              <a:rPr lang="en-AU" dirty="0" err="1"/>
              <a:t>sesoi</a:t>
            </a:r>
            <a:r>
              <a:rPr lang="en-AU" dirty="0"/>
              <a:t> value = 15 mg/cm</a:t>
            </a:r>
            <a:r>
              <a:rPr lang="en-AU" baseline="30000" dirty="0"/>
              <a:t>3</a:t>
            </a:r>
            <a:endParaRPr lang="en-AU" dirty="0"/>
          </a:p>
        </p:txBody>
      </p:sp>
    </p:spTree>
    <p:extLst>
      <p:ext uri="{BB962C8B-B14F-4D97-AF65-F5344CB8AC3E}">
        <p14:creationId xmlns:p14="http://schemas.microsoft.com/office/powerpoint/2010/main" val="36323484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F63ED-9184-83B8-7343-34C0F05F3814}"/>
              </a:ext>
            </a:extLst>
          </p:cNvPr>
          <p:cNvSpPr>
            <a:spLocks noGrp="1"/>
          </p:cNvSpPr>
          <p:nvPr>
            <p:ph type="title"/>
          </p:nvPr>
        </p:nvSpPr>
        <p:spPr/>
        <p:txBody>
          <a:bodyPr/>
          <a:lstStyle/>
          <a:p>
            <a:r>
              <a:rPr lang="en-AU" dirty="0"/>
              <a:t>A. Difference between two means</a:t>
            </a:r>
          </a:p>
        </p:txBody>
      </p:sp>
      <p:sp>
        <p:nvSpPr>
          <p:cNvPr id="9" name="TextBox 8">
            <a:extLst>
              <a:ext uri="{FF2B5EF4-FFF2-40B4-BE49-F238E27FC236}">
                <a16:creationId xmlns:a16="http://schemas.microsoft.com/office/drawing/2014/main" id="{A1C71812-BEBB-4986-04E9-C8202C74E18A}"/>
              </a:ext>
            </a:extLst>
          </p:cNvPr>
          <p:cNvSpPr txBox="1"/>
          <p:nvPr/>
        </p:nvSpPr>
        <p:spPr>
          <a:xfrm>
            <a:off x="711200" y="1260475"/>
            <a:ext cx="6096000" cy="1163395"/>
          </a:xfrm>
          <a:prstGeom prst="rect">
            <a:avLst/>
          </a:prstGeom>
          <a:noFill/>
        </p:spPr>
        <p:txBody>
          <a:bodyPr wrap="square">
            <a:spAutoFit/>
          </a:bodyPr>
          <a:lstStyle/>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prstClr val="black"/>
                </a:solidFill>
                <a:effectLst/>
                <a:uLnTx/>
                <a:uFillTx/>
                <a:latin typeface="Tw Cen MT"/>
                <a:ea typeface="ＭＳ Ｐゴシック" charset="0"/>
              </a:rPr>
              <a:t>Click the visualise tab</a:t>
            </a:r>
          </a:p>
          <a:p>
            <a:pPr marL="342900" marR="0" lvl="0" indent="-342900" algn="l" defTabSz="457200" rtl="0" eaLnBrk="1" fontAlgn="base" latinLnBrk="0" hangingPunct="1">
              <a:lnSpc>
                <a:spcPct val="90000"/>
              </a:lnSpc>
              <a:spcBef>
                <a:spcPct val="20000"/>
              </a:spcBef>
              <a:spcAft>
                <a:spcPct val="0"/>
              </a:spcAft>
              <a:buClrTx/>
              <a:buSzTx/>
              <a:buFont typeface="Arial" panose="020B0604020202020204" pitchFamily="34" charset="0"/>
              <a:buChar char="•"/>
              <a:tabLst/>
              <a:defRPr/>
            </a:pPr>
            <a:r>
              <a:rPr kumimoji="0" lang="en-AU" sz="2400" b="0" i="0" u="none" strike="noStrike" kern="1200" cap="none" spc="0" normalizeH="0" baseline="0" noProof="0" dirty="0">
                <a:ln>
                  <a:noFill/>
                </a:ln>
                <a:solidFill>
                  <a:prstClr val="black"/>
                </a:solidFill>
                <a:effectLst/>
                <a:uLnTx/>
                <a:uFillTx/>
                <a:latin typeface="Tw Cen MT"/>
                <a:ea typeface="ＭＳ Ｐゴシック" charset="0"/>
              </a:rPr>
              <a:t>Enter the ranges into </a:t>
            </a:r>
            <a:r>
              <a:rPr kumimoji="0" lang="en-AU" sz="2400" b="0" i="0" u="none" strike="noStrike" kern="1200" cap="none" spc="0" normalizeH="0" baseline="0" noProof="0" dirty="0" err="1">
                <a:ln>
                  <a:noFill/>
                </a:ln>
                <a:solidFill>
                  <a:prstClr val="black"/>
                </a:solidFill>
                <a:effectLst/>
                <a:uLnTx/>
                <a:uFillTx/>
                <a:latin typeface="Tw Cen MT"/>
                <a:ea typeface="ＭＳ Ｐゴシック" charset="0"/>
              </a:rPr>
              <a:t>Statulator</a:t>
            </a:r>
            <a:r>
              <a:rPr kumimoji="0" lang="en-AU" sz="2400" b="0" i="0" u="none" strike="noStrike" kern="1200" cap="none" spc="0" normalizeH="0" baseline="0" noProof="0" dirty="0">
                <a:ln>
                  <a:noFill/>
                </a:ln>
                <a:solidFill>
                  <a:prstClr val="black"/>
                </a:solidFill>
                <a:effectLst/>
                <a:uLnTx/>
                <a:uFillTx/>
                <a:latin typeface="Tw Cen MT"/>
                <a:ea typeface="ＭＳ Ｐゴシック" charset="0"/>
              </a:rPr>
              <a:t> and click ‘Customize’</a:t>
            </a:r>
            <a:endParaRPr lang="en-AU" dirty="0"/>
          </a:p>
        </p:txBody>
      </p:sp>
      <p:pic>
        <p:nvPicPr>
          <p:cNvPr id="11" name="Picture 10">
            <a:extLst>
              <a:ext uri="{FF2B5EF4-FFF2-40B4-BE49-F238E27FC236}">
                <a16:creationId xmlns:a16="http://schemas.microsoft.com/office/drawing/2014/main" id="{E2AE915C-4E6B-3D67-1758-058534F90F55}"/>
              </a:ext>
            </a:extLst>
          </p:cNvPr>
          <p:cNvPicPr>
            <a:picLocks noChangeAspect="1"/>
          </p:cNvPicPr>
          <p:nvPr/>
        </p:nvPicPr>
        <p:blipFill>
          <a:blip r:embed="rId2"/>
          <a:stretch>
            <a:fillRect/>
          </a:stretch>
        </p:blipFill>
        <p:spPr>
          <a:xfrm>
            <a:off x="7023352" y="1863618"/>
            <a:ext cx="4406389" cy="4339850"/>
          </a:xfrm>
          <a:prstGeom prst="rect">
            <a:avLst/>
          </a:prstGeom>
        </p:spPr>
      </p:pic>
      <p:pic>
        <p:nvPicPr>
          <p:cNvPr id="3" name="Picture 2">
            <a:extLst>
              <a:ext uri="{FF2B5EF4-FFF2-40B4-BE49-F238E27FC236}">
                <a16:creationId xmlns:a16="http://schemas.microsoft.com/office/drawing/2014/main" id="{3E8E5930-28E7-57C5-C77B-05E50E5E272E}"/>
              </a:ext>
            </a:extLst>
          </p:cNvPr>
          <p:cNvPicPr>
            <a:picLocks noChangeAspect="1"/>
          </p:cNvPicPr>
          <p:nvPr/>
        </p:nvPicPr>
        <p:blipFill>
          <a:blip r:embed="rId3"/>
          <a:srcRect b="87097"/>
          <a:stretch/>
        </p:blipFill>
        <p:spPr>
          <a:xfrm>
            <a:off x="7023352" y="1171790"/>
            <a:ext cx="4342895" cy="602101"/>
          </a:xfrm>
          <a:prstGeom prst="rect">
            <a:avLst/>
          </a:prstGeom>
        </p:spPr>
      </p:pic>
      <p:sp>
        <p:nvSpPr>
          <p:cNvPr id="4" name="Arrow: Right 3">
            <a:extLst>
              <a:ext uri="{FF2B5EF4-FFF2-40B4-BE49-F238E27FC236}">
                <a16:creationId xmlns:a16="http://schemas.microsoft.com/office/drawing/2014/main" id="{4EC6B62F-201C-8114-1EBC-D52DC8ECB212}"/>
              </a:ext>
            </a:extLst>
          </p:cNvPr>
          <p:cNvSpPr/>
          <p:nvPr/>
        </p:nvSpPr>
        <p:spPr>
          <a:xfrm>
            <a:off x="7505235" y="1261542"/>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1</a:t>
            </a:r>
          </a:p>
        </p:txBody>
      </p:sp>
      <p:sp>
        <p:nvSpPr>
          <p:cNvPr id="5" name="Arrow: Right 4">
            <a:extLst>
              <a:ext uri="{FF2B5EF4-FFF2-40B4-BE49-F238E27FC236}">
                <a16:creationId xmlns:a16="http://schemas.microsoft.com/office/drawing/2014/main" id="{7AEEF713-BBBD-8FAE-B784-581D805BE227}"/>
              </a:ext>
            </a:extLst>
          </p:cNvPr>
          <p:cNvSpPr/>
          <p:nvPr/>
        </p:nvSpPr>
        <p:spPr>
          <a:xfrm>
            <a:off x="6289144" y="3180865"/>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6" name="Arrow: Right 5">
            <a:extLst>
              <a:ext uri="{FF2B5EF4-FFF2-40B4-BE49-F238E27FC236}">
                <a16:creationId xmlns:a16="http://schemas.microsoft.com/office/drawing/2014/main" id="{C181A5B5-7E1C-AD38-A552-08934352436B}"/>
              </a:ext>
            </a:extLst>
          </p:cNvPr>
          <p:cNvSpPr/>
          <p:nvPr/>
        </p:nvSpPr>
        <p:spPr>
          <a:xfrm>
            <a:off x="6289144" y="4137093"/>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3</a:t>
            </a:r>
          </a:p>
        </p:txBody>
      </p:sp>
      <p:sp>
        <p:nvSpPr>
          <p:cNvPr id="7" name="Arrow: Right 6">
            <a:extLst>
              <a:ext uri="{FF2B5EF4-FFF2-40B4-BE49-F238E27FC236}">
                <a16:creationId xmlns:a16="http://schemas.microsoft.com/office/drawing/2014/main" id="{916A038A-458D-2AA1-B09F-9774672CF57E}"/>
              </a:ext>
            </a:extLst>
          </p:cNvPr>
          <p:cNvSpPr/>
          <p:nvPr/>
        </p:nvSpPr>
        <p:spPr>
          <a:xfrm>
            <a:off x="6397220" y="5597525"/>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4</a:t>
            </a:r>
          </a:p>
        </p:txBody>
      </p:sp>
      <p:sp>
        <p:nvSpPr>
          <p:cNvPr id="8" name="TextBox 7">
            <a:extLst>
              <a:ext uri="{FF2B5EF4-FFF2-40B4-BE49-F238E27FC236}">
                <a16:creationId xmlns:a16="http://schemas.microsoft.com/office/drawing/2014/main" id="{F845EEBA-D554-1514-F6C7-D6C433076366}"/>
              </a:ext>
            </a:extLst>
          </p:cNvPr>
          <p:cNvSpPr txBox="1"/>
          <p:nvPr/>
        </p:nvSpPr>
        <p:spPr>
          <a:xfrm>
            <a:off x="6642462" y="806056"/>
            <a:ext cx="1727301" cy="307777"/>
          </a:xfrm>
          <a:prstGeom prst="rect">
            <a:avLst/>
          </a:prstGeom>
          <a:noFill/>
        </p:spPr>
        <p:txBody>
          <a:bodyPr wrap="square" rtlCol="0">
            <a:spAutoFit/>
          </a:bodyPr>
          <a:lstStyle/>
          <a:p>
            <a:pPr algn="ctr"/>
            <a:r>
              <a:rPr lang="en-AU" sz="1400" i="1" dirty="0" err="1"/>
              <a:t>Statulator</a:t>
            </a:r>
            <a:endParaRPr lang="en-AU" sz="1400" i="1" dirty="0"/>
          </a:p>
        </p:txBody>
      </p:sp>
    </p:spTree>
    <p:extLst>
      <p:ext uri="{BB962C8B-B14F-4D97-AF65-F5344CB8AC3E}">
        <p14:creationId xmlns:p14="http://schemas.microsoft.com/office/powerpoint/2010/main" val="16908798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31F09-8B64-B8A1-6E7B-618EBAD193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AB5605-731B-430B-F532-EB1AE96E2F5C}"/>
              </a:ext>
            </a:extLst>
          </p:cNvPr>
          <p:cNvSpPr>
            <a:spLocks noGrp="1"/>
          </p:cNvSpPr>
          <p:nvPr>
            <p:ph type="title"/>
          </p:nvPr>
        </p:nvSpPr>
        <p:spPr/>
        <p:txBody>
          <a:bodyPr/>
          <a:lstStyle/>
          <a:p>
            <a:r>
              <a:rPr lang="en-AU" dirty="0"/>
              <a:t>A. Difference between two means</a:t>
            </a:r>
          </a:p>
        </p:txBody>
      </p:sp>
      <p:sp>
        <p:nvSpPr>
          <p:cNvPr id="3" name="Content Placeholder 2">
            <a:extLst>
              <a:ext uri="{FF2B5EF4-FFF2-40B4-BE49-F238E27FC236}">
                <a16:creationId xmlns:a16="http://schemas.microsoft.com/office/drawing/2014/main" id="{9F0A4E37-AE87-E567-5EE0-17FF20C3B1C0}"/>
              </a:ext>
            </a:extLst>
          </p:cNvPr>
          <p:cNvSpPr>
            <a:spLocks noGrp="1"/>
          </p:cNvSpPr>
          <p:nvPr>
            <p:ph sz="half" idx="1"/>
          </p:nvPr>
        </p:nvSpPr>
        <p:spPr/>
        <p:txBody>
          <a:bodyPr vert="horz" lIns="91440" tIns="45720" rIns="91440" bIns="45720" rtlCol="0" anchor="t">
            <a:normAutofit/>
          </a:bodyPr>
          <a:lstStyle/>
          <a:p>
            <a:r>
              <a:rPr lang="en-AU" dirty="0">
                <a:solidFill>
                  <a:prstClr val="black"/>
                </a:solidFill>
              </a:rPr>
              <a:t>We</a:t>
            </a:r>
            <a:r>
              <a:rPr kumimoji="0" lang="en-AU" sz="2400" b="0" i="0" u="none" strike="noStrike" kern="1200" cap="none" spc="0" normalizeH="0" baseline="0" noProof="0" dirty="0">
                <a:ln>
                  <a:noFill/>
                </a:ln>
                <a:solidFill>
                  <a:prstClr val="black"/>
                </a:solidFill>
                <a:effectLst/>
                <a:uLnTx/>
                <a:uFillTx/>
                <a:latin typeface="Tw Cen MT"/>
                <a:ea typeface="ＭＳ Ｐゴシック" charset="0"/>
              </a:rPr>
              <a:t> get a plot showing how the specified </a:t>
            </a:r>
            <a:r>
              <a:rPr lang="en-AU" dirty="0">
                <a:solidFill>
                  <a:prstClr val="black"/>
                </a:solidFill>
              </a:rPr>
              <a:t>scenarios </a:t>
            </a:r>
            <a:r>
              <a:rPr kumimoji="0" lang="en-AU" sz="2400" b="0" i="0" u="none" strike="noStrike" kern="1200" cap="none" spc="0" normalizeH="0" baseline="0" noProof="0" dirty="0">
                <a:ln>
                  <a:noFill/>
                </a:ln>
                <a:solidFill>
                  <a:prstClr val="black"/>
                </a:solidFill>
                <a:effectLst/>
                <a:uLnTx/>
                <a:uFillTx/>
                <a:latin typeface="Tw Cen MT"/>
                <a:ea typeface="ＭＳ Ｐゴシック" charset="0"/>
              </a:rPr>
              <a:t>affect the required sample size. </a:t>
            </a:r>
          </a:p>
          <a:p>
            <a:endParaRPr kumimoji="0" lang="en-AU" sz="2400" b="0" i="0" u="none" strike="noStrike" kern="1200" cap="none" spc="0" normalizeH="0" baseline="0" noProof="0" dirty="0">
              <a:ln>
                <a:noFill/>
              </a:ln>
              <a:solidFill>
                <a:prstClr val="black"/>
              </a:solidFill>
              <a:effectLst/>
              <a:uLnTx/>
              <a:uFillTx/>
              <a:latin typeface="Tw Cen MT"/>
              <a:ea typeface="ＭＳ Ｐゴシック" charset="0"/>
            </a:endParaRPr>
          </a:p>
          <a:p>
            <a:r>
              <a:rPr kumimoji="0" lang="en-AU" sz="2400" b="0" i="0" u="none" strike="noStrike" kern="1200" cap="none" spc="0" normalizeH="0" baseline="0" noProof="0" dirty="0">
                <a:ln>
                  <a:noFill/>
                </a:ln>
                <a:solidFill>
                  <a:prstClr val="black"/>
                </a:solidFill>
                <a:effectLst/>
                <a:uLnTx/>
                <a:uFillTx/>
                <a:latin typeface="Tw Cen MT"/>
                <a:ea typeface="ＭＳ Ｐゴシック"/>
              </a:rPr>
              <a:t>Although useful, for some this is not a complete power analysis and you may need additional plots</a:t>
            </a:r>
            <a:endParaRPr lang="en-AU" sz="2400" b="0" i="0" u="none" strike="noStrike" kern="1200" cap="none" spc="0" normalizeH="0" baseline="0" noProof="0" dirty="0">
              <a:ln>
                <a:noFill/>
              </a:ln>
              <a:solidFill>
                <a:prstClr val="black"/>
              </a:solidFill>
              <a:effectLst/>
              <a:uLnTx/>
              <a:uFillTx/>
              <a:latin typeface="Tw Cen MT"/>
              <a:ea typeface="ＭＳ Ｐゴシック"/>
            </a:endParaRPr>
          </a:p>
          <a:p>
            <a:endParaRPr lang="en-AU" dirty="0">
              <a:solidFill>
                <a:prstClr val="black"/>
              </a:solidFill>
            </a:endParaRPr>
          </a:p>
          <a:p>
            <a:endParaRPr lang="en-AU" sz="2400" b="0" i="0" u="none" strike="noStrike" kern="1200" cap="none" spc="0" normalizeH="0" baseline="0" noProof="0" dirty="0">
              <a:ln>
                <a:noFill/>
              </a:ln>
              <a:solidFill>
                <a:prstClr val="black"/>
              </a:solidFill>
              <a:effectLst/>
              <a:uLnTx/>
              <a:uFillTx/>
              <a:latin typeface="Tw Cen MT"/>
              <a:ea typeface="ＭＳ Ｐゴシック" charset="0"/>
            </a:endParaRPr>
          </a:p>
          <a:p>
            <a:endParaRPr lang="en-AU" dirty="0"/>
          </a:p>
          <a:p>
            <a:endParaRPr lang="en-AU" dirty="0"/>
          </a:p>
        </p:txBody>
      </p:sp>
      <p:sp>
        <p:nvSpPr>
          <p:cNvPr id="5" name="Content Placeholder 4">
            <a:extLst>
              <a:ext uri="{FF2B5EF4-FFF2-40B4-BE49-F238E27FC236}">
                <a16:creationId xmlns:a16="http://schemas.microsoft.com/office/drawing/2014/main" id="{9223E729-5594-AF6B-D5B7-5F80553B47E8}"/>
              </a:ext>
            </a:extLst>
          </p:cNvPr>
          <p:cNvSpPr>
            <a:spLocks noGrp="1"/>
          </p:cNvSpPr>
          <p:nvPr>
            <p:ph sz="half" idx="2"/>
          </p:nvPr>
        </p:nvSpPr>
        <p:spPr/>
        <p:txBody>
          <a:bodyPr/>
          <a:lstStyle/>
          <a:p>
            <a:endParaRPr lang="en-AU"/>
          </a:p>
        </p:txBody>
      </p:sp>
      <p:pic>
        <p:nvPicPr>
          <p:cNvPr id="4" name="Picture 3">
            <a:extLst>
              <a:ext uri="{FF2B5EF4-FFF2-40B4-BE49-F238E27FC236}">
                <a16:creationId xmlns:a16="http://schemas.microsoft.com/office/drawing/2014/main" id="{3CAC7ABF-29EE-BF86-109C-841520A98325}"/>
              </a:ext>
            </a:extLst>
          </p:cNvPr>
          <p:cNvPicPr>
            <a:picLocks noChangeAspect="1"/>
          </p:cNvPicPr>
          <p:nvPr/>
        </p:nvPicPr>
        <p:blipFill>
          <a:blip r:embed="rId2"/>
          <a:stretch>
            <a:fillRect/>
          </a:stretch>
        </p:blipFill>
        <p:spPr>
          <a:xfrm>
            <a:off x="6144613" y="688975"/>
            <a:ext cx="5588000" cy="5608221"/>
          </a:xfrm>
          <a:prstGeom prst="rect">
            <a:avLst/>
          </a:prstGeom>
        </p:spPr>
      </p:pic>
      <p:sp>
        <p:nvSpPr>
          <p:cNvPr id="6" name="TextBox 5">
            <a:extLst>
              <a:ext uri="{FF2B5EF4-FFF2-40B4-BE49-F238E27FC236}">
                <a16:creationId xmlns:a16="http://schemas.microsoft.com/office/drawing/2014/main" id="{942CACAC-6A9F-43FB-67DF-9B21B492AC15}"/>
              </a:ext>
            </a:extLst>
          </p:cNvPr>
          <p:cNvSpPr txBox="1"/>
          <p:nvPr/>
        </p:nvSpPr>
        <p:spPr>
          <a:xfrm>
            <a:off x="6680762" y="461489"/>
            <a:ext cx="1727301" cy="307777"/>
          </a:xfrm>
          <a:prstGeom prst="rect">
            <a:avLst/>
          </a:prstGeom>
          <a:noFill/>
        </p:spPr>
        <p:txBody>
          <a:bodyPr wrap="square" rtlCol="0">
            <a:spAutoFit/>
          </a:bodyPr>
          <a:lstStyle/>
          <a:p>
            <a:pPr algn="ctr"/>
            <a:r>
              <a:rPr lang="en-AU" sz="1400" i="1" dirty="0" err="1"/>
              <a:t>Statulator</a:t>
            </a:r>
            <a:endParaRPr lang="en-AU" sz="1400" i="1" dirty="0"/>
          </a:p>
        </p:txBody>
      </p:sp>
    </p:spTree>
    <p:extLst>
      <p:ext uri="{BB962C8B-B14F-4D97-AF65-F5344CB8AC3E}">
        <p14:creationId xmlns:p14="http://schemas.microsoft.com/office/powerpoint/2010/main" val="32053776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18227" y="97767"/>
            <a:ext cx="8229600"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18226" y="1249767"/>
            <a:ext cx="11247203" cy="4767263"/>
          </a:xfrm>
        </p:spPr>
        <p:txBody>
          <a:bodyPr>
            <a:normAutofit lnSpcReduction="10000"/>
          </a:bodyPr>
          <a:lstStyle/>
          <a:p>
            <a:pPr marL="0" indent="0">
              <a:buNone/>
            </a:pPr>
            <a:r>
              <a:rPr lang="en-AU" dirty="0"/>
              <a:t>The Mann-Whitney U test is a non-parametric version of the t-test for a difference in means. It is based on ranks (also called Wilcoxon rank sum)</a:t>
            </a:r>
          </a:p>
          <a:p>
            <a:pPr marL="0" indent="0">
              <a:buNone/>
            </a:pPr>
            <a:endParaRPr lang="en-AU" dirty="0"/>
          </a:p>
          <a:p>
            <a:pPr marL="0" indent="0">
              <a:buNone/>
            </a:pPr>
            <a:r>
              <a:rPr lang="en-AU" dirty="0"/>
              <a:t>This is used when the data are not approximately normally distributed (could be highly skewed), or the underlying distribution is not normal (could be ordinal).</a:t>
            </a:r>
          </a:p>
          <a:p>
            <a:pPr marL="0" indent="0">
              <a:buNone/>
            </a:pPr>
            <a:r>
              <a:rPr lang="en-AU" dirty="0"/>
              <a:t> </a:t>
            </a:r>
            <a:br>
              <a:rPr lang="en-AU" dirty="0"/>
            </a:br>
            <a:r>
              <a:rPr lang="en-AU" dirty="0"/>
              <a:t>Often used for ordinal data from surveys using Likert response items.</a:t>
            </a:r>
          </a:p>
          <a:p>
            <a:pPr marL="0" indent="0">
              <a:buNone/>
            </a:pPr>
            <a:endParaRPr lang="en-AU" dirty="0"/>
          </a:p>
          <a:p>
            <a:pPr marL="0" indent="0">
              <a:buNone/>
            </a:pPr>
            <a:r>
              <a:rPr lang="en-AU" dirty="0"/>
              <a:t>The values of the two groups are combined and ranked.  The values are then divided back into the groups and the mean of the assigned ranks for each group is calculated and compared.</a:t>
            </a:r>
          </a:p>
          <a:p>
            <a:pPr marL="0" indent="0">
              <a:buNone/>
            </a:pPr>
            <a:endParaRPr lang="en-AU" dirty="0"/>
          </a:p>
          <a:p>
            <a:pPr marL="0" indent="0">
              <a:buNone/>
            </a:pPr>
            <a:r>
              <a:rPr lang="en-AU" dirty="0"/>
              <a:t>The test doesn’t use the information about the </a:t>
            </a:r>
            <a:r>
              <a:rPr lang="en-AU" u="sng" dirty="0"/>
              <a:t>size</a:t>
            </a:r>
            <a:r>
              <a:rPr lang="en-AU" dirty="0"/>
              <a:t> of the effect.</a:t>
            </a:r>
          </a:p>
          <a:p>
            <a:pPr marL="0" indent="0">
              <a:buNone/>
            </a:pPr>
            <a:endParaRPr lang="en-AU" dirty="0"/>
          </a:p>
        </p:txBody>
      </p:sp>
    </p:spTree>
    <p:extLst>
      <p:ext uri="{BB962C8B-B14F-4D97-AF65-F5344CB8AC3E}">
        <p14:creationId xmlns:p14="http://schemas.microsoft.com/office/powerpoint/2010/main" val="5072955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598098" y="120768"/>
            <a:ext cx="9612702"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598098" y="1272768"/>
            <a:ext cx="10877240" cy="5085700"/>
          </a:xfrm>
        </p:spPr>
        <p:txBody>
          <a:bodyPr>
            <a:normAutofit/>
          </a:bodyPr>
          <a:lstStyle/>
          <a:p>
            <a:pPr marL="0" indent="0">
              <a:buNone/>
            </a:pPr>
            <a:r>
              <a:rPr lang="en-AU" b="1" dirty="0"/>
              <a:t>Example: Happiness Survey</a:t>
            </a:r>
          </a:p>
          <a:p>
            <a:pPr marL="0" indent="0">
              <a:buNone/>
            </a:pPr>
            <a:endParaRPr lang="en-AU" dirty="0"/>
          </a:p>
          <a:p>
            <a:pPr marL="0" indent="0">
              <a:buNone/>
            </a:pPr>
            <a:endParaRPr lang="en-AU" dirty="0"/>
          </a:p>
          <a:p>
            <a:pPr marL="0" indent="0">
              <a:buNone/>
            </a:pPr>
            <a:endParaRPr lang="en-AU" dirty="0"/>
          </a:p>
          <a:p>
            <a:pPr marL="0" indent="0">
              <a:buNone/>
            </a:pPr>
            <a:r>
              <a:rPr lang="en-AU" dirty="0"/>
              <a:t>You want to measure happiness using the Lyubomirsky &amp; Lepper scale.  Each item response ranges from 1 (unhappy) to 7 (happy). The score is the sum of 4 items, so the range is 4~28.</a:t>
            </a:r>
          </a:p>
          <a:p>
            <a:pPr marL="0" indent="0">
              <a:buNone/>
            </a:pPr>
            <a:endParaRPr lang="en-AU" dirty="0"/>
          </a:p>
        </p:txBody>
      </p:sp>
      <p:sp>
        <p:nvSpPr>
          <p:cNvPr id="5" name="TextBox 4">
            <a:extLst>
              <a:ext uri="{FF2B5EF4-FFF2-40B4-BE49-F238E27FC236}">
                <a16:creationId xmlns:a16="http://schemas.microsoft.com/office/drawing/2014/main" id="{5DBAE3B6-5C03-4771-911F-83ABE17874EB}"/>
              </a:ext>
            </a:extLst>
          </p:cNvPr>
          <p:cNvSpPr txBox="1"/>
          <p:nvPr/>
        </p:nvSpPr>
        <p:spPr>
          <a:xfrm>
            <a:off x="772461" y="4653657"/>
            <a:ext cx="3595817" cy="1477328"/>
          </a:xfrm>
          <a:prstGeom prst="rect">
            <a:avLst/>
          </a:prstGeom>
          <a:noFill/>
        </p:spPr>
        <p:txBody>
          <a:bodyPr wrap="square" rtlCol="0">
            <a:spAutoFit/>
          </a:bodyPr>
          <a:lstStyle/>
          <a:p>
            <a:r>
              <a:rPr lang="en-AU" i="1" dirty="0"/>
              <a:t>A pilot study on two groups produced the following results that can be used for the power calculation (Mean and SD)</a:t>
            </a:r>
          </a:p>
          <a:p>
            <a:endParaRPr lang="en-AU" i="1" dirty="0"/>
          </a:p>
        </p:txBody>
      </p:sp>
      <p:sp>
        <p:nvSpPr>
          <p:cNvPr id="4" name="Graphic 27" descr="Nervous face with no fill">
            <a:extLst>
              <a:ext uri="{FF2B5EF4-FFF2-40B4-BE49-F238E27FC236}">
                <a16:creationId xmlns:a16="http://schemas.microsoft.com/office/drawing/2014/main" id="{A9973332-2F13-4CA6-B7A8-BA66903E8F4E}"/>
              </a:ext>
            </a:extLst>
          </p:cNvPr>
          <p:cNvSpPr/>
          <p:nvPr/>
        </p:nvSpPr>
        <p:spPr>
          <a:xfrm>
            <a:off x="5819397" y="2332454"/>
            <a:ext cx="247650" cy="38100"/>
          </a:xfrm>
          <a:custGeom>
            <a:avLst/>
            <a:gdLst>
              <a:gd name="connsiteX0" fmla="*/ 228600 w 247650"/>
              <a:gd name="connsiteY0" fmla="*/ 0 h 38100"/>
              <a:gd name="connsiteX1" fmla="*/ 19050 w 247650"/>
              <a:gd name="connsiteY1" fmla="*/ 0 h 38100"/>
              <a:gd name="connsiteX2" fmla="*/ 0 w 247650"/>
              <a:gd name="connsiteY2" fmla="*/ 19050 h 38100"/>
              <a:gd name="connsiteX3" fmla="*/ 19050 w 247650"/>
              <a:gd name="connsiteY3" fmla="*/ 38100 h 38100"/>
              <a:gd name="connsiteX4" fmla="*/ 228600 w 247650"/>
              <a:gd name="connsiteY4" fmla="*/ 38100 h 38100"/>
              <a:gd name="connsiteX5" fmla="*/ 247650 w 247650"/>
              <a:gd name="connsiteY5" fmla="*/ 19050 h 38100"/>
              <a:gd name="connsiteX6" fmla="*/ 228600 w 247650"/>
              <a:gd name="connsiteY6" fmla="*/ 0 h 38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7650" h="38100">
                <a:moveTo>
                  <a:pt x="228600" y="0"/>
                </a:moveTo>
                <a:lnTo>
                  <a:pt x="19050" y="0"/>
                </a:lnTo>
                <a:cubicBezTo>
                  <a:pt x="8529" y="0"/>
                  <a:pt x="0" y="8529"/>
                  <a:pt x="0" y="19050"/>
                </a:cubicBezTo>
                <a:cubicBezTo>
                  <a:pt x="0" y="29571"/>
                  <a:pt x="8529" y="38100"/>
                  <a:pt x="19050" y="38100"/>
                </a:cubicBezTo>
                <a:lnTo>
                  <a:pt x="228600" y="38100"/>
                </a:lnTo>
                <a:cubicBezTo>
                  <a:pt x="239121" y="38100"/>
                  <a:pt x="247650" y="29571"/>
                  <a:pt x="247650" y="19050"/>
                </a:cubicBezTo>
                <a:cubicBezTo>
                  <a:pt x="247650" y="8529"/>
                  <a:pt x="239121" y="0"/>
                  <a:pt x="228600" y="0"/>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6" name="Graphic 27" descr="Nervous face with no fill">
            <a:extLst>
              <a:ext uri="{FF2B5EF4-FFF2-40B4-BE49-F238E27FC236}">
                <a16:creationId xmlns:a16="http://schemas.microsoft.com/office/drawing/2014/main" id="{A9973332-2F13-4CA6-B7A8-BA66903E8F4E}"/>
              </a:ext>
            </a:extLst>
          </p:cNvPr>
          <p:cNvSpPr/>
          <p:nvPr/>
        </p:nvSpPr>
        <p:spPr>
          <a:xfrm>
            <a:off x="5581272" y="1827629"/>
            <a:ext cx="723900" cy="723900"/>
          </a:xfrm>
          <a:custGeom>
            <a:avLst/>
            <a:gdLst>
              <a:gd name="connsiteX0" fmla="*/ 361950 w 723900"/>
              <a:gd name="connsiteY0" fmla="*/ 38100 h 723900"/>
              <a:gd name="connsiteX1" fmla="*/ 685800 w 723900"/>
              <a:gd name="connsiteY1" fmla="*/ 361950 h 723900"/>
              <a:gd name="connsiteX2" fmla="*/ 361950 w 723900"/>
              <a:gd name="connsiteY2" fmla="*/ 685800 h 723900"/>
              <a:gd name="connsiteX3" fmla="*/ 38100 w 723900"/>
              <a:gd name="connsiteY3" fmla="*/ 361950 h 723900"/>
              <a:gd name="connsiteX4" fmla="*/ 361950 w 723900"/>
              <a:gd name="connsiteY4" fmla="*/ 38100 h 723900"/>
              <a:gd name="connsiteX5" fmla="*/ 361950 w 723900"/>
              <a:gd name="connsiteY5" fmla="*/ 0 h 723900"/>
              <a:gd name="connsiteX6" fmla="*/ 0 w 723900"/>
              <a:gd name="connsiteY6" fmla="*/ 361950 h 723900"/>
              <a:gd name="connsiteX7" fmla="*/ 361950 w 723900"/>
              <a:gd name="connsiteY7" fmla="*/ 723900 h 723900"/>
              <a:gd name="connsiteX8" fmla="*/ 723900 w 723900"/>
              <a:gd name="connsiteY8" fmla="*/ 361950 h 723900"/>
              <a:gd name="connsiteX9" fmla="*/ 361950 w 723900"/>
              <a:gd name="connsiteY9"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3900" h="723900">
                <a:moveTo>
                  <a:pt x="361950" y="38100"/>
                </a:moveTo>
                <a:cubicBezTo>
                  <a:pt x="540808" y="38100"/>
                  <a:pt x="685800" y="183092"/>
                  <a:pt x="685800" y="361950"/>
                </a:cubicBezTo>
                <a:cubicBezTo>
                  <a:pt x="685800" y="540808"/>
                  <a:pt x="540808" y="685800"/>
                  <a:pt x="361950" y="685800"/>
                </a:cubicBezTo>
                <a:cubicBezTo>
                  <a:pt x="183092" y="685800"/>
                  <a:pt x="38100" y="540808"/>
                  <a:pt x="38100" y="361950"/>
                </a:cubicBezTo>
                <a:cubicBezTo>
                  <a:pt x="38100" y="183092"/>
                  <a:pt x="183092" y="38100"/>
                  <a:pt x="361950" y="38100"/>
                </a:cubicBezTo>
                <a:moveTo>
                  <a:pt x="361950" y="0"/>
                </a:moveTo>
                <a:cubicBezTo>
                  <a:pt x="162051" y="0"/>
                  <a:pt x="0" y="162051"/>
                  <a:pt x="0" y="361950"/>
                </a:cubicBezTo>
                <a:cubicBezTo>
                  <a:pt x="0" y="561849"/>
                  <a:pt x="162051" y="723900"/>
                  <a:pt x="361950" y="723900"/>
                </a:cubicBezTo>
                <a:cubicBezTo>
                  <a:pt x="561849" y="723900"/>
                  <a:pt x="723900" y="561849"/>
                  <a:pt x="723900" y="361950"/>
                </a:cubicBezTo>
                <a:cubicBezTo>
                  <a:pt x="723900" y="162051"/>
                  <a:pt x="561849" y="0"/>
                  <a:pt x="361950" y="0"/>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9" name="Graphic 27" descr="Nervous face with no fill">
            <a:extLst>
              <a:ext uri="{FF2B5EF4-FFF2-40B4-BE49-F238E27FC236}">
                <a16:creationId xmlns:a16="http://schemas.microsoft.com/office/drawing/2014/main" id="{A9973332-2F13-4CA6-B7A8-BA66903E8F4E}"/>
              </a:ext>
            </a:extLst>
          </p:cNvPr>
          <p:cNvSpPr/>
          <p:nvPr/>
        </p:nvSpPr>
        <p:spPr>
          <a:xfrm>
            <a:off x="5755196" y="2042322"/>
            <a:ext cx="109348" cy="99642"/>
          </a:xfrm>
          <a:custGeom>
            <a:avLst/>
            <a:gdLst>
              <a:gd name="connsiteX0" fmla="*/ 12098 w 109348"/>
              <a:gd name="connsiteY0" fmla="*/ 10668 h 99642"/>
              <a:gd name="connsiteX1" fmla="*/ 20377 w 109348"/>
              <a:gd name="connsiteY1" fmla="*/ 87543 h 99642"/>
              <a:gd name="connsiteX2" fmla="*/ 97252 w 109348"/>
              <a:gd name="connsiteY2" fmla="*/ 79266 h 99642"/>
              <a:gd name="connsiteX3" fmla="*/ 97252 w 109348"/>
              <a:gd name="connsiteY3" fmla="*/ 10668 h 99642"/>
              <a:gd name="connsiteX4" fmla="*/ 12098 w 109348"/>
              <a:gd name="connsiteY4" fmla="*/ 10668 h 99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8" h="99642">
                <a:moveTo>
                  <a:pt x="12098" y="10668"/>
                </a:moveTo>
                <a:cubicBezTo>
                  <a:pt x="-6844" y="34182"/>
                  <a:pt x="-3138" y="68601"/>
                  <a:pt x="20377" y="87543"/>
                </a:cubicBezTo>
                <a:cubicBezTo>
                  <a:pt x="43891" y="106486"/>
                  <a:pt x="78309" y="102780"/>
                  <a:pt x="97252" y="79266"/>
                </a:cubicBezTo>
                <a:cubicBezTo>
                  <a:pt x="113381" y="59243"/>
                  <a:pt x="113381" y="30689"/>
                  <a:pt x="97252" y="10668"/>
                </a:cubicBezTo>
                <a:cubicBezTo>
                  <a:pt x="70649" y="-3556"/>
                  <a:pt x="38701" y="-3556"/>
                  <a:pt x="12098" y="10668"/>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11" name="Graphic 27" descr="Nervous face with no fill">
            <a:extLst>
              <a:ext uri="{FF2B5EF4-FFF2-40B4-BE49-F238E27FC236}">
                <a16:creationId xmlns:a16="http://schemas.microsoft.com/office/drawing/2014/main" id="{A9973332-2F13-4CA6-B7A8-BA66903E8F4E}"/>
              </a:ext>
            </a:extLst>
          </p:cNvPr>
          <p:cNvSpPr/>
          <p:nvPr/>
        </p:nvSpPr>
        <p:spPr>
          <a:xfrm>
            <a:off x="5719384" y="2041941"/>
            <a:ext cx="180975" cy="180975"/>
          </a:xfrm>
          <a:custGeom>
            <a:avLst/>
            <a:gdLst>
              <a:gd name="connsiteX0" fmla="*/ 90488 w 180975"/>
              <a:gd name="connsiteY0" fmla="*/ 19431 h 180975"/>
              <a:gd name="connsiteX1" fmla="*/ 161924 w 180975"/>
              <a:gd name="connsiteY1" fmla="*/ 90869 h 180975"/>
              <a:gd name="connsiteX2" fmla="*/ 90486 w 180975"/>
              <a:gd name="connsiteY2" fmla="*/ 162306 h 180975"/>
              <a:gd name="connsiteX3" fmla="*/ 19049 w 180975"/>
              <a:gd name="connsiteY3" fmla="*/ 90868 h 180975"/>
              <a:gd name="connsiteX4" fmla="*/ 19050 w 180975"/>
              <a:gd name="connsiteY4" fmla="*/ 90488 h 180975"/>
              <a:gd name="connsiteX5" fmla="*/ 90488 w 180975"/>
              <a:gd name="connsiteY5" fmla="*/ 19050 h 180975"/>
              <a:gd name="connsiteX6" fmla="*/ 90488 w 180975"/>
              <a:gd name="connsiteY6" fmla="*/ 0 h 180975"/>
              <a:gd name="connsiteX7" fmla="*/ 0 w 180975"/>
              <a:gd name="connsiteY7" fmla="*/ 90488 h 180975"/>
              <a:gd name="connsiteX8" fmla="*/ 90488 w 180975"/>
              <a:gd name="connsiteY8" fmla="*/ 180975 h 180975"/>
              <a:gd name="connsiteX9" fmla="*/ 180975 w 180975"/>
              <a:gd name="connsiteY9" fmla="*/ 90488 h 180975"/>
              <a:gd name="connsiteX10" fmla="*/ 90488 w 180975"/>
              <a:gd name="connsiteY10"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975" h="180975">
                <a:moveTo>
                  <a:pt x="90488" y="19431"/>
                </a:moveTo>
                <a:cubicBezTo>
                  <a:pt x="129941" y="19432"/>
                  <a:pt x="161925" y="51416"/>
                  <a:pt x="161924" y="90869"/>
                </a:cubicBezTo>
                <a:cubicBezTo>
                  <a:pt x="161923" y="130323"/>
                  <a:pt x="129939" y="162307"/>
                  <a:pt x="90486" y="162306"/>
                </a:cubicBezTo>
                <a:cubicBezTo>
                  <a:pt x="51032" y="162305"/>
                  <a:pt x="19048" y="130321"/>
                  <a:pt x="19049" y="90868"/>
                </a:cubicBezTo>
                <a:cubicBezTo>
                  <a:pt x="19049" y="90741"/>
                  <a:pt x="19049" y="90614"/>
                  <a:pt x="19050" y="90488"/>
                </a:cubicBezTo>
                <a:cubicBezTo>
                  <a:pt x="19102" y="51055"/>
                  <a:pt x="51055" y="19102"/>
                  <a:pt x="90488" y="19050"/>
                </a:cubicBezTo>
                <a:moveTo>
                  <a:pt x="90488" y="0"/>
                </a:moveTo>
                <a:cubicBezTo>
                  <a:pt x="40513" y="0"/>
                  <a:pt x="0" y="40513"/>
                  <a:pt x="0" y="90488"/>
                </a:cubicBezTo>
                <a:cubicBezTo>
                  <a:pt x="0" y="140462"/>
                  <a:pt x="40513" y="180975"/>
                  <a:pt x="90488" y="180975"/>
                </a:cubicBezTo>
                <a:cubicBezTo>
                  <a:pt x="140462" y="180975"/>
                  <a:pt x="180975" y="140462"/>
                  <a:pt x="180975" y="90488"/>
                </a:cubicBezTo>
                <a:cubicBezTo>
                  <a:pt x="180975" y="40513"/>
                  <a:pt x="140462" y="0"/>
                  <a:pt x="90488" y="0"/>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12" name="Graphic 27" descr="Nervous face with no fill">
            <a:extLst>
              <a:ext uri="{FF2B5EF4-FFF2-40B4-BE49-F238E27FC236}">
                <a16:creationId xmlns:a16="http://schemas.microsoft.com/office/drawing/2014/main" id="{A9973332-2F13-4CA6-B7A8-BA66903E8F4E}"/>
              </a:ext>
            </a:extLst>
          </p:cNvPr>
          <p:cNvSpPr/>
          <p:nvPr/>
        </p:nvSpPr>
        <p:spPr>
          <a:xfrm>
            <a:off x="6031421" y="2042322"/>
            <a:ext cx="109348" cy="99642"/>
          </a:xfrm>
          <a:custGeom>
            <a:avLst/>
            <a:gdLst>
              <a:gd name="connsiteX0" fmla="*/ 12098 w 109348"/>
              <a:gd name="connsiteY0" fmla="*/ 10668 h 99642"/>
              <a:gd name="connsiteX1" fmla="*/ 20377 w 109348"/>
              <a:gd name="connsiteY1" fmla="*/ 87543 h 99642"/>
              <a:gd name="connsiteX2" fmla="*/ 97252 w 109348"/>
              <a:gd name="connsiteY2" fmla="*/ 79266 h 99642"/>
              <a:gd name="connsiteX3" fmla="*/ 97252 w 109348"/>
              <a:gd name="connsiteY3" fmla="*/ 10668 h 99642"/>
              <a:gd name="connsiteX4" fmla="*/ 12098 w 109348"/>
              <a:gd name="connsiteY4" fmla="*/ 10668 h 99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348" h="99642">
                <a:moveTo>
                  <a:pt x="12098" y="10668"/>
                </a:moveTo>
                <a:cubicBezTo>
                  <a:pt x="-6844" y="34182"/>
                  <a:pt x="-3138" y="68601"/>
                  <a:pt x="20377" y="87543"/>
                </a:cubicBezTo>
                <a:cubicBezTo>
                  <a:pt x="43891" y="106486"/>
                  <a:pt x="78309" y="102780"/>
                  <a:pt x="97252" y="79266"/>
                </a:cubicBezTo>
                <a:cubicBezTo>
                  <a:pt x="113381" y="59243"/>
                  <a:pt x="113381" y="30689"/>
                  <a:pt x="97252" y="10668"/>
                </a:cubicBezTo>
                <a:cubicBezTo>
                  <a:pt x="70649" y="-3556"/>
                  <a:pt x="38701" y="-3556"/>
                  <a:pt x="12098" y="10668"/>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14" name="Graphic 27" descr="Nervous face with no fill">
            <a:extLst>
              <a:ext uri="{FF2B5EF4-FFF2-40B4-BE49-F238E27FC236}">
                <a16:creationId xmlns:a16="http://schemas.microsoft.com/office/drawing/2014/main" id="{A9973332-2F13-4CA6-B7A8-BA66903E8F4E}"/>
              </a:ext>
            </a:extLst>
          </p:cNvPr>
          <p:cNvSpPr/>
          <p:nvPr/>
        </p:nvSpPr>
        <p:spPr>
          <a:xfrm>
            <a:off x="5995609" y="2041941"/>
            <a:ext cx="180975" cy="180975"/>
          </a:xfrm>
          <a:custGeom>
            <a:avLst/>
            <a:gdLst>
              <a:gd name="connsiteX0" fmla="*/ 90488 w 180975"/>
              <a:gd name="connsiteY0" fmla="*/ 19431 h 180975"/>
              <a:gd name="connsiteX1" fmla="*/ 161924 w 180975"/>
              <a:gd name="connsiteY1" fmla="*/ 90869 h 180975"/>
              <a:gd name="connsiteX2" fmla="*/ 90486 w 180975"/>
              <a:gd name="connsiteY2" fmla="*/ 162306 h 180975"/>
              <a:gd name="connsiteX3" fmla="*/ 19049 w 180975"/>
              <a:gd name="connsiteY3" fmla="*/ 90868 h 180975"/>
              <a:gd name="connsiteX4" fmla="*/ 19050 w 180975"/>
              <a:gd name="connsiteY4" fmla="*/ 90488 h 180975"/>
              <a:gd name="connsiteX5" fmla="*/ 90488 w 180975"/>
              <a:gd name="connsiteY5" fmla="*/ 19050 h 180975"/>
              <a:gd name="connsiteX6" fmla="*/ 90488 w 180975"/>
              <a:gd name="connsiteY6" fmla="*/ 0 h 180975"/>
              <a:gd name="connsiteX7" fmla="*/ 0 w 180975"/>
              <a:gd name="connsiteY7" fmla="*/ 90488 h 180975"/>
              <a:gd name="connsiteX8" fmla="*/ 90488 w 180975"/>
              <a:gd name="connsiteY8" fmla="*/ 180975 h 180975"/>
              <a:gd name="connsiteX9" fmla="*/ 180975 w 180975"/>
              <a:gd name="connsiteY9" fmla="*/ 90488 h 180975"/>
              <a:gd name="connsiteX10" fmla="*/ 90488 w 180975"/>
              <a:gd name="connsiteY10" fmla="*/ 0 h 180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0975" h="180975">
                <a:moveTo>
                  <a:pt x="90488" y="19431"/>
                </a:moveTo>
                <a:cubicBezTo>
                  <a:pt x="129941" y="19432"/>
                  <a:pt x="161925" y="51416"/>
                  <a:pt x="161924" y="90869"/>
                </a:cubicBezTo>
                <a:cubicBezTo>
                  <a:pt x="161923" y="130323"/>
                  <a:pt x="129939" y="162307"/>
                  <a:pt x="90486" y="162306"/>
                </a:cubicBezTo>
                <a:cubicBezTo>
                  <a:pt x="51032" y="162305"/>
                  <a:pt x="19048" y="130321"/>
                  <a:pt x="19049" y="90868"/>
                </a:cubicBezTo>
                <a:cubicBezTo>
                  <a:pt x="19049" y="90741"/>
                  <a:pt x="19049" y="90614"/>
                  <a:pt x="19050" y="90488"/>
                </a:cubicBezTo>
                <a:cubicBezTo>
                  <a:pt x="19102" y="51055"/>
                  <a:pt x="51055" y="19102"/>
                  <a:pt x="90488" y="19050"/>
                </a:cubicBezTo>
                <a:moveTo>
                  <a:pt x="90488" y="0"/>
                </a:moveTo>
                <a:cubicBezTo>
                  <a:pt x="40513" y="0"/>
                  <a:pt x="0" y="40513"/>
                  <a:pt x="0" y="90488"/>
                </a:cubicBezTo>
                <a:cubicBezTo>
                  <a:pt x="0" y="140462"/>
                  <a:pt x="40513" y="180975"/>
                  <a:pt x="90488" y="180975"/>
                </a:cubicBezTo>
                <a:cubicBezTo>
                  <a:pt x="140462" y="180975"/>
                  <a:pt x="180975" y="140462"/>
                  <a:pt x="180975" y="90488"/>
                </a:cubicBezTo>
                <a:cubicBezTo>
                  <a:pt x="180975" y="40513"/>
                  <a:pt x="140462" y="0"/>
                  <a:pt x="90488" y="0"/>
                </a:cubicBezTo>
                <a:close/>
              </a:path>
            </a:pathLst>
          </a:custGeom>
          <a:solidFill>
            <a:schemeClr val="accent4"/>
          </a:solidFill>
          <a:ln w="9525" cap="flat">
            <a:solidFill>
              <a:schemeClr val="accent4"/>
            </a:solidFill>
            <a:prstDash val="solid"/>
            <a:miter/>
          </a:ln>
        </p:spPr>
        <p:txBody>
          <a:bodyPr rtlCol="0" anchor="ctr"/>
          <a:lstStyle/>
          <a:p>
            <a:endParaRPr lang="en-AU"/>
          </a:p>
        </p:txBody>
      </p:sp>
      <p:sp>
        <p:nvSpPr>
          <p:cNvPr id="16" name="Graphic 18" descr="Badge 4 with solid fill">
            <a:extLst>
              <a:ext uri="{FF2B5EF4-FFF2-40B4-BE49-F238E27FC236}">
                <a16:creationId xmlns:a16="http://schemas.microsoft.com/office/drawing/2014/main" id="{30CE77A0-0164-4D62-BB4A-B1DF83851D2F}"/>
              </a:ext>
            </a:extLst>
          </p:cNvPr>
          <p:cNvSpPr/>
          <p:nvPr/>
        </p:nvSpPr>
        <p:spPr>
          <a:xfrm>
            <a:off x="5919319" y="2634780"/>
            <a:ext cx="29882" cy="43617"/>
          </a:xfrm>
          <a:custGeom>
            <a:avLst/>
            <a:gdLst>
              <a:gd name="connsiteX0" fmla="*/ 13947 w 29882"/>
              <a:gd name="connsiteY0" fmla="*/ 25752 h 43617"/>
              <a:gd name="connsiteX1" fmla="*/ 7074 w 29882"/>
              <a:gd name="connsiteY1" fmla="*/ 35052 h 43617"/>
              <a:gd name="connsiteX2" fmla="*/ 0 w 29882"/>
              <a:gd name="connsiteY2" fmla="*/ 43617 h 43617"/>
              <a:gd name="connsiteX3" fmla="*/ 29883 w 29882"/>
              <a:gd name="connsiteY3" fmla="*/ 43617 h 43617"/>
              <a:gd name="connsiteX4" fmla="*/ 29883 w 29882"/>
              <a:gd name="connsiteY4" fmla="*/ 0 h 43617"/>
              <a:gd name="connsiteX5" fmla="*/ 21318 w 29882"/>
              <a:gd name="connsiteY5" fmla="*/ 14493 h 43617"/>
              <a:gd name="connsiteX6" fmla="*/ 13947 w 29882"/>
              <a:gd name="connsiteY6" fmla="*/ 25752 h 4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882" h="43617">
                <a:moveTo>
                  <a:pt x="13947" y="25752"/>
                </a:moveTo>
                <a:cubicBezTo>
                  <a:pt x="11619" y="29106"/>
                  <a:pt x="9328" y="32206"/>
                  <a:pt x="7074" y="35052"/>
                </a:cubicBezTo>
                <a:cubicBezTo>
                  <a:pt x="4820" y="37898"/>
                  <a:pt x="2462" y="40753"/>
                  <a:pt x="0" y="43617"/>
                </a:cubicBezTo>
                <a:lnTo>
                  <a:pt x="29883" y="43617"/>
                </a:lnTo>
                <a:lnTo>
                  <a:pt x="29883" y="0"/>
                </a:lnTo>
                <a:cubicBezTo>
                  <a:pt x="26759" y="5512"/>
                  <a:pt x="23904" y="10343"/>
                  <a:pt x="21318" y="14493"/>
                </a:cubicBezTo>
                <a:cubicBezTo>
                  <a:pt x="18732" y="18643"/>
                  <a:pt x="16275" y="22396"/>
                  <a:pt x="13947" y="25752"/>
                </a:cubicBezTo>
                <a:close/>
              </a:path>
            </a:pathLst>
          </a:custGeom>
          <a:solidFill>
            <a:schemeClr val="accent4">
              <a:lumMod val="60000"/>
              <a:lumOff val="40000"/>
            </a:schemeClr>
          </a:solidFill>
          <a:ln w="2977" cap="flat">
            <a:noFill/>
            <a:prstDash val="solid"/>
            <a:miter/>
          </a:ln>
        </p:spPr>
        <p:txBody>
          <a:bodyPr rtlCol="0" anchor="ctr"/>
          <a:lstStyle/>
          <a:p>
            <a:endParaRPr lang="en-AU"/>
          </a:p>
        </p:txBody>
      </p:sp>
      <p:sp>
        <p:nvSpPr>
          <p:cNvPr id="18" name="Graphic 18" descr="Badge 4 with solid fill">
            <a:extLst>
              <a:ext uri="{FF2B5EF4-FFF2-40B4-BE49-F238E27FC236}">
                <a16:creationId xmlns:a16="http://schemas.microsoft.com/office/drawing/2014/main" id="{30CE77A0-0164-4D62-BB4A-B1DF83851D2F}"/>
              </a:ext>
            </a:extLst>
          </p:cNvPr>
          <p:cNvSpPr/>
          <p:nvPr/>
        </p:nvSpPr>
        <p:spPr>
          <a:xfrm>
            <a:off x="5831396" y="2552531"/>
            <a:ext cx="227880" cy="227879"/>
          </a:xfrm>
          <a:custGeom>
            <a:avLst/>
            <a:gdLst>
              <a:gd name="connsiteX0" fmla="*/ 113943 w 227880"/>
              <a:gd name="connsiteY0" fmla="*/ 0 h 227879"/>
              <a:gd name="connsiteX1" fmla="*/ 0 w 227880"/>
              <a:gd name="connsiteY1" fmla="*/ 113937 h 227879"/>
              <a:gd name="connsiteX2" fmla="*/ 113937 w 227880"/>
              <a:gd name="connsiteY2" fmla="*/ 227880 h 227879"/>
              <a:gd name="connsiteX3" fmla="*/ 227880 w 227880"/>
              <a:gd name="connsiteY3" fmla="*/ 113943 h 227879"/>
              <a:gd name="connsiteX4" fmla="*/ 227880 w 227880"/>
              <a:gd name="connsiteY4" fmla="*/ 113940 h 227879"/>
              <a:gd name="connsiteX5" fmla="*/ 114042 w 227880"/>
              <a:gd name="connsiteY5" fmla="*/ 0 h 227879"/>
              <a:gd name="connsiteX6" fmla="*/ 113943 w 227880"/>
              <a:gd name="connsiteY6" fmla="*/ 0 h 227879"/>
              <a:gd name="connsiteX7" fmla="*/ 148686 w 227880"/>
              <a:gd name="connsiteY7" fmla="*/ 140319 h 227879"/>
              <a:gd name="connsiteX8" fmla="*/ 135039 w 227880"/>
              <a:gd name="connsiteY8" fmla="*/ 140319 h 227879"/>
              <a:gd name="connsiteX9" fmla="*/ 135039 w 227880"/>
              <a:gd name="connsiteY9" fmla="*/ 161736 h 227879"/>
              <a:gd name="connsiteX10" fmla="*/ 117807 w 227880"/>
              <a:gd name="connsiteY10" fmla="*/ 161736 h 227879"/>
              <a:gd name="connsiteX11" fmla="*/ 117807 w 227880"/>
              <a:gd name="connsiteY11" fmla="*/ 140319 h 227879"/>
              <a:gd name="connsiteX12" fmla="*/ 70890 w 227880"/>
              <a:gd name="connsiteY12" fmla="*/ 140319 h 227879"/>
              <a:gd name="connsiteX13" fmla="*/ 70890 w 227880"/>
              <a:gd name="connsiteY13" fmla="*/ 126675 h 227879"/>
              <a:gd name="connsiteX14" fmla="*/ 84537 w 227880"/>
              <a:gd name="connsiteY14" fmla="*/ 110736 h 227879"/>
              <a:gd name="connsiteX15" fmla="*/ 97089 w 227880"/>
              <a:gd name="connsiteY15" fmla="*/ 93753 h 227879"/>
              <a:gd name="connsiteX16" fmla="*/ 108000 w 227880"/>
              <a:gd name="connsiteY16" fmla="*/ 76620 h 227879"/>
              <a:gd name="connsiteX17" fmla="*/ 116910 w 227880"/>
              <a:gd name="connsiteY17" fmla="*/ 60135 h 227879"/>
              <a:gd name="connsiteX18" fmla="*/ 135039 w 227880"/>
              <a:gd name="connsiteY18" fmla="*/ 60135 h 227879"/>
              <a:gd name="connsiteX19" fmla="*/ 135039 w 227880"/>
              <a:gd name="connsiteY19" fmla="*/ 125877 h 227879"/>
              <a:gd name="connsiteX20" fmla="*/ 148686 w 227880"/>
              <a:gd name="connsiteY20" fmla="*/ 125877 h 22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7880" h="227879">
                <a:moveTo>
                  <a:pt x="113943" y="0"/>
                </a:moveTo>
                <a:cubicBezTo>
                  <a:pt x="51016" y="-2"/>
                  <a:pt x="2" y="51010"/>
                  <a:pt x="0" y="113937"/>
                </a:cubicBezTo>
                <a:cubicBezTo>
                  <a:pt x="-2" y="176864"/>
                  <a:pt x="51010" y="227878"/>
                  <a:pt x="113937" y="227880"/>
                </a:cubicBezTo>
                <a:cubicBezTo>
                  <a:pt x="176864" y="227882"/>
                  <a:pt x="227878" y="176870"/>
                  <a:pt x="227880" y="113943"/>
                </a:cubicBezTo>
                <a:cubicBezTo>
                  <a:pt x="227880" y="113942"/>
                  <a:pt x="227880" y="113941"/>
                  <a:pt x="227880" y="113940"/>
                </a:cubicBezTo>
                <a:cubicBezTo>
                  <a:pt x="227908" y="51041"/>
                  <a:pt x="176941" y="28"/>
                  <a:pt x="114042" y="0"/>
                </a:cubicBezTo>
                <a:cubicBezTo>
                  <a:pt x="114009" y="0"/>
                  <a:pt x="113976" y="0"/>
                  <a:pt x="113943" y="0"/>
                </a:cubicBezTo>
                <a:close/>
                <a:moveTo>
                  <a:pt x="148686" y="140319"/>
                </a:moveTo>
                <a:lnTo>
                  <a:pt x="135039" y="140319"/>
                </a:lnTo>
                <a:lnTo>
                  <a:pt x="135039" y="161736"/>
                </a:lnTo>
                <a:lnTo>
                  <a:pt x="117807" y="161736"/>
                </a:lnTo>
                <a:lnTo>
                  <a:pt x="117807" y="140319"/>
                </a:lnTo>
                <a:lnTo>
                  <a:pt x="70890" y="140319"/>
                </a:lnTo>
                <a:lnTo>
                  <a:pt x="70890" y="126675"/>
                </a:lnTo>
                <a:cubicBezTo>
                  <a:pt x="75538" y="121627"/>
                  <a:pt x="80087" y="116314"/>
                  <a:pt x="84537" y="110736"/>
                </a:cubicBezTo>
                <a:cubicBezTo>
                  <a:pt x="88987" y="105158"/>
                  <a:pt x="93171" y="99497"/>
                  <a:pt x="97089" y="93753"/>
                </a:cubicBezTo>
                <a:cubicBezTo>
                  <a:pt x="101007" y="88009"/>
                  <a:pt x="104644" y="82298"/>
                  <a:pt x="108000" y="76620"/>
                </a:cubicBezTo>
                <a:cubicBezTo>
                  <a:pt x="111356" y="70942"/>
                  <a:pt x="114326" y="65447"/>
                  <a:pt x="116910" y="60135"/>
                </a:cubicBezTo>
                <a:lnTo>
                  <a:pt x="135039" y="60135"/>
                </a:lnTo>
                <a:lnTo>
                  <a:pt x="135039" y="125877"/>
                </a:lnTo>
                <a:lnTo>
                  <a:pt x="148686" y="125877"/>
                </a:lnTo>
                <a:close/>
              </a:path>
            </a:pathLst>
          </a:custGeom>
          <a:solidFill>
            <a:schemeClr val="accent4">
              <a:lumMod val="60000"/>
              <a:lumOff val="40000"/>
            </a:schemeClr>
          </a:solidFill>
          <a:ln w="2977" cap="flat">
            <a:noFill/>
            <a:prstDash val="solid"/>
            <a:miter/>
          </a:ln>
        </p:spPr>
        <p:txBody>
          <a:bodyPr rtlCol="0" anchor="ctr"/>
          <a:lstStyle/>
          <a:p>
            <a:endParaRPr lang="en-AU"/>
          </a:p>
        </p:txBody>
      </p:sp>
      <p:sp>
        <p:nvSpPr>
          <p:cNvPr id="20" name="Graphic 16" descr="Badge 3 with solid fill">
            <a:extLst>
              <a:ext uri="{FF2B5EF4-FFF2-40B4-BE49-F238E27FC236}">
                <a16:creationId xmlns:a16="http://schemas.microsoft.com/office/drawing/2014/main" id="{B7880290-904E-4F34-9E6C-26DEE720DED2}"/>
              </a:ext>
            </a:extLst>
          </p:cNvPr>
          <p:cNvSpPr/>
          <p:nvPr/>
        </p:nvSpPr>
        <p:spPr>
          <a:xfrm>
            <a:off x="4418342" y="2563758"/>
            <a:ext cx="227879" cy="227880"/>
          </a:xfrm>
          <a:custGeom>
            <a:avLst/>
            <a:gdLst>
              <a:gd name="connsiteX0" fmla="*/ 113943 w 227879"/>
              <a:gd name="connsiteY0" fmla="*/ 0 h 227880"/>
              <a:gd name="connsiteX1" fmla="*/ 0 w 227879"/>
              <a:gd name="connsiteY1" fmla="*/ 113937 h 227880"/>
              <a:gd name="connsiteX2" fmla="*/ 113937 w 227879"/>
              <a:gd name="connsiteY2" fmla="*/ 227880 h 227880"/>
              <a:gd name="connsiteX3" fmla="*/ 227880 w 227879"/>
              <a:gd name="connsiteY3" fmla="*/ 113943 h 227880"/>
              <a:gd name="connsiteX4" fmla="*/ 227880 w 227879"/>
              <a:gd name="connsiteY4" fmla="*/ 113931 h 227880"/>
              <a:gd name="connsiteX5" fmla="*/ 114033 w 227879"/>
              <a:gd name="connsiteY5" fmla="*/ 0 h 227880"/>
              <a:gd name="connsiteX6" fmla="*/ 113943 w 227879"/>
              <a:gd name="connsiteY6" fmla="*/ 0 h 227880"/>
              <a:gd name="connsiteX7" fmla="*/ 144087 w 227879"/>
              <a:gd name="connsiteY7" fmla="*/ 148596 h 227880"/>
              <a:gd name="connsiteX8" fmla="*/ 135567 w 227879"/>
              <a:gd name="connsiteY8" fmla="*/ 157959 h 227880"/>
              <a:gd name="connsiteX9" fmla="*/ 123069 w 227879"/>
              <a:gd name="connsiteY9" fmla="*/ 163686 h 227880"/>
              <a:gd name="connsiteX10" fmla="*/ 108069 w 227879"/>
              <a:gd name="connsiteY10" fmla="*/ 165630 h 227880"/>
              <a:gd name="connsiteX11" fmla="*/ 92829 w 227879"/>
              <a:gd name="connsiteY11" fmla="*/ 164283 h 227880"/>
              <a:gd name="connsiteX12" fmla="*/ 80778 w 227879"/>
              <a:gd name="connsiteY12" fmla="*/ 160251 h 227880"/>
              <a:gd name="connsiteX13" fmla="*/ 80778 w 227879"/>
              <a:gd name="connsiteY13" fmla="*/ 144900 h 227880"/>
              <a:gd name="connsiteX14" fmla="*/ 93978 w 227879"/>
              <a:gd name="connsiteY14" fmla="*/ 150978 h 227880"/>
              <a:gd name="connsiteX15" fmla="*/ 108567 w 227879"/>
              <a:gd name="connsiteY15" fmla="*/ 152970 h 227880"/>
              <a:gd name="connsiteX16" fmla="*/ 115641 w 227879"/>
              <a:gd name="connsiteY16" fmla="*/ 152271 h 227880"/>
              <a:gd name="connsiteX17" fmla="*/ 122667 w 227879"/>
              <a:gd name="connsiteY17" fmla="*/ 149733 h 227880"/>
              <a:gd name="connsiteX18" fmla="*/ 128046 w 227879"/>
              <a:gd name="connsiteY18" fmla="*/ 144702 h 227880"/>
              <a:gd name="connsiteX19" fmla="*/ 130182 w 227879"/>
              <a:gd name="connsiteY19" fmla="*/ 136635 h 227880"/>
              <a:gd name="connsiteX20" fmla="*/ 128145 w 227879"/>
              <a:gd name="connsiteY20" fmla="*/ 128316 h 227880"/>
              <a:gd name="connsiteX21" fmla="*/ 122466 w 227879"/>
              <a:gd name="connsiteY21" fmla="*/ 122739 h 227880"/>
              <a:gd name="connsiteX22" fmla="*/ 113901 w 227879"/>
              <a:gd name="connsiteY22" fmla="*/ 119601 h 227880"/>
              <a:gd name="connsiteX23" fmla="*/ 103188 w 227879"/>
              <a:gd name="connsiteY23" fmla="*/ 118605 h 227880"/>
              <a:gd name="connsiteX24" fmla="*/ 93930 w 227879"/>
              <a:gd name="connsiteY24" fmla="*/ 118605 h 227880"/>
              <a:gd name="connsiteX25" fmla="*/ 93930 w 227879"/>
              <a:gd name="connsiteY25" fmla="*/ 105855 h 227880"/>
              <a:gd name="connsiteX26" fmla="*/ 102696 w 227879"/>
              <a:gd name="connsiteY26" fmla="*/ 105855 h 227880"/>
              <a:gd name="connsiteX27" fmla="*/ 112212 w 227879"/>
              <a:gd name="connsiteY27" fmla="*/ 104955 h 227880"/>
              <a:gd name="connsiteX28" fmla="*/ 119682 w 227879"/>
              <a:gd name="connsiteY28" fmla="*/ 102018 h 227880"/>
              <a:gd name="connsiteX29" fmla="*/ 124563 w 227879"/>
              <a:gd name="connsiteY29" fmla="*/ 96786 h 227880"/>
              <a:gd name="connsiteX30" fmla="*/ 126306 w 227879"/>
              <a:gd name="connsiteY30" fmla="*/ 89019 h 227880"/>
              <a:gd name="connsiteX31" fmla="*/ 124665 w 227879"/>
              <a:gd name="connsiteY31" fmla="*/ 81996 h 227880"/>
              <a:gd name="connsiteX32" fmla="*/ 120465 w 227879"/>
              <a:gd name="connsiteY32" fmla="*/ 77712 h 227880"/>
              <a:gd name="connsiteX33" fmla="*/ 114933 w 227879"/>
              <a:gd name="connsiteY33" fmla="*/ 75570 h 227880"/>
              <a:gd name="connsiteX34" fmla="*/ 109158 w 227879"/>
              <a:gd name="connsiteY34" fmla="*/ 74970 h 227880"/>
              <a:gd name="connsiteX35" fmla="*/ 96804 w 227879"/>
              <a:gd name="connsiteY35" fmla="*/ 76770 h 227880"/>
              <a:gd name="connsiteX36" fmla="*/ 85050 w 227879"/>
              <a:gd name="connsiteY36" fmla="*/ 82146 h 227880"/>
              <a:gd name="connsiteX37" fmla="*/ 85050 w 227879"/>
              <a:gd name="connsiteY37" fmla="*/ 68013 h 227880"/>
              <a:gd name="connsiteX38" fmla="*/ 96885 w 227879"/>
              <a:gd name="connsiteY38" fmla="*/ 63678 h 227880"/>
              <a:gd name="connsiteX39" fmla="*/ 110577 w 227879"/>
              <a:gd name="connsiteY39" fmla="*/ 62235 h 227880"/>
              <a:gd name="connsiteX40" fmla="*/ 122784 w 227879"/>
              <a:gd name="connsiteY40" fmla="*/ 63678 h 227880"/>
              <a:gd name="connsiteX41" fmla="*/ 133284 w 227879"/>
              <a:gd name="connsiteY41" fmla="*/ 68112 h 227880"/>
              <a:gd name="connsiteX42" fmla="*/ 140607 w 227879"/>
              <a:gd name="connsiteY42" fmla="*/ 75681 h 227880"/>
              <a:gd name="connsiteX43" fmla="*/ 143343 w 227879"/>
              <a:gd name="connsiteY43" fmla="*/ 86538 h 227880"/>
              <a:gd name="connsiteX44" fmla="*/ 137619 w 227879"/>
              <a:gd name="connsiteY44" fmla="*/ 102876 h 227880"/>
              <a:gd name="connsiteX45" fmla="*/ 121929 w 227879"/>
              <a:gd name="connsiteY45" fmla="*/ 111540 h 227880"/>
              <a:gd name="connsiteX46" fmla="*/ 131391 w 227879"/>
              <a:gd name="connsiteY46" fmla="*/ 113940 h 227880"/>
              <a:gd name="connsiteX47" fmla="*/ 139512 w 227879"/>
              <a:gd name="connsiteY47" fmla="*/ 118971 h 227880"/>
              <a:gd name="connsiteX48" fmla="*/ 145137 w 227879"/>
              <a:gd name="connsiteY48" fmla="*/ 126342 h 227880"/>
              <a:gd name="connsiteX49" fmla="*/ 147237 w 227879"/>
              <a:gd name="connsiteY49" fmla="*/ 135657 h 227880"/>
              <a:gd name="connsiteX50" fmla="*/ 144087 w 227879"/>
              <a:gd name="connsiteY50" fmla="*/ 148596 h 227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27879" h="227880">
                <a:moveTo>
                  <a:pt x="113943" y="0"/>
                </a:moveTo>
                <a:cubicBezTo>
                  <a:pt x="51016" y="-2"/>
                  <a:pt x="2" y="51010"/>
                  <a:pt x="0" y="113937"/>
                </a:cubicBezTo>
                <a:cubicBezTo>
                  <a:pt x="-2" y="176864"/>
                  <a:pt x="51010" y="227878"/>
                  <a:pt x="113937" y="227880"/>
                </a:cubicBezTo>
                <a:cubicBezTo>
                  <a:pt x="176864" y="227882"/>
                  <a:pt x="227878" y="176870"/>
                  <a:pt x="227880" y="113943"/>
                </a:cubicBezTo>
                <a:cubicBezTo>
                  <a:pt x="227880" y="113939"/>
                  <a:pt x="227880" y="113935"/>
                  <a:pt x="227880" y="113931"/>
                </a:cubicBezTo>
                <a:cubicBezTo>
                  <a:pt x="227903" y="51032"/>
                  <a:pt x="176932" y="23"/>
                  <a:pt x="114033" y="0"/>
                </a:cubicBezTo>
                <a:cubicBezTo>
                  <a:pt x="114003" y="0"/>
                  <a:pt x="113973" y="0"/>
                  <a:pt x="113943" y="0"/>
                </a:cubicBezTo>
                <a:close/>
                <a:moveTo>
                  <a:pt x="144087" y="148596"/>
                </a:moveTo>
                <a:cubicBezTo>
                  <a:pt x="141991" y="152321"/>
                  <a:pt x="139078" y="155522"/>
                  <a:pt x="135567" y="157959"/>
                </a:cubicBezTo>
                <a:cubicBezTo>
                  <a:pt x="131767" y="160582"/>
                  <a:pt x="127537" y="162520"/>
                  <a:pt x="123069" y="163686"/>
                </a:cubicBezTo>
                <a:cubicBezTo>
                  <a:pt x="118178" y="165001"/>
                  <a:pt x="113133" y="165654"/>
                  <a:pt x="108069" y="165630"/>
                </a:cubicBezTo>
                <a:cubicBezTo>
                  <a:pt x="102959" y="165648"/>
                  <a:pt x="97857" y="165197"/>
                  <a:pt x="92829" y="164283"/>
                </a:cubicBezTo>
                <a:cubicBezTo>
                  <a:pt x="88619" y="163605"/>
                  <a:pt x="84548" y="162243"/>
                  <a:pt x="80778" y="160251"/>
                </a:cubicBezTo>
                <a:lnTo>
                  <a:pt x="80778" y="144900"/>
                </a:lnTo>
                <a:cubicBezTo>
                  <a:pt x="84782" y="147695"/>
                  <a:pt x="89252" y="149753"/>
                  <a:pt x="93978" y="150978"/>
                </a:cubicBezTo>
                <a:cubicBezTo>
                  <a:pt x="98732" y="152280"/>
                  <a:pt x="103638" y="152950"/>
                  <a:pt x="108567" y="152970"/>
                </a:cubicBezTo>
                <a:cubicBezTo>
                  <a:pt x="110942" y="152953"/>
                  <a:pt x="113309" y="152719"/>
                  <a:pt x="115641" y="152271"/>
                </a:cubicBezTo>
                <a:cubicBezTo>
                  <a:pt x="118109" y="151827"/>
                  <a:pt x="120485" y="150969"/>
                  <a:pt x="122667" y="149733"/>
                </a:cubicBezTo>
                <a:cubicBezTo>
                  <a:pt x="124828" y="148499"/>
                  <a:pt x="126671" y="146777"/>
                  <a:pt x="128046" y="144702"/>
                </a:cubicBezTo>
                <a:cubicBezTo>
                  <a:pt x="129550" y="142288"/>
                  <a:pt x="130294" y="139477"/>
                  <a:pt x="130182" y="136635"/>
                </a:cubicBezTo>
                <a:cubicBezTo>
                  <a:pt x="130270" y="133729"/>
                  <a:pt x="129566" y="130853"/>
                  <a:pt x="128145" y="128316"/>
                </a:cubicBezTo>
                <a:cubicBezTo>
                  <a:pt x="126758" y="126003"/>
                  <a:pt x="124803" y="124084"/>
                  <a:pt x="122466" y="122739"/>
                </a:cubicBezTo>
                <a:cubicBezTo>
                  <a:pt x="119805" y="121224"/>
                  <a:pt x="116911" y="120164"/>
                  <a:pt x="113901" y="119601"/>
                </a:cubicBezTo>
                <a:cubicBezTo>
                  <a:pt x="110372" y="118915"/>
                  <a:pt x="106783" y="118581"/>
                  <a:pt x="103188" y="118605"/>
                </a:cubicBezTo>
                <a:lnTo>
                  <a:pt x="93930" y="118605"/>
                </a:lnTo>
                <a:lnTo>
                  <a:pt x="93930" y="105855"/>
                </a:lnTo>
                <a:lnTo>
                  <a:pt x="102696" y="105855"/>
                </a:lnTo>
                <a:cubicBezTo>
                  <a:pt x="105890" y="105878"/>
                  <a:pt x="109079" y="105577"/>
                  <a:pt x="112212" y="104955"/>
                </a:cubicBezTo>
                <a:cubicBezTo>
                  <a:pt x="114864" y="104453"/>
                  <a:pt x="117398" y="103457"/>
                  <a:pt x="119682" y="102018"/>
                </a:cubicBezTo>
                <a:cubicBezTo>
                  <a:pt x="121723" y="100712"/>
                  <a:pt x="123401" y="98912"/>
                  <a:pt x="124563" y="96786"/>
                </a:cubicBezTo>
                <a:cubicBezTo>
                  <a:pt x="125789" y="94385"/>
                  <a:pt x="126389" y="91714"/>
                  <a:pt x="126306" y="89019"/>
                </a:cubicBezTo>
                <a:cubicBezTo>
                  <a:pt x="126406" y="86573"/>
                  <a:pt x="125839" y="84145"/>
                  <a:pt x="124665" y="81996"/>
                </a:cubicBezTo>
                <a:cubicBezTo>
                  <a:pt x="123639" y="80244"/>
                  <a:pt x="122197" y="78772"/>
                  <a:pt x="120465" y="77712"/>
                </a:cubicBezTo>
                <a:cubicBezTo>
                  <a:pt x="118761" y="76679"/>
                  <a:pt x="116888" y="75954"/>
                  <a:pt x="114933" y="75570"/>
                </a:cubicBezTo>
                <a:cubicBezTo>
                  <a:pt x="113033" y="75180"/>
                  <a:pt x="111098" y="74979"/>
                  <a:pt x="109158" y="74970"/>
                </a:cubicBezTo>
                <a:cubicBezTo>
                  <a:pt x="104978" y="75009"/>
                  <a:pt x="100822" y="75614"/>
                  <a:pt x="96804" y="76770"/>
                </a:cubicBezTo>
                <a:cubicBezTo>
                  <a:pt x="92618" y="77906"/>
                  <a:pt x="88647" y="79722"/>
                  <a:pt x="85050" y="82146"/>
                </a:cubicBezTo>
                <a:lnTo>
                  <a:pt x="85050" y="68013"/>
                </a:lnTo>
                <a:cubicBezTo>
                  <a:pt x="88780" y="66037"/>
                  <a:pt x="92761" y="64578"/>
                  <a:pt x="96885" y="63678"/>
                </a:cubicBezTo>
                <a:cubicBezTo>
                  <a:pt x="101382" y="62694"/>
                  <a:pt x="105974" y="62210"/>
                  <a:pt x="110577" y="62235"/>
                </a:cubicBezTo>
                <a:cubicBezTo>
                  <a:pt x="114689" y="62228"/>
                  <a:pt x="118787" y="62712"/>
                  <a:pt x="122784" y="63678"/>
                </a:cubicBezTo>
                <a:cubicBezTo>
                  <a:pt x="126510" y="64550"/>
                  <a:pt x="130061" y="66049"/>
                  <a:pt x="133284" y="68112"/>
                </a:cubicBezTo>
                <a:cubicBezTo>
                  <a:pt x="136274" y="70039"/>
                  <a:pt x="138780" y="72629"/>
                  <a:pt x="140607" y="75681"/>
                </a:cubicBezTo>
                <a:cubicBezTo>
                  <a:pt x="142495" y="78982"/>
                  <a:pt x="143441" y="82737"/>
                  <a:pt x="143343" y="86538"/>
                </a:cubicBezTo>
                <a:cubicBezTo>
                  <a:pt x="143581" y="92513"/>
                  <a:pt x="141534" y="98355"/>
                  <a:pt x="137619" y="102876"/>
                </a:cubicBezTo>
                <a:cubicBezTo>
                  <a:pt x="133427" y="107337"/>
                  <a:pt x="127938" y="110368"/>
                  <a:pt x="121929" y="111540"/>
                </a:cubicBezTo>
                <a:cubicBezTo>
                  <a:pt x="125183" y="111876"/>
                  <a:pt x="128370" y="112685"/>
                  <a:pt x="131391" y="113940"/>
                </a:cubicBezTo>
                <a:cubicBezTo>
                  <a:pt x="134360" y="115152"/>
                  <a:pt x="137105" y="116852"/>
                  <a:pt x="139512" y="118971"/>
                </a:cubicBezTo>
                <a:cubicBezTo>
                  <a:pt x="141848" y="121039"/>
                  <a:pt x="143759" y="123543"/>
                  <a:pt x="145137" y="126342"/>
                </a:cubicBezTo>
                <a:cubicBezTo>
                  <a:pt x="146552" y="129241"/>
                  <a:pt x="147271" y="132431"/>
                  <a:pt x="147237" y="135657"/>
                </a:cubicBezTo>
                <a:cubicBezTo>
                  <a:pt x="147331" y="140171"/>
                  <a:pt x="146246" y="144631"/>
                  <a:pt x="144087" y="148596"/>
                </a:cubicBezTo>
                <a:close/>
              </a:path>
            </a:pathLst>
          </a:custGeom>
          <a:solidFill>
            <a:schemeClr val="accent4">
              <a:lumMod val="75000"/>
            </a:schemeClr>
          </a:solidFill>
          <a:ln w="2977" cap="flat">
            <a:noFill/>
            <a:prstDash val="solid"/>
            <a:miter/>
          </a:ln>
        </p:spPr>
        <p:txBody>
          <a:bodyPr rtlCol="0" anchor="ctr"/>
          <a:lstStyle/>
          <a:p>
            <a:endParaRPr lang="en-AU"/>
          </a:p>
        </p:txBody>
      </p:sp>
      <p:sp>
        <p:nvSpPr>
          <p:cNvPr id="22" name="Graphic 14" descr="Badge with solid fill">
            <a:extLst>
              <a:ext uri="{FF2B5EF4-FFF2-40B4-BE49-F238E27FC236}">
                <a16:creationId xmlns:a16="http://schemas.microsoft.com/office/drawing/2014/main" id="{B49BE0BA-01AD-44C4-8B39-B80104E96FFB}"/>
              </a:ext>
            </a:extLst>
          </p:cNvPr>
          <p:cNvSpPr/>
          <p:nvPr/>
        </p:nvSpPr>
        <p:spPr>
          <a:xfrm>
            <a:off x="3352492" y="2573645"/>
            <a:ext cx="227873" cy="227874"/>
          </a:xfrm>
          <a:custGeom>
            <a:avLst/>
            <a:gdLst>
              <a:gd name="connsiteX0" fmla="*/ 113937 w 227873"/>
              <a:gd name="connsiteY0" fmla="*/ 0 h 227874"/>
              <a:gd name="connsiteX1" fmla="*/ 0 w 227873"/>
              <a:gd name="connsiteY1" fmla="*/ 113937 h 227874"/>
              <a:gd name="connsiteX2" fmla="*/ 113937 w 227873"/>
              <a:gd name="connsiteY2" fmla="*/ 227874 h 227874"/>
              <a:gd name="connsiteX3" fmla="*/ 227874 w 227873"/>
              <a:gd name="connsiteY3" fmla="*/ 113937 h 227874"/>
              <a:gd name="connsiteX4" fmla="*/ 227874 w 227873"/>
              <a:gd name="connsiteY4" fmla="*/ 113928 h 227874"/>
              <a:gd name="connsiteX5" fmla="*/ 114024 w 227873"/>
              <a:gd name="connsiteY5" fmla="*/ 0 h 227874"/>
              <a:gd name="connsiteX6" fmla="*/ 113937 w 227873"/>
              <a:gd name="connsiteY6" fmla="*/ 0 h 227874"/>
              <a:gd name="connsiteX7" fmla="*/ 146511 w 227873"/>
              <a:gd name="connsiteY7" fmla="*/ 165027 h 227874"/>
              <a:gd name="connsiteX8" fmla="*/ 81366 w 227873"/>
              <a:gd name="connsiteY8" fmla="*/ 165027 h 227874"/>
              <a:gd name="connsiteX9" fmla="*/ 81366 w 227873"/>
              <a:gd name="connsiteY9" fmla="*/ 155466 h 227874"/>
              <a:gd name="connsiteX10" fmla="*/ 83556 w 227873"/>
              <a:gd name="connsiteY10" fmla="*/ 143766 h 227874"/>
              <a:gd name="connsiteX11" fmla="*/ 89580 w 227873"/>
              <a:gd name="connsiteY11" fmla="*/ 134166 h 227874"/>
              <a:gd name="connsiteX12" fmla="*/ 98499 w 227873"/>
              <a:gd name="connsiteY12" fmla="*/ 126000 h 227874"/>
              <a:gd name="connsiteX13" fmla="*/ 109455 w 227873"/>
              <a:gd name="connsiteY13" fmla="*/ 118629 h 227874"/>
              <a:gd name="connsiteX14" fmla="*/ 118755 w 227873"/>
              <a:gd name="connsiteY14" fmla="*/ 111954 h 227874"/>
              <a:gd name="connsiteX15" fmla="*/ 124542 w 227873"/>
              <a:gd name="connsiteY15" fmla="*/ 105600 h 227874"/>
              <a:gd name="connsiteX16" fmla="*/ 127485 w 227873"/>
              <a:gd name="connsiteY16" fmla="*/ 99174 h 227874"/>
              <a:gd name="connsiteX17" fmla="*/ 128280 w 227873"/>
              <a:gd name="connsiteY17" fmla="*/ 92001 h 227874"/>
              <a:gd name="connsiteX18" fmla="*/ 127284 w 227873"/>
              <a:gd name="connsiteY18" fmla="*/ 85827 h 227874"/>
              <a:gd name="connsiteX19" fmla="*/ 124344 w 227873"/>
              <a:gd name="connsiteY19" fmla="*/ 80598 h 227874"/>
              <a:gd name="connsiteX20" fmla="*/ 119364 w 227873"/>
              <a:gd name="connsiteY20" fmla="*/ 76998 h 227874"/>
              <a:gd name="connsiteX21" fmla="*/ 112344 w 227873"/>
              <a:gd name="connsiteY21" fmla="*/ 75654 h 227874"/>
              <a:gd name="connsiteX22" fmla="*/ 98796 w 227873"/>
              <a:gd name="connsiteY22" fmla="*/ 78843 h 227874"/>
              <a:gd name="connsiteX23" fmla="*/ 86745 w 227873"/>
              <a:gd name="connsiteY23" fmla="*/ 87408 h 227874"/>
              <a:gd name="connsiteX24" fmla="*/ 86745 w 227873"/>
              <a:gd name="connsiteY24" fmla="*/ 71868 h 227874"/>
              <a:gd name="connsiteX25" fmla="*/ 98844 w 227873"/>
              <a:gd name="connsiteY25" fmla="*/ 64896 h 227874"/>
              <a:gd name="connsiteX26" fmla="*/ 113844 w 227873"/>
              <a:gd name="connsiteY26" fmla="*/ 62796 h 227874"/>
              <a:gd name="connsiteX27" fmla="*/ 125796 w 227873"/>
              <a:gd name="connsiteY27" fmla="*/ 64596 h 227874"/>
              <a:gd name="connsiteX28" fmla="*/ 135558 w 227873"/>
              <a:gd name="connsiteY28" fmla="*/ 69825 h 227874"/>
              <a:gd name="connsiteX29" fmla="*/ 142134 w 227873"/>
              <a:gd name="connsiteY29" fmla="*/ 78390 h 227874"/>
              <a:gd name="connsiteX30" fmla="*/ 144534 w 227873"/>
              <a:gd name="connsiteY30" fmla="*/ 90090 h 227874"/>
              <a:gd name="connsiteX31" fmla="*/ 143283 w 227873"/>
              <a:gd name="connsiteY31" fmla="*/ 100845 h 227874"/>
              <a:gd name="connsiteX32" fmla="*/ 139179 w 227873"/>
              <a:gd name="connsiteY32" fmla="*/ 110142 h 227874"/>
              <a:gd name="connsiteX33" fmla="*/ 131763 w 227873"/>
              <a:gd name="connsiteY33" fmla="*/ 118611 h 227874"/>
              <a:gd name="connsiteX34" fmla="*/ 120606 w 227873"/>
              <a:gd name="connsiteY34" fmla="*/ 126876 h 227874"/>
              <a:gd name="connsiteX35" fmla="*/ 111042 w 227873"/>
              <a:gd name="connsiteY35" fmla="*/ 133152 h 227874"/>
              <a:gd name="connsiteX36" fmla="*/ 103917 w 227873"/>
              <a:gd name="connsiteY36" fmla="*/ 138879 h 227874"/>
              <a:gd name="connsiteX37" fmla="*/ 99489 w 227873"/>
              <a:gd name="connsiteY37" fmla="*/ 144756 h 227874"/>
              <a:gd name="connsiteX38" fmla="*/ 97989 w 227873"/>
              <a:gd name="connsiteY38" fmla="*/ 151482 h 227874"/>
              <a:gd name="connsiteX39" fmla="*/ 146499 w 227873"/>
              <a:gd name="connsiteY39" fmla="*/ 151482 h 2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27873" h="227874">
                <a:moveTo>
                  <a:pt x="113937" y="0"/>
                </a:moveTo>
                <a:cubicBezTo>
                  <a:pt x="51011" y="0"/>
                  <a:pt x="0" y="51011"/>
                  <a:pt x="0" y="113937"/>
                </a:cubicBezTo>
                <a:cubicBezTo>
                  <a:pt x="0" y="176863"/>
                  <a:pt x="51011" y="227874"/>
                  <a:pt x="113937" y="227874"/>
                </a:cubicBezTo>
                <a:cubicBezTo>
                  <a:pt x="176863" y="227874"/>
                  <a:pt x="227874" y="176863"/>
                  <a:pt x="227874" y="113937"/>
                </a:cubicBezTo>
                <a:cubicBezTo>
                  <a:pt x="227874" y="113934"/>
                  <a:pt x="227874" y="113931"/>
                  <a:pt x="227874" y="113928"/>
                </a:cubicBezTo>
                <a:cubicBezTo>
                  <a:pt x="227896" y="51029"/>
                  <a:pt x="176923" y="22"/>
                  <a:pt x="114024" y="0"/>
                </a:cubicBezTo>
                <a:cubicBezTo>
                  <a:pt x="113995" y="0"/>
                  <a:pt x="113966" y="0"/>
                  <a:pt x="113937" y="0"/>
                </a:cubicBezTo>
                <a:close/>
                <a:moveTo>
                  <a:pt x="146511" y="165027"/>
                </a:moveTo>
                <a:lnTo>
                  <a:pt x="81366" y="165027"/>
                </a:lnTo>
                <a:lnTo>
                  <a:pt x="81366" y="155466"/>
                </a:lnTo>
                <a:cubicBezTo>
                  <a:pt x="81307" y="151459"/>
                  <a:pt x="82051" y="147480"/>
                  <a:pt x="83556" y="143766"/>
                </a:cubicBezTo>
                <a:cubicBezTo>
                  <a:pt x="85031" y="140261"/>
                  <a:pt x="87065" y="137018"/>
                  <a:pt x="89580" y="134166"/>
                </a:cubicBezTo>
                <a:cubicBezTo>
                  <a:pt x="92256" y="131137"/>
                  <a:pt x="95246" y="128400"/>
                  <a:pt x="98499" y="126000"/>
                </a:cubicBezTo>
                <a:cubicBezTo>
                  <a:pt x="101887" y="123478"/>
                  <a:pt x="105539" y="121021"/>
                  <a:pt x="109455" y="118629"/>
                </a:cubicBezTo>
                <a:cubicBezTo>
                  <a:pt x="112734" y="116665"/>
                  <a:pt x="115845" y="114433"/>
                  <a:pt x="118755" y="111954"/>
                </a:cubicBezTo>
                <a:cubicBezTo>
                  <a:pt x="120943" y="110087"/>
                  <a:pt x="122887" y="107952"/>
                  <a:pt x="124542" y="105600"/>
                </a:cubicBezTo>
                <a:cubicBezTo>
                  <a:pt x="125904" y="103654"/>
                  <a:pt x="126901" y="101477"/>
                  <a:pt x="127485" y="99174"/>
                </a:cubicBezTo>
                <a:cubicBezTo>
                  <a:pt x="128032" y="96823"/>
                  <a:pt x="128299" y="94415"/>
                  <a:pt x="128280" y="92001"/>
                </a:cubicBezTo>
                <a:cubicBezTo>
                  <a:pt x="128284" y="89903"/>
                  <a:pt x="127947" y="87818"/>
                  <a:pt x="127284" y="85827"/>
                </a:cubicBezTo>
                <a:cubicBezTo>
                  <a:pt x="126659" y="83907"/>
                  <a:pt x="125660" y="82130"/>
                  <a:pt x="124344" y="80598"/>
                </a:cubicBezTo>
                <a:cubicBezTo>
                  <a:pt x="122973" y="79042"/>
                  <a:pt x="121271" y="77812"/>
                  <a:pt x="119364" y="76998"/>
                </a:cubicBezTo>
                <a:cubicBezTo>
                  <a:pt x="117144" y="76064"/>
                  <a:pt x="114752" y="75605"/>
                  <a:pt x="112344" y="75654"/>
                </a:cubicBezTo>
                <a:cubicBezTo>
                  <a:pt x="107640" y="75636"/>
                  <a:pt x="102998" y="76729"/>
                  <a:pt x="98796" y="78843"/>
                </a:cubicBezTo>
                <a:cubicBezTo>
                  <a:pt x="94377" y="81086"/>
                  <a:pt x="90316" y="83972"/>
                  <a:pt x="86745" y="87408"/>
                </a:cubicBezTo>
                <a:lnTo>
                  <a:pt x="86745" y="71868"/>
                </a:lnTo>
                <a:cubicBezTo>
                  <a:pt x="90195" y="68654"/>
                  <a:pt x="94333" y="66269"/>
                  <a:pt x="98844" y="64896"/>
                </a:cubicBezTo>
                <a:cubicBezTo>
                  <a:pt x="103712" y="63453"/>
                  <a:pt x="108767" y="62745"/>
                  <a:pt x="113844" y="62796"/>
                </a:cubicBezTo>
                <a:cubicBezTo>
                  <a:pt x="117898" y="62768"/>
                  <a:pt x="121931" y="63375"/>
                  <a:pt x="125796" y="64596"/>
                </a:cubicBezTo>
                <a:cubicBezTo>
                  <a:pt x="129353" y="65703"/>
                  <a:pt x="132666" y="67478"/>
                  <a:pt x="135558" y="69825"/>
                </a:cubicBezTo>
                <a:cubicBezTo>
                  <a:pt x="138370" y="72146"/>
                  <a:pt x="140618" y="75074"/>
                  <a:pt x="142134" y="78390"/>
                </a:cubicBezTo>
                <a:cubicBezTo>
                  <a:pt x="143784" y="82066"/>
                  <a:pt x="144603" y="86061"/>
                  <a:pt x="144534" y="90090"/>
                </a:cubicBezTo>
                <a:cubicBezTo>
                  <a:pt x="144569" y="93713"/>
                  <a:pt x="144149" y="97327"/>
                  <a:pt x="143283" y="100845"/>
                </a:cubicBezTo>
                <a:cubicBezTo>
                  <a:pt x="142435" y="104148"/>
                  <a:pt x="141048" y="107289"/>
                  <a:pt x="139179" y="110142"/>
                </a:cubicBezTo>
                <a:cubicBezTo>
                  <a:pt x="137096" y="113283"/>
                  <a:pt x="134601" y="116131"/>
                  <a:pt x="131763" y="118611"/>
                </a:cubicBezTo>
                <a:cubicBezTo>
                  <a:pt x="128269" y="121658"/>
                  <a:pt x="124538" y="124421"/>
                  <a:pt x="120606" y="126876"/>
                </a:cubicBezTo>
                <a:cubicBezTo>
                  <a:pt x="117018" y="129136"/>
                  <a:pt x="113830" y="131228"/>
                  <a:pt x="111042" y="133152"/>
                </a:cubicBezTo>
                <a:cubicBezTo>
                  <a:pt x="108517" y="134866"/>
                  <a:pt x="106134" y="136781"/>
                  <a:pt x="103917" y="138879"/>
                </a:cubicBezTo>
                <a:cubicBezTo>
                  <a:pt x="102114" y="140569"/>
                  <a:pt x="100616" y="142557"/>
                  <a:pt x="99489" y="144756"/>
                </a:cubicBezTo>
                <a:cubicBezTo>
                  <a:pt x="98475" y="146852"/>
                  <a:pt x="97962" y="149154"/>
                  <a:pt x="97989" y="151482"/>
                </a:cubicBezTo>
                <a:lnTo>
                  <a:pt x="146499" y="151482"/>
                </a:lnTo>
                <a:close/>
              </a:path>
            </a:pathLst>
          </a:custGeom>
          <a:solidFill>
            <a:schemeClr val="tx2">
              <a:lumMod val="40000"/>
              <a:lumOff val="60000"/>
            </a:schemeClr>
          </a:solidFill>
          <a:ln w="2977" cap="flat">
            <a:noFill/>
            <a:prstDash val="solid"/>
            <a:miter/>
          </a:ln>
        </p:spPr>
        <p:txBody>
          <a:bodyPr rtlCol="0" anchor="ctr"/>
          <a:lstStyle/>
          <a:p>
            <a:endParaRPr lang="en-AU"/>
          </a:p>
        </p:txBody>
      </p:sp>
      <p:sp>
        <p:nvSpPr>
          <p:cNvPr id="23" name="Graphic 20" descr="Badge 5 with solid fill">
            <a:extLst>
              <a:ext uri="{FF2B5EF4-FFF2-40B4-BE49-F238E27FC236}">
                <a16:creationId xmlns:a16="http://schemas.microsoft.com/office/drawing/2014/main" id="{A56E8B62-E8DD-4E52-A2A4-EC85A49A3FCE}"/>
              </a:ext>
            </a:extLst>
          </p:cNvPr>
          <p:cNvSpPr/>
          <p:nvPr/>
        </p:nvSpPr>
        <p:spPr>
          <a:xfrm>
            <a:off x="7245520" y="2553177"/>
            <a:ext cx="236118" cy="227874"/>
          </a:xfrm>
          <a:custGeom>
            <a:avLst/>
            <a:gdLst>
              <a:gd name="connsiteX0" fmla="*/ 118059 w 236118"/>
              <a:gd name="connsiteY0" fmla="*/ 0 h 227874"/>
              <a:gd name="connsiteX1" fmla="*/ 0 w 236118"/>
              <a:gd name="connsiteY1" fmla="*/ 113937 h 227874"/>
              <a:gd name="connsiteX2" fmla="*/ 118059 w 236118"/>
              <a:gd name="connsiteY2" fmla="*/ 227874 h 227874"/>
              <a:gd name="connsiteX3" fmla="*/ 236119 w 236118"/>
              <a:gd name="connsiteY3" fmla="*/ 113937 h 227874"/>
              <a:gd name="connsiteX4" fmla="*/ 118171 w 236118"/>
              <a:gd name="connsiteY4" fmla="*/ 0 h 227874"/>
              <a:gd name="connsiteX5" fmla="*/ 118059 w 236118"/>
              <a:gd name="connsiteY5" fmla="*/ 0 h 227874"/>
              <a:gd name="connsiteX6" fmla="*/ 152974 w 236118"/>
              <a:gd name="connsiteY6" fmla="*/ 145329 h 227874"/>
              <a:gd name="connsiteX7" fmla="*/ 143273 w 236118"/>
              <a:gd name="connsiteY7" fmla="*/ 155340 h 227874"/>
              <a:gd name="connsiteX8" fmla="*/ 129393 w 236118"/>
              <a:gd name="connsiteY8" fmla="*/ 161115 h 227874"/>
              <a:gd name="connsiteX9" fmla="*/ 113086 w 236118"/>
              <a:gd name="connsiteY9" fmla="*/ 162957 h 227874"/>
              <a:gd name="connsiteX10" fmla="*/ 87596 w 236118"/>
              <a:gd name="connsiteY10" fmla="*/ 158775 h 227874"/>
              <a:gd name="connsiteX11" fmla="*/ 87596 w 236118"/>
              <a:gd name="connsiteY11" fmla="*/ 143736 h 227874"/>
              <a:gd name="connsiteX12" fmla="*/ 113291 w 236118"/>
              <a:gd name="connsiteY12" fmla="*/ 150315 h 227874"/>
              <a:gd name="connsiteX13" fmla="*/ 123614 w 236118"/>
              <a:gd name="connsiteY13" fmla="*/ 149115 h 227874"/>
              <a:gd name="connsiteX14" fmla="*/ 131815 w 236118"/>
              <a:gd name="connsiteY14" fmla="*/ 145515 h 227874"/>
              <a:gd name="connsiteX15" fmla="*/ 139197 w 236118"/>
              <a:gd name="connsiteY15" fmla="*/ 131370 h 227874"/>
              <a:gd name="connsiteX16" fmla="*/ 136872 w 236118"/>
              <a:gd name="connsiteY16" fmla="*/ 123252 h 227874"/>
              <a:gd name="connsiteX17" fmla="*/ 130680 w 236118"/>
              <a:gd name="connsiteY17" fmla="*/ 117723 h 227874"/>
              <a:gd name="connsiteX18" fmla="*/ 121665 w 236118"/>
              <a:gd name="connsiteY18" fmla="*/ 114537 h 227874"/>
              <a:gd name="connsiteX19" fmla="*/ 110826 w 236118"/>
              <a:gd name="connsiteY19" fmla="*/ 113541 h 227874"/>
              <a:gd name="connsiteX20" fmla="*/ 91525 w 236118"/>
              <a:gd name="connsiteY20" fmla="*/ 114441 h 227874"/>
              <a:gd name="connsiteX21" fmla="*/ 96676 w 236118"/>
              <a:gd name="connsiteY21" fmla="*/ 61260 h 227874"/>
              <a:gd name="connsiteX22" fmla="*/ 151075 w 236118"/>
              <a:gd name="connsiteY22" fmla="*/ 61260 h 227874"/>
              <a:gd name="connsiteX23" fmla="*/ 151075 w 236118"/>
              <a:gd name="connsiteY23" fmla="*/ 74607 h 227874"/>
              <a:gd name="connsiteX24" fmla="*/ 112054 w 236118"/>
              <a:gd name="connsiteY24" fmla="*/ 74607 h 227874"/>
              <a:gd name="connsiteX25" fmla="*/ 109371 w 236118"/>
              <a:gd name="connsiteY25" fmla="*/ 100905 h 227874"/>
              <a:gd name="connsiteX26" fmla="*/ 111435 w 236118"/>
              <a:gd name="connsiteY26" fmla="*/ 100755 h 227874"/>
              <a:gd name="connsiteX27" fmla="*/ 112514 w 236118"/>
              <a:gd name="connsiteY27" fmla="*/ 100656 h 227874"/>
              <a:gd name="connsiteX28" fmla="*/ 113499 w 236118"/>
              <a:gd name="connsiteY28" fmla="*/ 100605 h 227874"/>
              <a:gd name="connsiteX29" fmla="*/ 115252 w 236118"/>
              <a:gd name="connsiteY29" fmla="*/ 100605 h 227874"/>
              <a:gd name="connsiteX30" fmla="*/ 130941 w 236118"/>
              <a:gd name="connsiteY30" fmla="*/ 102249 h 227874"/>
              <a:gd name="connsiteX31" fmla="*/ 144152 w 236118"/>
              <a:gd name="connsiteY31" fmla="*/ 107478 h 227874"/>
              <a:gd name="connsiteX32" fmla="*/ 153251 w 236118"/>
              <a:gd name="connsiteY32" fmla="*/ 116793 h 227874"/>
              <a:gd name="connsiteX33" fmla="*/ 156671 w 236118"/>
              <a:gd name="connsiteY33" fmla="*/ 130689 h 227874"/>
              <a:gd name="connsiteX34" fmla="*/ 152974 w 236118"/>
              <a:gd name="connsiteY34" fmla="*/ 145329 h 2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6118" h="227874">
                <a:moveTo>
                  <a:pt x="118059" y="0"/>
                </a:moveTo>
                <a:cubicBezTo>
                  <a:pt x="52857" y="0"/>
                  <a:pt x="0" y="51011"/>
                  <a:pt x="0" y="113937"/>
                </a:cubicBezTo>
                <a:cubicBezTo>
                  <a:pt x="0" y="176863"/>
                  <a:pt x="52857" y="227874"/>
                  <a:pt x="118059" y="227874"/>
                </a:cubicBezTo>
                <a:cubicBezTo>
                  <a:pt x="183262" y="227874"/>
                  <a:pt x="236119" y="176863"/>
                  <a:pt x="236119" y="113937"/>
                </a:cubicBezTo>
                <a:cubicBezTo>
                  <a:pt x="236149" y="51041"/>
                  <a:pt x="183343" y="30"/>
                  <a:pt x="118171" y="0"/>
                </a:cubicBezTo>
                <a:cubicBezTo>
                  <a:pt x="118134" y="0"/>
                  <a:pt x="118097" y="0"/>
                  <a:pt x="118059" y="0"/>
                </a:cubicBezTo>
                <a:close/>
                <a:moveTo>
                  <a:pt x="152974" y="145329"/>
                </a:moveTo>
                <a:cubicBezTo>
                  <a:pt x="150575" y="149337"/>
                  <a:pt x="147257" y="152762"/>
                  <a:pt x="143273" y="155340"/>
                </a:cubicBezTo>
                <a:cubicBezTo>
                  <a:pt x="139041" y="158051"/>
                  <a:pt x="134340" y="160007"/>
                  <a:pt x="129393" y="161115"/>
                </a:cubicBezTo>
                <a:cubicBezTo>
                  <a:pt x="124053" y="162356"/>
                  <a:pt x="118578" y="162974"/>
                  <a:pt x="113086" y="162957"/>
                </a:cubicBezTo>
                <a:cubicBezTo>
                  <a:pt x="101733" y="162957"/>
                  <a:pt x="93237" y="161563"/>
                  <a:pt x="87596" y="158775"/>
                </a:cubicBezTo>
                <a:lnTo>
                  <a:pt x="87596" y="143736"/>
                </a:lnTo>
                <a:cubicBezTo>
                  <a:pt x="95456" y="147968"/>
                  <a:pt x="104290" y="150230"/>
                  <a:pt x="113291" y="150315"/>
                </a:cubicBezTo>
                <a:cubicBezTo>
                  <a:pt x="116771" y="150342"/>
                  <a:pt x="120240" y="149939"/>
                  <a:pt x="123614" y="149115"/>
                </a:cubicBezTo>
                <a:cubicBezTo>
                  <a:pt x="126554" y="148412"/>
                  <a:pt x="129334" y="147192"/>
                  <a:pt x="131815" y="145515"/>
                </a:cubicBezTo>
                <a:cubicBezTo>
                  <a:pt x="136595" y="142307"/>
                  <a:pt x="139372" y="136986"/>
                  <a:pt x="139197" y="131370"/>
                </a:cubicBezTo>
                <a:cubicBezTo>
                  <a:pt x="139289" y="128500"/>
                  <a:pt x="138478" y="125670"/>
                  <a:pt x="136872" y="123252"/>
                </a:cubicBezTo>
                <a:cubicBezTo>
                  <a:pt x="135269" y="120980"/>
                  <a:pt x="133152" y="119089"/>
                  <a:pt x="130680" y="117723"/>
                </a:cubicBezTo>
                <a:cubicBezTo>
                  <a:pt x="127880" y="116184"/>
                  <a:pt x="124833" y="115107"/>
                  <a:pt x="121665" y="114537"/>
                </a:cubicBezTo>
                <a:cubicBezTo>
                  <a:pt x="118095" y="113862"/>
                  <a:pt x="114464" y="113528"/>
                  <a:pt x="110826" y="113541"/>
                </a:cubicBezTo>
                <a:cubicBezTo>
                  <a:pt x="107319" y="113541"/>
                  <a:pt x="100886" y="113841"/>
                  <a:pt x="91525" y="114441"/>
                </a:cubicBezTo>
                <a:lnTo>
                  <a:pt x="96676" y="61260"/>
                </a:lnTo>
                <a:lnTo>
                  <a:pt x="151075" y="61260"/>
                </a:lnTo>
                <a:lnTo>
                  <a:pt x="151075" y="74607"/>
                </a:lnTo>
                <a:lnTo>
                  <a:pt x="112054" y="74607"/>
                </a:lnTo>
                <a:lnTo>
                  <a:pt x="109371" y="100905"/>
                </a:lnTo>
                <a:cubicBezTo>
                  <a:pt x="110328" y="100839"/>
                  <a:pt x="111022" y="100788"/>
                  <a:pt x="111435" y="100755"/>
                </a:cubicBezTo>
                <a:cubicBezTo>
                  <a:pt x="111848" y="100722"/>
                  <a:pt x="112206" y="100689"/>
                  <a:pt x="112514" y="100656"/>
                </a:cubicBezTo>
                <a:cubicBezTo>
                  <a:pt x="112841" y="100622"/>
                  <a:pt x="113170" y="100605"/>
                  <a:pt x="113499" y="100605"/>
                </a:cubicBezTo>
                <a:lnTo>
                  <a:pt x="115252" y="100605"/>
                </a:lnTo>
                <a:cubicBezTo>
                  <a:pt x="120529" y="100589"/>
                  <a:pt x="125791" y="101141"/>
                  <a:pt x="130941" y="102249"/>
                </a:cubicBezTo>
                <a:cubicBezTo>
                  <a:pt x="135634" y="103214"/>
                  <a:pt x="140109" y="104985"/>
                  <a:pt x="144152" y="107478"/>
                </a:cubicBezTo>
                <a:cubicBezTo>
                  <a:pt x="147912" y="109838"/>
                  <a:pt x="151032" y="113032"/>
                  <a:pt x="153251" y="116793"/>
                </a:cubicBezTo>
                <a:cubicBezTo>
                  <a:pt x="155638" y="121054"/>
                  <a:pt x="156818" y="125847"/>
                  <a:pt x="156671" y="130689"/>
                </a:cubicBezTo>
                <a:cubicBezTo>
                  <a:pt x="156814" y="135800"/>
                  <a:pt x="155538" y="140855"/>
                  <a:pt x="152974" y="145329"/>
                </a:cubicBezTo>
                <a:close/>
              </a:path>
            </a:pathLst>
          </a:custGeom>
          <a:solidFill>
            <a:schemeClr val="accent3"/>
          </a:solidFill>
          <a:ln w="3076" cap="flat">
            <a:noFill/>
            <a:prstDash val="solid"/>
            <a:miter/>
          </a:ln>
        </p:spPr>
        <p:txBody>
          <a:bodyPr rtlCol="0" anchor="ctr"/>
          <a:lstStyle/>
          <a:p>
            <a:endParaRPr lang="en-AU"/>
          </a:p>
        </p:txBody>
      </p:sp>
      <p:sp>
        <p:nvSpPr>
          <p:cNvPr id="24" name="Graphic 24" descr="Badge 6 with solid fill">
            <a:extLst>
              <a:ext uri="{FF2B5EF4-FFF2-40B4-BE49-F238E27FC236}">
                <a16:creationId xmlns:a16="http://schemas.microsoft.com/office/drawing/2014/main" id="{EB2B6DC3-F9E4-4C4E-A38B-F5B97AE66583}"/>
              </a:ext>
            </a:extLst>
          </p:cNvPr>
          <p:cNvSpPr/>
          <p:nvPr/>
        </p:nvSpPr>
        <p:spPr>
          <a:xfrm>
            <a:off x="8194145" y="2563758"/>
            <a:ext cx="227874" cy="227874"/>
          </a:xfrm>
          <a:custGeom>
            <a:avLst/>
            <a:gdLst>
              <a:gd name="connsiteX0" fmla="*/ 113937 w 227874"/>
              <a:gd name="connsiteY0" fmla="*/ 0 h 227874"/>
              <a:gd name="connsiteX1" fmla="*/ 0 w 227874"/>
              <a:gd name="connsiteY1" fmla="*/ 113937 h 227874"/>
              <a:gd name="connsiteX2" fmla="*/ 113937 w 227874"/>
              <a:gd name="connsiteY2" fmla="*/ 227874 h 227874"/>
              <a:gd name="connsiteX3" fmla="*/ 227874 w 227874"/>
              <a:gd name="connsiteY3" fmla="*/ 113937 h 227874"/>
              <a:gd name="connsiteX4" fmla="*/ 227874 w 227874"/>
              <a:gd name="connsiteY4" fmla="*/ 113925 h 227874"/>
              <a:gd name="connsiteX5" fmla="*/ 114033 w 227874"/>
              <a:gd name="connsiteY5" fmla="*/ 0 h 227874"/>
              <a:gd name="connsiteX6" fmla="*/ 113937 w 227874"/>
              <a:gd name="connsiteY6" fmla="*/ 0 h 227874"/>
              <a:gd name="connsiteX7" fmla="*/ 148245 w 227874"/>
              <a:gd name="connsiteY7" fmla="*/ 142032 h 227874"/>
              <a:gd name="connsiteX8" fmla="*/ 141327 w 227874"/>
              <a:gd name="connsiteY8" fmla="*/ 153000 h 227874"/>
              <a:gd name="connsiteX9" fmla="*/ 130368 w 227874"/>
              <a:gd name="connsiteY9" fmla="*/ 160122 h 227874"/>
              <a:gd name="connsiteX10" fmla="*/ 115827 w 227874"/>
              <a:gd name="connsiteY10" fmla="*/ 162663 h 227874"/>
              <a:gd name="connsiteX11" fmla="*/ 98595 w 227874"/>
              <a:gd name="connsiteY11" fmla="*/ 158679 h 227874"/>
              <a:gd name="connsiteX12" fmla="*/ 87195 w 227874"/>
              <a:gd name="connsiteY12" fmla="*/ 148269 h 227874"/>
              <a:gd name="connsiteX13" fmla="*/ 80919 w 227874"/>
              <a:gd name="connsiteY13" fmla="*/ 133776 h 227874"/>
              <a:gd name="connsiteX14" fmla="*/ 78981 w 227874"/>
              <a:gd name="connsiteY14" fmla="*/ 117540 h 227874"/>
              <a:gd name="connsiteX15" fmla="*/ 80223 w 227874"/>
              <a:gd name="connsiteY15" fmla="*/ 103695 h 227874"/>
              <a:gd name="connsiteX16" fmla="*/ 83961 w 227874"/>
              <a:gd name="connsiteY16" fmla="*/ 90246 h 227874"/>
              <a:gd name="connsiteX17" fmla="*/ 90282 w 227874"/>
              <a:gd name="connsiteY17" fmla="*/ 78144 h 227874"/>
              <a:gd name="connsiteX18" fmla="*/ 99300 w 227874"/>
              <a:gd name="connsiteY18" fmla="*/ 68271 h 227874"/>
              <a:gd name="connsiteX19" fmla="*/ 111054 w 227874"/>
              <a:gd name="connsiteY19" fmla="*/ 61647 h 227874"/>
              <a:gd name="connsiteX20" fmla="*/ 125697 w 227874"/>
              <a:gd name="connsiteY20" fmla="*/ 59247 h 227874"/>
              <a:gd name="connsiteX21" fmla="*/ 144600 w 227874"/>
              <a:gd name="connsiteY21" fmla="*/ 62445 h 227874"/>
              <a:gd name="connsiteX22" fmla="*/ 144600 w 227874"/>
              <a:gd name="connsiteY22" fmla="*/ 76200 h 227874"/>
              <a:gd name="connsiteX23" fmla="*/ 126000 w 227874"/>
              <a:gd name="connsiteY23" fmla="*/ 71808 h 227874"/>
              <a:gd name="connsiteX24" fmla="*/ 111489 w 227874"/>
              <a:gd name="connsiteY24" fmla="*/ 75300 h 227874"/>
              <a:gd name="connsiteX25" fmla="*/ 101889 w 227874"/>
              <a:gd name="connsiteY25" fmla="*/ 84363 h 227874"/>
              <a:gd name="connsiteX26" fmla="*/ 96510 w 227874"/>
              <a:gd name="connsiteY26" fmla="*/ 97113 h 227874"/>
              <a:gd name="connsiteX27" fmla="*/ 94818 w 227874"/>
              <a:gd name="connsiteY27" fmla="*/ 111558 h 227874"/>
              <a:gd name="connsiteX28" fmla="*/ 95118 w 227874"/>
              <a:gd name="connsiteY28" fmla="*/ 111558 h 227874"/>
              <a:gd name="connsiteX29" fmla="*/ 99300 w 227874"/>
              <a:gd name="connsiteY29" fmla="*/ 105873 h 227874"/>
              <a:gd name="connsiteX30" fmla="*/ 104727 w 227874"/>
              <a:gd name="connsiteY30" fmla="*/ 101343 h 227874"/>
              <a:gd name="connsiteX31" fmla="*/ 111354 w 227874"/>
              <a:gd name="connsiteY31" fmla="*/ 98304 h 227874"/>
              <a:gd name="connsiteX32" fmla="*/ 119022 w 227874"/>
              <a:gd name="connsiteY32" fmla="*/ 97209 h 227874"/>
              <a:gd name="connsiteX33" fmla="*/ 131922 w 227874"/>
              <a:gd name="connsiteY33" fmla="*/ 99549 h 227874"/>
              <a:gd name="connsiteX34" fmla="*/ 141936 w 227874"/>
              <a:gd name="connsiteY34" fmla="*/ 106023 h 227874"/>
              <a:gd name="connsiteX35" fmla="*/ 148410 w 227874"/>
              <a:gd name="connsiteY35" fmla="*/ 115836 h 227874"/>
              <a:gd name="connsiteX36" fmla="*/ 150690 w 227874"/>
              <a:gd name="connsiteY36" fmla="*/ 128100 h 227874"/>
              <a:gd name="connsiteX37" fmla="*/ 148245 w 227874"/>
              <a:gd name="connsiteY37" fmla="*/ 142032 h 2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27874" h="227874">
                <a:moveTo>
                  <a:pt x="113937" y="0"/>
                </a:moveTo>
                <a:cubicBezTo>
                  <a:pt x="51011" y="0"/>
                  <a:pt x="0" y="51011"/>
                  <a:pt x="0" y="113937"/>
                </a:cubicBezTo>
                <a:cubicBezTo>
                  <a:pt x="0" y="176863"/>
                  <a:pt x="51011" y="227874"/>
                  <a:pt x="113937" y="227874"/>
                </a:cubicBezTo>
                <a:cubicBezTo>
                  <a:pt x="176863" y="227874"/>
                  <a:pt x="227874" y="176863"/>
                  <a:pt x="227874" y="113937"/>
                </a:cubicBezTo>
                <a:cubicBezTo>
                  <a:pt x="227874" y="113933"/>
                  <a:pt x="227874" y="113929"/>
                  <a:pt x="227874" y="113925"/>
                </a:cubicBezTo>
                <a:cubicBezTo>
                  <a:pt x="227897" y="51029"/>
                  <a:pt x="176929" y="23"/>
                  <a:pt x="114033" y="0"/>
                </a:cubicBezTo>
                <a:cubicBezTo>
                  <a:pt x="114001" y="0"/>
                  <a:pt x="113969" y="0"/>
                  <a:pt x="113937" y="0"/>
                </a:cubicBezTo>
                <a:close/>
                <a:moveTo>
                  <a:pt x="148245" y="142032"/>
                </a:moveTo>
                <a:cubicBezTo>
                  <a:pt x="146721" y="146127"/>
                  <a:pt x="144366" y="149861"/>
                  <a:pt x="141327" y="153000"/>
                </a:cubicBezTo>
                <a:cubicBezTo>
                  <a:pt x="138225" y="156130"/>
                  <a:pt x="134488" y="158558"/>
                  <a:pt x="130368" y="160122"/>
                </a:cubicBezTo>
                <a:cubicBezTo>
                  <a:pt x="125724" y="161875"/>
                  <a:pt x="120791" y="162737"/>
                  <a:pt x="115827" y="162663"/>
                </a:cubicBezTo>
                <a:cubicBezTo>
                  <a:pt x="109835" y="162851"/>
                  <a:pt x="103897" y="161478"/>
                  <a:pt x="98595" y="158679"/>
                </a:cubicBezTo>
                <a:cubicBezTo>
                  <a:pt x="94027" y="156157"/>
                  <a:pt x="90121" y="152590"/>
                  <a:pt x="87195" y="148269"/>
                </a:cubicBezTo>
                <a:cubicBezTo>
                  <a:pt x="84249" y="143854"/>
                  <a:pt x="82124" y="138945"/>
                  <a:pt x="80919" y="133776"/>
                </a:cubicBezTo>
                <a:cubicBezTo>
                  <a:pt x="79633" y="128460"/>
                  <a:pt x="78982" y="123010"/>
                  <a:pt x="78981" y="117540"/>
                </a:cubicBezTo>
                <a:cubicBezTo>
                  <a:pt x="78984" y="112897"/>
                  <a:pt x="79399" y="108264"/>
                  <a:pt x="80223" y="103695"/>
                </a:cubicBezTo>
                <a:cubicBezTo>
                  <a:pt x="81036" y="99103"/>
                  <a:pt x="82288" y="94599"/>
                  <a:pt x="83961" y="90246"/>
                </a:cubicBezTo>
                <a:cubicBezTo>
                  <a:pt x="85593" y="85981"/>
                  <a:pt x="87715" y="81920"/>
                  <a:pt x="90282" y="78144"/>
                </a:cubicBezTo>
                <a:cubicBezTo>
                  <a:pt x="92795" y="74435"/>
                  <a:pt x="95833" y="71109"/>
                  <a:pt x="99300" y="68271"/>
                </a:cubicBezTo>
                <a:cubicBezTo>
                  <a:pt x="102815" y="65414"/>
                  <a:pt x="106789" y="63174"/>
                  <a:pt x="111054" y="61647"/>
                </a:cubicBezTo>
                <a:cubicBezTo>
                  <a:pt x="115757" y="59997"/>
                  <a:pt x="120713" y="59185"/>
                  <a:pt x="125697" y="59247"/>
                </a:cubicBezTo>
                <a:cubicBezTo>
                  <a:pt x="132151" y="59008"/>
                  <a:pt x="138584" y="60096"/>
                  <a:pt x="144600" y="62445"/>
                </a:cubicBezTo>
                <a:lnTo>
                  <a:pt x="144600" y="76200"/>
                </a:lnTo>
                <a:cubicBezTo>
                  <a:pt x="138821" y="73323"/>
                  <a:pt x="132455" y="71820"/>
                  <a:pt x="126000" y="71808"/>
                </a:cubicBezTo>
                <a:cubicBezTo>
                  <a:pt x="120937" y="71645"/>
                  <a:pt x="115924" y="72851"/>
                  <a:pt x="111489" y="75300"/>
                </a:cubicBezTo>
                <a:cubicBezTo>
                  <a:pt x="107634" y="77541"/>
                  <a:pt x="104348" y="80643"/>
                  <a:pt x="101889" y="84363"/>
                </a:cubicBezTo>
                <a:cubicBezTo>
                  <a:pt x="99353" y="88260"/>
                  <a:pt x="97532" y="92577"/>
                  <a:pt x="96510" y="97113"/>
                </a:cubicBezTo>
                <a:cubicBezTo>
                  <a:pt x="95386" y="101846"/>
                  <a:pt x="94818" y="106694"/>
                  <a:pt x="94818" y="111558"/>
                </a:cubicBezTo>
                <a:lnTo>
                  <a:pt x="95118" y="111558"/>
                </a:lnTo>
                <a:cubicBezTo>
                  <a:pt x="96299" y="109515"/>
                  <a:pt x="97702" y="107609"/>
                  <a:pt x="99300" y="105873"/>
                </a:cubicBezTo>
                <a:cubicBezTo>
                  <a:pt x="100906" y="104135"/>
                  <a:pt x="102730" y="102612"/>
                  <a:pt x="104727" y="101343"/>
                </a:cubicBezTo>
                <a:cubicBezTo>
                  <a:pt x="106787" y="100031"/>
                  <a:pt x="109016" y="99009"/>
                  <a:pt x="111354" y="98304"/>
                </a:cubicBezTo>
                <a:cubicBezTo>
                  <a:pt x="113841" y="97560"/>
                  <a:pt x="116426" y="97191"/>
                  <a:pt x="119022" y="97209"/>
                </a:cubicBezTo>
                <a:cubicBezTo>
                  <a:pt x="123432" y="97153"/>
                  <a:pt x="127812" y="97947"/>
                  <a:pt x="131922" y="99549"/>
                </a:cubicBezTo>
                <a:cubicBezTo>
                  <a:pt x="135660" y="101015"/>
                  <a:pt x="139065" y="103216"/>
                  <a:pt x="141936" y="106023"/>
                </a:cubicBezTo>
                <a:cubicBezTo>
                  <a:pt x="144746" y="108814"/>
                  <a:pt x="146951" y="112154"/>
                  <a:pt x="148410" y="115836"/>
                </a:cubicBezTo>
                <a:cubicBezTo>
                  <a:pt x="149955" y="119738"/>
                  <a:pt x="150729" y="123903"/>
                  <a:pt x="150690" y="128100"/>
                </a:cubicBezTo>
                <a:cubicBezTo>
                  <a:pt x="150739" y="132855"/>
                  <a:pt x="149910" y="137578"/>
                  <a:pt x="148245" y="142032"/>
                </a:cubicBezTo>
                <a:close/>
              </a:path>
            </a:pathLst>
          </a:custGeom>
          <a:solidFill>
            <a:schemeClr val="accent1">
              <a:lumMod val="60000"/>
              <a:lumOff val="40000"/>
            </a:schemeClr>
          </a:solidFill>
          <a:ln w="2977" cap="flat">
            <a:noFill/>
            <a:prstDash val="solid"/>
            <a:miter/>
          </a:ln>
        </p:spPr>
        <p:txBody>
          <a:bodyPr rtlCol="0" anchor="ctr"/>
          <a:lstStyle/>
          <a:p>
            <a:endParaRPr lang="en-AU"/>
          </a:p>
        </p:txBody>
      </p:sp>
      <p:sp>
        <p:nvSpPr>
          <p:cNvPr id="27" name="Graphic 24" descr="Badge 6 with solid fill">
            <a:extLst>
              <a:ext uri="{FF2B5EF4-FFF2-40B4-BE49-F238E27FC236}">
                <a16:creationId xmlns:a16="http://schemas.microsoft.com/office/drawing/2014/main" id="{EB2B6DC3-F9E4-4C4E-A38B-F5B97AE66583}"/>
              </a:ext>
            </a:extLst>
          </p:cNvPr>
          <p:cNvSpPr/>
          <p:nvPr/>
        </p:nvSpPr>
        <p:spPr>
          <a:xfrm>
            <a:off x="8289542" y="2673613"/>
            <a:ext cx="39879" cy="40249"/>
          </a:xfrm>
          <a:custGeom>
            <a:avLst/>
            <a:gdLst>
              <a:gd name="connsiteX0" fmla="*/ 33875 w 39879"/>
              <a:gd name="connsiteY0" fmla="*/ 4746 h 40249"/>
              <a:gd name="connsiteX1" fmla="*/ 27746 w 39879"/>
              <a:gd name="connsiteY1" fmla="*/ 1146 h 40249"/>
              <a:gd name="connsiteX2" fmla="*/ 20726 w 39879"/>
              <a:gd name="connsiteY2" fmla="*/ 0 h 40249"/>
              <a:gd name="connsiteX3" fmla="*/ 13256 w 39879"/>
              <a:gd name="connsiteY3" fmla="*/ 1395 h 40249"/>
              <a:gd name="connsiteX4" fmla="*/ 6629 w 39879"/>
              <a:gd name="connsiteY4" fmla="*/ 5379 h 40249"/>
              <a:gd name="connsiteX5" fmla="*/ 1847 w 39879"/>
              <a:gd name="connsiteY5" fmla="*/ 11646 h 40249"/>
              <a:gd name="connsiteX6" fmla="*/ 2 w 39879"/>
              <a:gd name="connsiteY6" fmla="*/ 19926 h 40249"/>
              <a:gd name="connsiteX7" fmla="*/ 1343 w 39879"/>
              <a:gd name="connsiteY7" fmla="*/ 27645 h 40249"/>
              <a:gd name="connsiteX8" fmla="*/ 5402 w 39879"/>
              <a:gd name="connsiteY8" fmla="*/ 34119 h 40249"/>
              <a:gd name="connsiteX9" fmla="*/ 11975 w 39879"/>
              <a:gd name="connsiteY9" fmla="*/ 38604 h 40249"/>
              <a:gd name="connsiteX10" fmla="*/ 20942 w 39879"/>
              <a:gd name="connsiteY10" fmla="*/ 40245 h 40249"/>
              <a:gd name="connsiteX11" fmla="*/ 29255 w 39879"/>
              <a:gd name="connsiteY11" fmla="*/ 38445 h 40249"/>
              <a:gd name="connsiteX12" fmla="*/ 35132 w 39879"/>
              <a:gd name="connsiteY12" fmla="*/ 33762 h 40249"/>
              <a:gd name="connsiteX13" fmla="*/ 38672 w 39879"/>
              <a:gd name="connsiteY13" fmla="*/ 27237 h 40249"/>
              <a:gd name="connsiteX14" fmla="*/ 39872 w 39879"/>
              <a:gd name="connsiteY14" fmla="*/ 19818 h 40249"/>
              <a:gd name="connsiteX15" fmla="*/ 38228 w 39879"/>
              <a:gd name="connsiteY15" fmla="*/ 10902 h 40249"/>
              <a:gd name="connsiteX16" fmla="*/ 33875 w 39879"/>
              <a:gd name="connsiteY16" fmla="*/ 4746 h 40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879" h="40249">
                <a:moveTo>
                  <a:pt x="33875" y="4746"/>
                </a:moveTo>
                <a:cubicBezTo>
                  <a:pt x="32108" y="3129"/>
                  <a:pt x="30019" y="1903"/>
                  <a:pt x="27746" y="1146"/>
                </a:cubicBezTo>
                <a:cubicBezTo>
                  <a:pt x="25484" y="387"/>
                  <a:pt x="23113" y="0"/>
                  <a:pt x="20726" y="0"/>
                </a:cubicBezTo>
                <a:cubicBezTo>
                  <a:pt x="18172" y="7"/>
                  <a:pt x="15641" y="480"/>
                  <a:pt x="13256" y="1395"/>
                </a:cubicBezTo>
                <a:cubicBezTo>
                  <a:pt x="10823" y="2309"/>
                  <a:pt x="8577" y="3659"/>
                  <a:pt x="6629" y="5379"/>
                </a:cubicBezTo>
                <a:cubicBezTo>
                  <a:pt x="4647" y="7141"/>
                  <a:pt x="3023" y="9269"/>
                  <a:pt x="1847" y="11646"/>
                </a:cubicBezTo>
                <a:cubicBezTo>
                  <a:pt x="589" y="14222"/>
                  <a:pt x="-43" y="17059"/>
                  <a:pt x="2" y="19926"/>
                </a:cubicBezTo>
                <a:cubicBezTo>
                  <a:pt x="-14" y="22558"/>
                  <a:pt x="440" y="25172"/>
                  <a:pt x="1343" y="27645"/>
                </a:cubicBezTo>
                <a:cubicBezTo>
                  <a:pt x="2238" y="30058"/>
                  <a:pt x="3620" y="32262"/>
                  <a:pt x="5402" y="34119"/>
                </a:cubicBezTo>
                <a:cubicBezTo>
                  <a:pt x="7258" y="36054"/>
                  <a:pt x="9497" y="37582"/>
                  <a:pt x="11975" y="38604"/>
                </a:cubicBezTo>
                <a:cubicBezTo>
                  <a:pt x="14824" y="39747"/>
                  <a:pt x="17874" y="40305"/>
                  <a:pt x="20942" y="40245"/>
                </a:cubicBezTo>
                <a:cubicBezTo>
                  <a:pt x="23817" y="40311"/>
                  <a:pt x="26666" y="39694"/>
                  <a:pt x="29255" y="38445"/>
                </a:cubicBezTo>
                <a:cubicBezTo>
                  <a:pt x="31525" y="37319"/>
                  <a:pt x="33528" y="35723"/>
                  <a:pt x="35132" y="33762"/>
                </a:cubicBezTo>
                <a:cubicBezTo>
                  <a:pt x="36702" y="31822"/>
                  <a:pt x="37902" y="29611"/>
                  <a:pt x="38672" y="27237"/>
                </a:cubicBezTo>
                <a:cubicBezTo>
                  <a:pt x="39467" y="24844"/>
                  <a:pt x="39872" y="22339"/>
                  <a:pt x="39872" y="19818"/>
                </a:cubicBezTo>
                <a:cubicBezTo>
                  <a:pt x="39948" y="16764"/>
                  <a:pt x="39388" y="13728"/>
                  <a:pt x="38228" y="10902"/>
                </a:cubicBezTo>
                <a:cubicBezTo>
                  <a:pt x="37229" y="8565"/>
                  <a:pt x="35745" y="6467"/>
                  <a:pt x="33875" y="4746"/>
                </a:cubicBezTo>
                <a:close/>
              </a:path>
            </a:pathLst>
          </a:custGeom>
          <a:solidFill>
            <a:schemeClr val="accent1">
              <a:lumMod val="60000"/>
              <a:lumOff val="40000"/>
            </a:schemeClr>
          </a:solidFill>
          <a:ln w="2977" cap="flat">
            <a:noFill/>
            <a:prstDash val="solid"/>
            <a:miter/>
          </a:ln>
        </p:spPr>
        <p:txBody>
          <a:bodyPr rtlCol="0" anchor="ctr"/>
          <a:lstStyle/>
          <a:p>
            <a:endParaRPr lang="en-AU"/>
          </a:p>
        </p:txBody>
      </p:sp>
      <p:sp>
        <p:nvSpPr>
          <p:cNvPr id="29" name="Graphic 7" descr="Badge 7 with solid fill">
            <a:extLst>
              <a:ext uri="{FF2B5EF4-FFF2-40B4-BE49-F238E27FC236}">
                <a16:creationId xmlns:a16="http://schemas.microsoft.com/office/drawing/2014/main" id="{F1B4C105-786B-4F69-B5B8-2C32D37B5C7B}"/>
              </a:ext>
            </a:extLst>
          </p:cNvPr>
          <p:cNvSpPr/>
          <p:nvPr/>
        </p:nvSpPr>
        <p:spPr>
          <a:xfrm>
            <a:off x="9370010" y="2568279"/>
            <a:ext cx="227874" cy="227874"/>
          </a:xfrm>
          <a:custGeom>
            <a:avLst/>
            <a:gdLst>
              <a:gd name="connsiteX0" fmla="*/ 113937 w 227874"/>
              <a:gd name="connsiteY0" fmla="*/ 0 h 227874"/>
              <a:gd name="connsiteX1" fmla="*/ 0 w 227874"/>
              <a:gd name="connsiteY1" fmla="*/ 113937 h 227874"/>
              <a:gd name="connsiteX2" fmla="*/ 113937 w 227874"/>
              <a:gd name="connsiteY2" fmla="*/ 227874 h 227874"/>
              <a:gd name="connsiteX3" fmla="*/ 227874 w 227874"/>
              <a:gd name="connsiteY3" fmla="*/ 113937 h 227874"/>
              <a:gd name="connsiteX4" fmla="*/ 227874 w 227874"/>
              <a:gd name="connsiteY4" fmla="*/ 113928 h 227874"/>
              <a:gd name="connsiteX5" fmla="*/ 114024 w 227874"/>
              <a:gd name="connsiteY5" fmla="*/ 0 h 227874"/>
              <a:gd name="connsiteX6" fmla="*/ 113937 w 227874"/>
              <a:gd name="connsiteY6" fmla="*/ 0 h 227874"/>
              <a:gd name="connsiteX7" fmla="*/ 154005 w 227874"/>
              <a:gd name="connsiteY7" fmla="*/ 72420 h 227874"/>
              <a:gd name="connsiteX8" fmla="*/ 140856 w 227874"/>
              <a:gd name="connsiteY8" fmla="*/ 95580 h 227874"/>
              <a:gd name="connsiteX9" fmla="*/ 129456 w 227874"/>
              <a:gd name="connsiteY9" fmla="*/ 118341 h 227874"/>
              <a:gd name="connsiteX10" fmla="*/ 120543 w 227874"/>
              <a:gd name="connsiteY10" fmla="*/ 141102 h 227874"/>
              <a:gd name="connsiteX11" fmla="*/ 114666 w 227874"/>
              <a:gd name="connsiteY11" fmla="*/ 164160 h 227874"/>
              <a:gd name="connsiteX12" fmla="*/ 97824 w 227874"/>
              <a:gd name="connsiteY12" fmla="*/ 164160 h 227874"/>
              <a:gd name="connsiteX13" fmla="*/ 103350 w 227874"/>
              <a:gd name="connsiteY13" fmla="*/ 141549 h 227874"/>
              <a:gd name="connsiteX14" fmla="*/ 112116 w 227874"/>
              <a:gd name="connsiteY14" fmla="*/ 119586 h 227874"/>
              <a:gd name="connsiteX15" fmla="*/ 123171 w 227874"/>
              <a:gd name="connsiteY15" fmla="*/ 97770 h 227874"/>
              <a:gd name="connsiteX16" fmla="*/ 135576 w 227874"/>
              <a:gd name="connsiteY16" fmla="*/ 75708 h 227874"/>
              <a:gd name="connsiteX17" fmla="*/ 80790 w 227874"/>
              <a:gd name="connsiteY17" fmla="*/ 75708 h 227874"/>
              <a:gd name="connsiteX18" fmla="*/ 80790 w 227874"/>
              <a:gd name="connsiteY18" fmla="*/ 61863 h 227874"/>
              <a:gd name="connsiteX19" fmla="*/ 154005 w 227874"/>
              <a:gd name="connsiteY19" fmla="*/ 61863 h 2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27874" h="227874">
                <a:moveTo>
                  <a:pt x="113937" y="0"/>
                </a:moveTo>
                <a:cubicBezTo>
                  <a:pt x="51011" y="0"/>
                  <a:pt x="0" y="51011"/>
                  <a:pt x="0" y="113937"/>
                </a:cubicBezTo>
                <a:cubicBezTo>
                  <a:pt x="0" y="176863"/>
                  <a:pt x="51011" y="227874"/>
                  <a:pt x="113937" y="227874"/>
                </a:cubicBezTo>
                <a:cubicBezTo>
                  <a:pt x="176863" y="227874"/>
                  <a:pt x="227874" y="176863"/>
                  <a:pt x="227874" y="113937"/>
                </a:cubicBezTo>
                <a:cubicBezTo>
                  <a:pt x="227874" y="113934"/>
                  <a:pt x="227874" y="113931"/>
                  <a:pt x="227874" y="113928"/>
                </a:cubicBezTo>
                <a:cubicBezTo>
                  <a:pt x="227896" y="51029"/>
                  <a:pt x="176923" y="22"/>
                  <a:pt x="114024" y="0"/>
                </a:cubicBezTo>
                <a:cubicBezTo>
                  <a:pt x="113995" y="0"/>
                  <a:pt x="113966" y="0"/>
                  <a:pt x="113937" y="0"/>
                </a:cubicBezTo>
                <a:close/>
                <a:moveTo>
                  <a:pt x="154005" y="72420"/>
                </a:moveTo>
                <a:cubicBezTo>
                  <a:pt x="149421" y="80256"/>
                  <a:pt x="145038" y="87976"/>
                  <a:pt x="140856" y="95580"/>
                </a:cubicBezTo>
                <a:cubicBezTo>
                  <a:pt x="136674" y="103184"/>
                  <a:pt x="132874" y="110771"/>
                  <a:pt x="129456" y="118341"/>
                </a:cubicBezTo>
                <a:cubicBezTo>
                  <a:pt x="126091" y="125768"/>
                  <a:pt x="123116" y="133365"/>
                  <a:pt x="120543" y="141102"/>
                </a:cubicBezTo>
                <a:cubicBezTo>
                  <a:pt x="118037" y="148638"/>
                  <a:pt x="116073" y="156344"/>
                  <a:pt x="114666" y="164160"/>
                </a:cubicBezTo>
                <a:lnTo>
                  <a:pt x="97824" y="164160"/>
                </a:lnTo>
                <a:cubicBezTo>
                  <a:pt x="99014" y="156479"/>
                  <a:pt x="100863" y="148914"/>
                  <a:pt x="103350" y="141549"/>
                </a:cubicBezTo>
                <a:cubicBezTo>
                  <a:pt x="105881" y="134078"/>
                  <a:pt x="108808" y="126747"/>
                  <a:pt x="112116" y="119586"/>
                </a:cubicBezTo>
                <a:cubicBezTo>
                  <a:pt x="115466" y="112314"/>
                  <a:pt x="119151" y="105042"/>
                  <a:pt x="123171" y="97770"/>
                </a:cubicBezTo>
                <a:cubicBezTo>
                  <a:pt x="127191" y="90498"/>
                  <a:pt x="131326" y="83144"/>
                  <a:pt x="135576" y="75708"/>
                </a:cubicBezTo>
                <a:lnTo>
                  <a:pt x="80790" y="75708"/>
                </a:lnTo>
                <a:lnTo>
                  <a:pt x="80790" y="61863"/>
                </a:lnTo>
                <a:lnTo>
                  <a:pt x="154005" y="61863"/>
                </a:lnTo>
                <a:close/>
              </a:path>
            </a:pathLst>
          </a:custGeom>
          <a:solidFill>
            <a:schemeClr val="accent1"/>
          </a:solidFill>
          <a:ln w="2977" cap="flat">
            <a:noFill/>
            <a:prstDash val="solid"/>
            <a:miter/>
          </a:ln>
        </p:spPr>
        <p:txBody>
          <a:bodyPr rtlCol="0" anchor="ctr"/>
          <a:lstStyle/>
          <a:p>
            <a:endParaRPr lang="en-AU"/>
          </a:p>
        </p:txBody>
      </p:sp>
      <p:sp>
        <p:nvSpPr>
          <p:cNvPr id="30" name="Graphic 6" descr="Smiling face with no fill">
            <a:extLst>
              <a:ext uri="{FF2B5EF4-FFF2-40B4-BE49-F238E27FC236}">
                <a16:creationId xmlns:a16="http://schemas.microsoft.com/office/drawing/2014/main" id="{4775D8E6-7149-4F84-8CAE-BF493B7133B1}"/>
              </a:ext>
            </a:extLst>
          </p:cNvPr>
          <p:cNvSpPr/>
          <p:nvPr/>
        </p:nvSpPr>
        <p:spPr>
          <a:xfrm>
            <a:off x="9274460" y="2075279"/>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1"/>
          </a:solidFill>
          <a:ln w="9525" cap="flat">
            <a:solidFill>
              <a:schemeClr val="accent1"/>
            </a:solidFill>
            <a:prstDash val="solid"/>
            <a:miter/>
          </a:ln>
        </p:spPr>
        <p:txBody>
          <a:bodyPr rtlCol="0" anchor="ctr"/>
          <a:lstStyle/>
          <a:p>
            <a:endParaRPr lang="en-AU"/>
          </a:p>
        </p:txBody>
      </p:sp>
      <p:sp>
        <p:nvSpPr>
          <p:cNvPr id="31" name="Graphic 6" descr="Smiling face with no fill">
            <a:extLst>
              <a:ext uri="{FF2B5EF4-FFF2-40B4-BE49-F238E27FC236}">
                <a16:creationId xmlns:a16="http://schemas.microsoft.com/office/drawing/2014/main" id="{4775D8E6-7149-4F84-8CAE-BF493B7133B1}"/>
              </a:ext>
            </a:extLst>
          </p:cNvPr>
          <p:cNvSpPr/>
          <p:nvPr/>
        </p:nvSpPr>
        <p:spPr>
          <a:xfrm>
            <a:off x="9579260" y="2075279"/>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1"/>
          </a:solidFill>
          <a:ln w="9525" cap="flat">
            <a:solidFill>
              <a:schemeClr val="accent1"/>
            </a:solidFill>
            <a:prstDash val="solid"/>
            <a:miter/>
          </a:ln>
        </p:spPr>
        <p:txBody>
          <a:bodyPr rtlCol="0" anchor="ctr"/>
          <a:lstStyle/>
          <a:p>
            <a:endParaRPr lang="en-AU"/>
          </a:p>
        </p:txBody>
      </p:sp>
      <p:sp>
        <p:nvSpPr>
          <p:cNvPr id="32" name="Graphic 6" descr="Smiling face with no fill">
            <a:extLst>
              <a:ext uri="{FF2B5EF4-FFF2-40B4-BE49-F238E27FC236}">
                <a16:creationId xmlns:a16="http://schemas.microsoft.com/office/drawing/2014/main" id="{4775D8E6-7149-4F84-8CAE-BF493B7133B1}"/>
              </a:ext>
            </a:extLst>
          </p:cNvPr>
          <p:cNvSpPr/>
          <p:nvPr/>
        </p:nvSpPr>
        <p:spPr>
          <a:xfrm>
            <a:off x="9291604" y="2313404"/>
            <a:ext cx="384809" cy="123825"/>
          </a:xfrm>
          <a:custGeom>
            <a:avLst/>
            <a:gdLst>
              <a:gd name="connsiteX0" fmla="*/ 365760 w 384809"/>
              <a:gd name="connsiteY0" fmla="*/ 0 h 123825"/>
              <a:gd name="connsiteX1" fmla="*/ 350520 w 384809"/>
              <a:gd name="connsiteY1" fmla="*/ 7620 h 123825"/>
              <a:gd name="connsiteX2" fmla="*/ 192405 w 384809"/>
              <a:gd name="connsiteY2" fmla="*/ 84773 h 123825"/>
              <a:gd name="connsiteX3" fmla="*/ 34290 w 384809"/>
              <a:gd name="connsiteY3" fmla="*/ 7620 h 123825"/>
              <a:gd name="connsiteX4" fmla="*/ 19050 w 384809"/>
              <a:gd name="connsiteY4" fmla="*/ 0 h 123825"/>
              <a:gd name="connsiteX5" fmla="*/ 0 w 384809"/>
              <a:gd name="connsiteY5" fmla="*/ 19050 h 123825"/>
              <a:gd name="connsiteX6" fmla="*/ 3810 w 384809"/>
              <a:gd name="connsiteY6" fmla="*/ 30480 h 123825"/>
              <a:gd name="connsiteX7" fmla="*/ 192405 w 384809"/>
              <a:gd name="connsiteY7" fmla="*/ 123825 h 123825"/>
              <a:gd name="connsiteX8" fmla="*/ 381000 w 384809"/>
              <a:gd name="connsiteY8" fmla="*/ 30480 h 123825"/>
              <a:gd name="connsiteX9" fmla="*/ 384810 w 384809"/>
              <a:gd name="connsiteY9" fmla="*/ 19050 h 123825"/>
              <a:gd name="connsiteX10" fmla="*/ 365760 w 384809"/>
              <a:gd name="connsiteY10" fmla="*/ 0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809" h="123825">
                <a:moveTo>
                  <a:pt x="365760" y="0"/>
                </a:moveTo>
                <a:cubicBezTo>
                  <a:pt x="359093" y="0"/>
                  <a:pt x="353378" y="2857"/>
                  <a:pt x="350520" y="7620"/>
                </a:cubicBezTo>
                <a:cubicBezTo>
                  <a:pt x="314325" y="55245"/>
                  <a:pt x="257175" y="84773"/>
                  <a:pt x="192405" y="84773"/>
                </a:cubicBezTo>
                <a:cubicBezTo>
                  <a:pt x="127635" y="84773"/>
                  <a:pt x="71438" y="55245"/>
                  <a:pt x="34290" y="7620"/>
                </a:cubicBezTo>
                <a:cubicBezTo>
                  <a:pt x="30480" y="2857"/>
                  <a:pt x="24765" y="0"/>
                  <a:pt x="19050" y="0"/>
                </a:cubicBezTo>
                <a:cubicBezTo>
                  <a:pt x="8573" y="0"/>
                  <a:pt x="0" y="8573"/>
                  <a:pt x="0" y="19050"/>
                </a:cubicBezTo>
                <a:cubicBezTo>
                  <a:pt x="0" y="22860"/>
                  <a:pt x="953" y="26670"/>
                  <a:pt x="3810" y="30480"/>
                </a:cubicBezTo>
                <a:cubicBezTo>
                  <a:pt x="47625" y="87630"/>
                  <a:pt x="115253" y="123825"/>
                  <a:pt x="192405" y="123825"/>
                </a:cubicBezTo>
                <a:cubicBezTo>
                  <a:pt x="269558" y="123825"/>
                  <a:pt x="337185" y="87630"/>
                  <a:pt x="381000" y="30480"/>
                </a:cubicBezTo>
                <a:cubicBezTo>
                  <a:pt x="382905" y="27623"/>
                  <a:pt x="384810" y="23813"/>
                  <a:pt x="384810" y="19050"/>
                </a:cubicBezTo>
                <a:cubicBezTo>
                  <a:pt x="384810" y="8573"/>
                  <a:pt x="376238" y="0"/>
                  <a:pt x="365760" y="0"/>
                </a:cubicBezTo>
                <a:close/>
              </a:path>
            </a:pathLst>
          </a:custGeom>
          <a:solidFill>
            <a:schemeClr val="accent1"/>
          </a:solidFill>
          <a:ln w="9525" cap="flat">
            <a:solidFill>
              <a:schemeClr val="accent1"/>
            </a:solidFill>
            <a:prstDash val="solid"/>
            <a:miter/>
          </a:ln>
        </p:spPr>
        <p:txBody>
          <a:bodyPr rtlCol="0" anchor="ctr"/>
          <a:lstStyle/>
          <a:p>
            <a:endParaRPr lang="en-AU"/>
          </a:p>
        </p:txBody>
      </p:sp>
      <p:sp>
        <p:nvSpPr>
          <p:cNvPr id="33" name="Graphic 6" descr="Smiling face with no fill">
            <a:extLst>
              <a:ext uri="{FF2B5EF4-FFF2-40B4-BE49-F238E27FC236}">
                <a16:creationId xmlns:a16="http://schemas.microsoft.com/office/drawing/2014/main" id="{4775D8E6-7149-4F84-8CAE-BF493B7133B1}"/>
              </a:ext>
            </a:extLst>
          </p:cNvPr>
          <p:cNvSpPr/>
          <p:nvPr/>
        </p:nvSpPr>
        <p:spPr>
          <a:xfrm>
            <a:off x="9121997" y="1816663"/>
            <a:ext cx="723900" cy="723900"/>
          </a:xfrm>
          <a:custGeom>
            <a:avLst/>
            <a:gdLst>
              <a:gd name="connsiteX0" fmla="*/ 361950 w 723900"/>
              <a:gd name="connsiteY0" fmla="*/ 38100 h 723900"/>
              <a:gd name="connsiteX1" fmla="*/ 685800 w 723900"/>
              <a:gd name="connsiteY1" fmla="*/ 361950 h 723900"/>
              <a:gd name="connsiteX2" fmla="*/ 361950 w 723900"/>
              <a:gd name="connsiteY2" fmla="*/ 685800 h 723900"/>
              <a:gd name="connsiteX3" fmla="*/ 38100 w 723900"/>
              <a:gd name="connsiteY3" fmla="*/ 361950 h 723900"/>
              <a:gd name="connsiteX4" fmla="*/ 361950 w 723900"/>
              <a:gd name="connsiteY4" fmla="*/ 38100 h 723900"/>
              <a:gd name="connsiteX5" fmla="*/ 361950 w 723900"/>
              <a:gd name="connsiteY5" fmla="*/ 0 h 723900"/>
              <a:gd name="connsiteX6" fmla="*/ 0 w 723900"/>
              <a:gd name="connsiteY6" fmla="*/ 361950 h 723900"/>
              <a:gd name="connsiteX7" fmla="*/ 361950 w 723900"/>
              <a:gd name="connsiteY7" fmla="*/ 723900 h 723900"/>
              <a:gd name="connsiteX8" fmla="*/ 723900 w 723900"/>
              <a:gd name="connsiteY8" fmla="*/ 361950 h 723900"/>
              <a:gd name="connsiteX9" fmla="*/ 361950 w 723900"/>
              <a:gd name="connsiteY9" fmla="*/ 0 h 723900"/>
              <a:gd name="connsiteX10" fmla="*/ 361950 w 723900"/>
              <a:gd name="connsiteY10"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3900" h="723900">
                <a:moveTo>
                  <a:pt x="361950" y="38100"/>
                </a:moveTo>
                <a:cubicBezTo>
                  <a:pt x="540068" y="38100"/>
                  <a:pt x="685800" y="183833"/>
                  <a:pt x="685800" y="361950"/>
                </a:cubicBezTo>
                <a:cubicBezTo>
                  <a:pt x="685800" y="540068"/>
                  <a:pt x="540068" y="685800"/>
                  <a:pt x="361950" y="685800"/>
                </a:cubicBezTo>
                <a:cubicBezTo>
                  <a:pt x="183833" y="685800"/>
                  <a:pt x="38100" y="540068"/>
                  <a:pt x="38100" y="361950"/>
                </a:cubicBezTo>
                <a:cubicBezTo>
                  <a:pt x="38100" y="183833"/>
                  <a:pt x="183833" y="38100"/>
                  <a:pt x="361950" y="38100"/>
                </a:cubicBezTo>
                <a:moveTo>
                  <a:pt x="361950" y="0"/>
                </a:moveTo>
                <a:cubicBezTo>
                  <a:pt x="161925" y="0"/>
                  <a:pt x="0" y="161925"/>
                  <a:pt x="0" y="361950"/>
                </a:cubicBezTo>
                <a:cubicBezTo>
                  <a:pt x="0" y="561975"/>
                  <a:pt x="161925" y="723900"/>
                  <a:pt x="361950" y="723900"/>
                </a:cubicBezTo>
                <a:cubicBezTo>
                  <a:pt x="561975" y="723900"/>
                  <a:pt x="723900" y="561975"/>
                  <a:pt x="723900" y="361950"/>
                </a:cubicBezTo>
                <a:cubicBezTo>
                  <a:pt x="723900" y="161925"/>
                  <a:pt x="561975" y="0"/>
                  <a:pt x="361950" y="0"/>
                </a:cubicBezTo>
                <a:lnTo>
                  <a:pt x="361950" y="0"/>
                </a:lnTo>
                <a:close/>
              </a:path>
            </a:pathLst>
          </a:custGeom>
          <a:solidFill>
            <a:schemeClr val="accent1"/>
          </a:solidFill>
          <a:ln w="9525" cap="flat">
            <a:solidFill>
              <a:schemeClr val="accent1"/>
            </a:solidFill>
            <a:prstDash val="solid"/>
            <a:miter/>
          </a:ln>
        </p:spPr>
        <p:txBody>
          <a:bodyPr rtlCol="0" anchor="ctr"/>
          <a:lstStyle/>
          <a:p>
            <a:endParaRPr lang="en-AU"/>
          </a:p>
        </p:txBody>
      </p:sp>
      <p:sp>
        <p:nvSpPr>
          <p:cNvPr id="34" name="Graphic 12" descr="Sad face with no fill">
            <a:extLst>
              <a:ext uri="{FF2B5EF4-FFF2-40B4-BE49-F238E27FC236}">
                <a16:creationId xmlns:a16="http://schemas.microsoft.com/office/drawing/2014/main" id="{EEE90382-BB36-43F3-81F9-F2CA80885D73}"/>
              </a:ext>
            </a:extLst>
          </p:cNvPr>
          <p:cNvSpPr/>
          <p:nvPr/>
        </p:nvSpPr>
        <p:spPr>
          <a:xfrm>
            <a:off x="2083678" y="2284829"/>
            <a:ext cx="384809" cy="123825"/>
          </a:xfrm>
          <a:custGeom>
            <a:avLst/>
            <a:gdLst>
              <a:gd name="connsiteX0" fmla="*/ 3810 w 384809"/>
              <a:gd name="connsiteY0" fmla="*/ 93345 h 123825"/>
              <a:gd name="connsiteX1" fmla="*/ 0 w 384809"/>
              <a:gd name="connsiteY1" fmla="*/ 104775 h 123825"/>
              <a:gd name="connsiteX2" fmla="*/ 19050 w 384809"/>
              <a:gd name="connsiteY2" fmla="*/ 123825 h 123825"/>
              <a:gd name="connsiteX3" fmla="*/ 34290 w 384809"/>
              <a:gd name="connsiteY3" fmla="*/ 116205 h 123825"/>
              <a:gd name="connsiteX4" fmla="*/ 192405 w 384809"/>
              <a:gd name="connsiteY4" fmla="*/ 39052 h 123825"/>
              <a:gd name="connsiteX5" fmla="*/ 350520 w 384809"/>
              <a:gd name="connsiteY5" fmla="*/ 116205 h 123825"/>
              <a:gd name="connsiteX6" fmla="*/ 365760 w 384809"/>
              <a:gd name="connsiteY6" fmla="*/ 123825 h 123825"/>
              <a:gd name="connsiteX7" fmla="*/ 384810 w 384809"/>
              <a:gd name="connsiteY7" fmla="*/ 104775 h 123825"/>
              <a:gd name="connsiteX8" fmla="*/ 381000 w 384809"/>
              <a:gd name="connsiteY8" fmla="*/ 93345 h 123825"/>
              <a:gd name="connsiteX9" fmla="*/ 192405 w 384809"/>
              <a:gd name="connsiteY9" fmla="*/ 0 h 123825"/>
              <a:gd name="connsiteX10" fmla="*/ 3810 w 384809"/>
              <a:gd name="connsiteY10" fmla="*/ 93345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4809" h="123825">
                <a:moveTo>
                  <a:pt x="3810" y="93345"/>
                </a:moveTo>
                <a:cubicBezTo>
                  <a:pt x="1905" y="96202"/>
                  <a:pt x="0" y="100013"/>
                  <a:pt x="0" y="104775"/>
                </a:cubicBezTo>
                <a:cubicBezTo>
                  <a:pt x="0" y="115252"/>
                  <a:pt x="8573" y="123825"/>
                  <a:pt x="19050" y="123825"/>
                </a:cubicBezTo>
                <a:cubicBezTo>
                  <a:pt x="25718" y="123825"/>
                  <a:pt x="31433" y="120967"/>
                  <a:pt x="34290" y="116205"/>
                </a:cubicBezTo>
                <a:cubicBezTo>
                  <a:pt x="70485" y="68580"/>
                  <a:pt x="127635" y="39052"/>
                  <a:pt x="192405" y="39052"/>
                </a:cubicBezTo>
                <a:cubicBezTo>
                  <a:pt x="257175" y="39052"/>
                  <a:pt x="313373" y="68580"/>
                  <a:pt x="350520" y="116205"/>
                </a:cubicBezTo>
                <a:cubicBezTo>
                  <a:pt x="354330" y="120967"/>
                  <a:pt x="360045" y="123825"/>
                  <a:pt x="365760" y="123825"/>
                </a:cubicBezTo>
                <a:cubicBezTo>
                  <a:pt x="376238" y="123825"/>
                  <a:pt x="384810" y="115252"/>
                  <a:pt x="384810" y="104775"/>
                </a:cubicBezTo>
                <a:cubicBezTo>
                  <a:pt x="384810" y="100965"/>
                  <a:pt x="383858" y="97155"/>
                  <a:pt x="381000" y="93345"/>
                </a:cubicBezTo>
                <a:cubicBezTo>
                  <a:pt x="337185" y="37148"/>
                  <a:pt x="269558" y="0"/>
                  <a:pt x="192405" y="0"/>
                </a:cubicBezTo>
                <a:cubicBezTo>
                  <a:pt x="115253" y="0"/>
                  <a:pt x="47625" y="37148"/>
                  <a:pt x="3810" y="93345"/>
                </a:cubicBezTo>
                <a:close/>
              </a:path>
            </a:pathLst>
          </a:custGeom>
          <a:solidFill>
            <a:schemeClr val="accent6"/>
          </a:solidFill>
          <a:ln w="9525" cap="flat">
            <a:noFill/>
            <a:prstDash val="solid"/>
            <a:miter/>
          </a:ln>
        </p:spPr>
        <p:txBody>
          <a:bodyPr rtlCol="0" anchor="ctr"/>
          <a:lstStyle/>
          <a:p>
            <a:endParaRPr lang="en-AU"/>
          </a:p>
        </p:txBody>
      </p:sp>
      <p:sp>
        <p:nvSpPr>
          <p:cNvPr id="35" name="Graphic 12" descr="Sad face with no fill">
            <a:extLst>
              <a:ext uri="{FF2B5EF4-FFF2-40B4-BE49-F238E27FC236}">
                <a16:creationId xmlns:a16="http://schemas.microsoft.com/office/drawing/2014/main" id="{EEE90382-BB36-43F3-81F9-F2CA80885D73}"/>
              </a:ext>
            </a:extLst>
          </p:cNvPr>
          <p:cNvSpPr/>
          <p:nvPr/>
        </p:nvSpPr>
        <p:spPr>
          <a:xfrm>
            <a:off x="2371334" y="2075279"/>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6"/>
          </a:solidFill>
          <a:ln w="9525" cap="flat">
            <a:noFill/>
            <a:prstDash val="solid"/>
            <a:miter/>
          </a:ln>
        </p:spPr>
        <p:txBody>
          <a:bodyPr rtlCol="0" anchor="ctr"/>
          <a:lstStyle/>
          <a:p>
            <a:endParaRPr lang="en-AU"/>
          </a:p>
        </p:txBody>
      </p:sp>
      <p:sp>
        <p:nvSpPr>
          <p:cNvPr id="36" name="Graphic 12" descr="Sad face with no fill">
            <a:extLst>
              <a:ext uri="{FF2B5EF4-FFF2-40B4-BE49-F238E27FC236}">
                <a16:creationId xmlns:a16="http://schemas.microsoft.com/office/drawing/2014/main" id="{EEE90382-BB36-43F3-81F9-F2CA80885D73}"/>
              </a:ext>
            </a:extLst>
          </p:cNvPr>
          <p:cNvSpPr/>
          <p:nvPr/>
        </p:nvSpPr>
        <p:spPr>
          <a:xfrm>
            <a:off x="2066534" y="2075279"/>
            <a:ext cx="114300" cy="114300"/>
          </a:xfrm>
          <a:custGeom>
            <a:avLst/>
            <a:gdLst>
              <a:gd name="connsiteX0" fmla="*/ 114300 w 114300"/>
              <a:gd name="connsiteY0" fmla="*/ 57150 h 114300"/>
              <a:gd name="connsiteX1" fmla="*/ 57150 w 114300"/>
              <a:gd name="connsiteY1" fmla="*/ 114300 h 114300"/>
              <a:gd name="connsiteX2" fmla="*/ 0 w 114300"/>
              <a:gd name="connsiteY2" fmla="*/ 57150 h 114300"/>
              <a:gd name="connsiteX3" fmla="*/ 57150 w 114300"/>
              <a:gd name="connsiteY3" fmla="*/ 0 h 114300"/>
              <a:gd name="connsiteX4" fmla="*/ 114300 w 114300"/>
              <a:gd name="connsiteY4" fmla="*/ 5715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114300">
                <a:moveTo>
                  <a:pt x="114300" y="57150"/>
                </a:moveTo>
                <a:cubicBezTo>
                  <a:pt x="114300" y="88713"/>
                  <a:pt x="88713" y="114300"/>
                  <a:pt x="57150" y="114300"/>
                </a:cubicBezTo>
                <a:cubicBezTo>
                  <a:pt x="25587" y="114300"/>
                  <a:pt x="0" y="88713"/>
                  <a:pt x="0" y="57150"/>
                </a:cubicBezTo>
                <a:cubicBezTo>
                  <a:pt x="0" y="25587"/>
                  <a:pt x="25587" y="0"/>
                  <a:pt x="57150" y="0"/>
                </a:cubicBezTo>
                <a:cubicBezTo>
                  <a:pt x="88713" y="0"/>
                  <a:pt x="114300" y="25587"/>
                  <a:pt x="114300" y="57150"/>
                </a:cubicBezTo>
                <a:close/>
              </a:path>
            </a:pathLst>
          </a:custGeom>
          <a:solidFill>
            <a:schemeClr val="accent6"/>
          </a:solidFill>
          <a:ln w="9525" cap="flat">
            <a:noFill/>
            <a:prstDash val="solid"/>
            <a:miter/>
          </a:ln>
        </p:spPr>
        <p:txBody>
          <a:bodyPr rtlCol="0" anchor="ctr"/>
          <a:lstStyle/>
          <a:p>
            <a:endParaRPr lang="en-AU"/>
          </a:p>
        </p:txBody>
      </p:sp>
      <p:sp>
        <p:nvSpPr>
          <p:cNvPr id="37" name="Graphic 12" descr="Sad face with no fill">
            <a:extLst>
              <a:ext uri="{FF2B5EF4-FFF2-40B4-BE49-F238E27FC236}">
                <a16:creationId xmlns:a16="http://schemas.microsoft.com/office/drawing/2014/main" id="{EEE90382-BB36-43F3-81F9-F2CA80885D73}"/>
              </a:ext>
            </a:extLst>
          </p:cNvPr>
          <p:cNvSpPr/>
          <p:nvPr/>
        </p:nvSpPr>
        <p:spPr>
          <a:xfrm>
            <a:off x="1914090" y="1827629"/>
            <a:ext cx="723900" cy="723900"/>
          </a:xfrm>
          <a:custGeom>
            <a:avLst/>
            <a:gdLst>
              <a:gd name="connsiteX0" fmla="*/ 361950 w 723900"/>
              <a:gd name="connsiteY0" fmla="*/ 38100 h 723900"/>
              <a:gd name="connsiteX1" fmla="*/ 685800 w 723900"/>
              <a:gd name="connsiteY1" fmla="*/ 361950 h 723900"/>
              <a:gd name="connsiteX2" fmla="*/ 361950 w 723900"/>
              <a:gd name="connsiteY2" fmla="*/ 685800 h 723900"/>
              <a:gd name="connsiteX3" fmla="*/ 38100 w 723900"/>
              <a:gd name="connsiteY3" fmla="*/ 361950 h 723900"/>
              <a:gd name="connsiteX4" fmla="*/ 361950 w 723900"/>
              <a:gd name="connsiteY4" fmla="*/ 38100 h 723900"/>
              <a:gd name="connsiteX5" fmla="*/ 361950 w 723900"/>
              <a:gd name="connsiteY5" fmla="*/ 0 h 723900"/>
              <a:gd name="connsiteX6" fmla="*/ 0 w 723900"/>
              <a:gd name="connsiteY6" fmla="*/ 361950 h 723900"/>
              <a:gd name="connsiteX7" fmla="*/ 361950 w 723900"/>
              <a:gd name="connsiteY7" fmla="*/ 723900 h 723900"/>
              <a:gd name="connsiteX8" fmla="*/ 723900 w 723900"/>
              <a:gd name="connsiteY8" fmla="*/ 361950 h 723900"/>
              <a:gd name="connsiteX9" fmla="*/ 361950 w 723900"/>
              <a:gd name="connsiteY9" fmla="*/ 0 h 723900"/>
              <a:gd name="connsiteX10" fmla="*/ 361950 w 723900"/>
              <a:gd name="connsiteY10" fmla="*/ 0 h 723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3900" h="723900">
                <a:moveTo>
                  <a:pt x="361950" y="38100"/>
                </a:moveTo>
                <a:cubicBezTo>
                  <a:pt x="540068" y="38100"/>
                  <a:pt x="685800" y="183833"/>
                  <a:pt x="685800" y="361950"/>
                </a:cubicBezTo>
                <a:cubicBezTo>
                  <a:pt x="685800" y="540068"/>
                  <a:pt x="540068" y="685800"/>
                  <a:pt x="361950" y="685800"/>
                </a:cubicBezTo>
                <a:cubicBezTo>
                  <a:pt x="183833" y="685800"/>
                  <a:pt x="38100" y="540068"/>
                  <a:pt x="38100" y="361950"/>
                </a:cubicBezTo>
                <a:cubicBezTo>
                  <a:pt x="38100" y="183833"/>
                  <a:pt x="183833" y="38100"/>
                  <a:pt x="361950" y="38100"/>
                </a:cubicBezTo>
                <a:moveTo>
                  <a:pt x="361950" y="0"/>
                </a:moveTo>
                <a:cubicBezTo>
                  <a:pt x="161925" y="0"/>
                  <a:pt x="0" y="161925"/>
                  <a:pt x="0" y="361950"/>
                </a:cubicBezTo>
                <a:cubicBezTo>
                  <a:pt x="0" y="561975"/>
                  <a:pt x="161925" y="723900"/>
                  <a:pt x="361950" y="723900"/>
                </a:cubicBezTo>
                <a:cubicBezTo>
                  <a:pt x="561975" y="723900"/>
                  <a:pt x="723900" y="561975"/>
                  <a:pt x="723900" y="361950"/>
                </a:cubicBezTo>
                <a:cubicBezTo>
                  <a:pt x="723900" y="161925"/>
                  <a:pt x="561975" y="0"/>
                  <a:pt x="361950" y="0"/>
                </a:cubicBezTo>
                <a:lnTo>
                  <a:pt x="361950" y="0"/>
                </a:lnTo>
                <a:close/>
              </a:path>
            </a:pathLst>
          </a:custGeom>
          <a:solidFill>
            <a:schemeClr val="accent6"/>
          </a:solidFill>
          <a:ln w="9525" cap="flat">
            <a:noFill/>
            <a:prstDash val="solid"/>
            <a:miter/>
          </a:ln>
        </p:spPr>
        <p:txBody>
          <a:bodyPr rtlCol="0" anchor="ctr"/>
          <a:lstStyle/>
          <a:p>
            <a:endParaRPr lang="en-AU"/>
          </a:p>
        </p:txBody>
      </p:sp>
      <p:sp>
        <p:nvSpPr>
          <p:cNvPr id="38" name="Graphic 9" descr="Badge 1 with solid fill">
            <a:extLst>
              <a:ext uri="{FF2B5EF4-FFF2-40B4-BE49-F238E27FC236}">
                <a16:creationId xmlns:a16="http://schemas.microsoft.com/office/drawing/2014/main" id="{80A5838C-092E-4300-B59F-502047CC0E7F}"/>
              </a:ext>
            </a:extLst>
          </p:cNvPr>
          <p:cNvSpPr/>
          <p:nvPr/>
        </p:nvSpPr>
        <p:spPr>
          <a:xfrm>
            <a:off x="2162104" y="2557506"/>
            <a:ext cx="227873" cy="227874"/>
          </a:xfrm>
          <a:custGeom>
            <a:avLst/>
            <a:gdLst>
              <a:gd name="connsiteX0" fmla="*/ 113937 w 227873"/>
              <a:gd name="connsiteY0" fmla="*/ 0 h 227874"/>
              <a:gd name="connsiteX1" fmla="*/ 0 w 227873"/>
              <a:gd name="connsiteY1" fmla="*/ 113937 h 227874"/>
              <a:gd name="connsiteX2" fmla="*/ 113937 w 227873"/>
              <a:gd name="connsiteY2" fmla="*/ 227874 h 227874"/>
              <a:gd name="connsiteX3" fmla="*/ 227874 w 227873"/>
              <a:gd name="connsiteY3" fmla="*/ 113937 h 227874"/>
              <a:gd name="connsiteX4" fmla="*/ 227874 w 227873"/>
              <a:gd name="connsiteY4" fmla="*/ 113925 h 227874"/>
              <a:gd name="connsiteX5" fmla="*/ 114027 w 227873"/>
              <a:gd name="connsiteY5" fmla="*/ 0 h 227874"/>
              <a:gd name="connsiteX6" fmla="*/ 113937 w 227873"/>
              <a:gd name="connsiteY6" fmla="*/ 0 h 227874"/>
              <a:gd name="connsiteX7" fmla="*/ 126435 w 227873"/>
              <a:gd name="connsiteY7" fmla="*/ 162300 h 227874"/>
              <a:gd name="connsiteX8" fmla="*/ 109104 w 227873"/>
              <a:gd name="connsiteY8" fmla="*/ 162300 h 227874"/>
              <a:gd name="connsiteX9" fmla="*/ 109104 w 227873"/>
              <a:gd name="connsiteY9" fmla="*/ 79527 h 227874"/>
              <a:gd name="connsiteX10" fmla="*/ 104469 w 227873"/>
              <a:gd name="connsiteY10" fmla="*/ 82416 h 227874"/>
              <a:gd name="connsiteX11" fmla="*/ 99441 w 227873"/>
              <a:gd name="connsiteY11" fmla="*/ 84906 h 227874"/>
              <a:gd name="connsiteX12" fmla="*/ 93564 w 227873"/>
              <a:gd name="connsiteY12" fmla="*/ 86949 h 227874"/>
              <a:gd name="connsiteX13" fmla="*/ 86790 w 227873"/>
              <a:gd name="connsiteY13" fmla="*/ 88791 h 227874"/>
              <a:gd name="connsiteX14" fmla="*/ 86790 w 227873"/>
              <a:gd name="connsiteY14" fmla="*/ 74946 h 227874"/>
              <a:gd name="connsiteX15" fmla="*/ 91320 w 227873"/>
              <a:gd name="connsiteY15" fmla="*/ 73551 h 227874"/>
              <a:gd name="connsiteX16" fmla="*/ 95358 w 227873"/>
              <a:gd name="connsiteY16" fmla="*/ 72156 h 227874"/>
              <a:gd name="connsiteX17" fmla="*/ 99342 w 227873"/>
              <a:gd name="connsiteY17" fmla="*/ 70512 h 227874"/>
              <a:gd name="connsiteX18" fmla="*/ 103326 w 227873"/>
              <a:gd name="connsiteY18" fmla="*/ 68868 h 227874"/>
              <a:gd name="connsiteX19" fmla="*/ 107157 w 227873"/>
              <a:gd name="connsiteY19" fmla="*/ 66876 h 227874"/>
              <a:gd name="connsiteX20" fmla="*/ 110997 w 227873"/>
              <a:gd name="connsiteY20" fmla="*/ 64776 h 227874"/>
              <a:gd name="connsiteX21" fmla="*/ 115128 w 227873"/>
              <a:gd name="connsiteY21" fmla="*/ 62376 h 227874"/>
              <a:gd name="connsiteX22" fmla="*/ 119265 w 227873"/>
              <a:gd name="connsiteY22" fmla="*/ 59976 h 227874"/>
              <a:gd name="connsiteX23" fmla="*/ 126435 w 227873"/>
              <a:gd name="connsiteY23" fmla="*/ 59976 h 227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7873" h="227874">
                <a:moveTo>
                  <a:pt x="113937" y="0"/>
                </a:moveTo>
                <a:cubicBezTo>
                  <a:pt x="51011" y="0"/>
                  <a:pt x="0" y="51011"/>
                  <a:pt x="0" y="113937"/>
                </a:cubicBezTo>
                <a:cubicBezTo>
                  <a:pt x="0" y="176863"/>
                  <a:pt x="51011" y="227874"/>
                  <a:pt x="113937" y="227874"/>
                </a:cubicBezTo>
                <a:cubicBezTo>
                  <a:pt x="176863" y="227874"/>
                  <a:pt x="227874" y="176863"/>
                  <a:pt x="227874" y="113937"/>
                </a:cubicBezTo>
                <a:cubicBezTo>
                  <a:pt x="227874" y="113933"/>
                  <a:pt x="227874" y="113929"/>
                  <a:pt x="227874" y="113925"/>
                </a:cubicBezTo>
                <a:cubicBezTo>
                  <a:pt x="227896" y="51028"/>
                  <a:pt x="176924" y="22"/>
                  <a:pt x="114027" y="0"/>
                </a:cubicBezTo>
                <a:cubicBezTo>
                  <a:pt x="113997" y="0"/>
                  <a:pt x="113967" y="0"/>
                  <a:pt x="113937" y="0"/>
                </a:cubicBezTo>
                <a:close/>
                <a:moveTo>
                  <a:pt x="126435" y="162300"/>
                </a:moveTo>
                <a:lnTo>
                  <a:pt x="109104" y="162300"/>
                </a:lnTo>
                <a:lnTo>
                  <a:pt x="109104" y="79527"/>
                </a:lnTo>
                <a:cubicBezTo>
                  <a:pt x="107640" y="80527"/>
                  <a:pt x="106095" y="81490"/>
                  <a:pt x="104469" y="82416"/>
                </a:cubicBezTo>
                <a:cubicBezTo>
                  <a:pt x="102844" y="83345"/>
                  <a:pt x="101165" y="84176"/>
                  <a:pt x="99441" y="84906"/>
                </a:cubicBezTo>
                <a:cubicBezTo>
                  <a:pt x="97577" y="85638"/>
                  <a:pt x="95618" y="86319"/>
                  <a:pt x="93564" y="86949"/>
                </a:cubicBezTo>
                <a:cubicBezTo>
                  <a:pt x="91510" y="87579"/>
                  <a:pt x="89252" y="88193"/>
                  <a:pt x="86790" y="88791"/>
                </a:cubicBezTo>
                <a:lnTo>
                  <a:pt x="86790" y="74946"/>
                </a:lnTo>
                <a:cubicBezTo>
                  <a:pt x="88450" y="74480"/>
                  <a:pt x="89960" y="74015"/>
                  <a:pt x="91320" y="73551"/>
                </a:cubicBezTo>
                <a:cubicBezTo>
                  <a:pt x="92680" y="73087"/>
                  <a:pt x="94026" y="72622"/>
                  <a:pt x="95358" y="72156"/>
                </a:cubicBezTo>
                <a:cubicBezTo>
                  <a:pt x="96681" y="71625"/>
                  <a:pt x="98013" y="71079"/>
                  <a:pt x="99342" y="70512"/>
                </a:cubicBezTo>
                <a:cubicBezTo>
                  <a:pt x="100671" y="69945"/>
                  <a:pt x="101997" y="69402"/>
                  <a:pt x="103326" y="68868"/>
                </a:cubicBezTo>
                <a:cubicBezTo>
                  <a:pt x="104586" y="68204"/>
                  <a:pt x="105863" y="67540"/>
                  <a:pt x="107157" y="66876"/>
                </a:cubicBezTo>
                <a:cubicBezTo>
                  <a:pt x="108451" y="66212"/>
                  <a:pt x="109731" y="65512"/>
                  <a:pt x="110997" y="64776"/>
                </a:cubicBezTo>
                <a:cubicBezTo>
                  <a:pt x="112397" y="64048"/>
                  <a:pt x="113774" y="63248"/>
                  <a:pt x="115128" y="62376"/>
                </a:cubicBezTo>
                <a:cubicBezTo>
                  <a:pt x="116482" y="61504"/>
                  <a:pt x="117861" y="60704"/>
                  <a:pt x="119265" y="59976"/>
                </a:cubicBezTo>
                <a:lnTo>
                  <a:pt x="126435" y="59976"/>
                </a:lnTo>
                <a:close/>
              </a:path>
            </a:pathLst>
          </a:custGeom>
          <a:solidFill>
            <a:srgbClr val="0148A4"/>
          </a:solidFill>
          <a:ln w="2977" cap="flat">
            <a:noFill/>
            <a:prstDash val="solid"/>
            <a:miter/>
          </a:ln>
        </p:spPr>
        <p:txBody>
          <a:bodyPr rtlCol="0" anchor="ctr"/>
          <a:lstStyle/>
          <a:p>
            <a:endParaRPr lang="en-AU"/>
          </a:p>
        </p:txBody>
      </p:sp>
      <p:grpSp>
        <p:nvGrpSpPr>
          <p:cNvPr id="7" name="Group 4">
            <a:extLst>
              <a:ext uri="{FF2B5EF4-FFF2-40B4-BE49-F238E27FC236}">
                <a16:creationId xmlns:a16="http://schemas.microsoft.com/office/drawing/2014/main" id="{9282A08B-AB29-646B-50A0-8A38BC08C70E}"/>
              </a:ext>
            </a:extLst>
          </p:cNvPr>
          <p:cNvGrpSpPr>
            <a:grpSpLocks noChangeAspect="1"/>
          </p:cNvGrpSpPr>
          <p:nvPr/>
        </p:nvGrpSpPr>
        <p:grpSpPr bwMode="auto">
          <a:xfrm>
            <a:off x="4422776" y="4302125"/>
            <a:ext cx="5788024" cy="1881188"/>
            <a:chOff x="2786" y="2710"/>
            <a:chExt cx="2780" cy="1185"/>
          </a:xfrm>
        </p:grpSpPr>
        <p:sp>
          <p:nvSpPr>
            <p:cNvPr id="8" name="AutoShape 3">
              <a:extLst>
                <a:ext uri="{FF2B5EF4-FFF2-40B4-BE49-F238E27FC236}">
                  <a16:creationId xmlns:a16="http://schemas.microsoft.com/office/drawing/2014/main" id="{C06F433B-153A-DE91-F774-B52747D1E3E5}"/>
                </a:ext>
              </a:extLst>
            </p:cNvPr>
            <p:cNvSpPr>
              <a:spLocks noChangeAspect="1" noChangeArrowheads="1" noTextEdit="1"/>
            </p:cNvSpPr>
            <p:nvPr/>
          </p:nvSpPr>
          <p:spPr bwMode="auto">
            <a:xfrm>
              <a:off x="2786" y="2710"/>
              <a:ext cx="2775" cy="1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 name="Rectangle 5">
              <a:extLst>
                <a:ext uri="{FF2B5EF4-FFF2-40B4-BE49-F238E27FC236}">
                  <a16:creationId xmlns:a16="http://schemas.microsoft.com/office/drawing/2014/main" id="{368E2153-301C-C3B5-C5CD-658A0AC3D3F5}"/>
                </a:ext>
              </a:extLst>
            </p:cNvPr>
            <p:cNvSpPr>
              <a:spLocks noChangeArrowheads="1"/>
            </p:cNvSpPr>
            <p:nvPr/>
          </p:nvSpPr>
          <p:spPr bwMode="auto">
            <a:xfrm>
              <a:off x="2786" y="2710"/>
              <a:ext cx="2775" cy="294"/>
            </a:xfrm>
            <a:prstGeom prst="rect">
              <a:avLst/>
            </a:prstGeom>
            <a:solidFill>
              <a:srgbClr val="E2EF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3" name="Rectangle 6">
              <a:extLst>
                <a:ext uri="{FF2B5EF4-FFF2-40B4-BE49-F238E27FC236}">
                  <a16:creationId xmlns:a16="http://schemas.microsoft.com/office/drawing/2014/main" id="{4A327B5B-081A-C454-DAA4-B8081C231D4E}"/>
                </a:ext>
              </a:extLst>
            </p:cNvPr>
            <p:cNvSpPr>
              <a:spLocks noChangeArrowheads="1"/>
            </p:cNvSpPr>
            <p:nvPr/>
          </p:nvSpPr>
          <p:spPr bwMode="auto">
            <a:xfrm>
              <a:off x="2786" y="3577"/>
              <a:ext cx="2775" cy="294"/>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5" name="Rectangle 7">
              <a:extLst>
                <a:ext uri="{FF2B5EF4-FFF2-40B4-BE49-F238E27FC236}">
                  <a16:creationId xmlns:a16="http://schemas.microsoft.com/office/drawing/2014/main" id="{9AF961E9-7D53-3283-34BC-5485F3979919}"/>
                </a:ext>
              </a:extLst>
            </p:cNvPr>
            <p:cNvSpPr>
              <a:spLocks noChangeArrowheads="1"/>
            </p:cNvSpPr>
            <p:nvPr/>
          </p:nvSpPr>
          <p:spPr bwMode="auto">
            <a:xfrm>
              <a:off x="3190" y="2864"/>
              <a:ext cx="322"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Single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8">
              <a:extLst>
                <a:ext uri="{FF2B5EF4-FFF2-40B4-BE49-F238E27FC236}">
                  <a16:creationId xmlns:a16="http://schemas.microsoft.com/office/drawing/2014/main" id="{42A79027-CCAB-EE0B-7B75-B93D1D3F448D}"/>
                </a:ext>
              </a:extLst>
            </p:cNvPr>
            <p:cNvSpPr>
              <a:spLocks noChangeArrowheads="1"/>
            </p:cNvSpPr>
            <p:nvPr/>
          </p:nvSpPr>
          <p:spPr bwMode="auto">
            <a:xfrm>
              <a:off x="3782" y="2864"/>
              <a:ext cx="423"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Married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9">
              <a:extLst>
                <a:ext uri="{FF2B5EF4-FFF2-40B4-BE49-F238E27FC236}">
                  <a16:creationId xmlns:a16="http://schemas.microsoft.com/office/drawing/2014/main" id="{A9557EB4-F3F7-142A-E969-88D5D5F7BF43}"/>
                </a:ext>
              </a:extLst>
            </p:cNvPr>
            <p:cNvSpPr>
              <a:spLocks noChangeArrowheads="1"/>
            </p:cNvSpPr>
            <p:nvPr/>
          </p:nvSpPr>
          <p:spPr bwMode="auto">
            <a:xfrm>
              <a:off x="4469" y="2864"/>
              <a:ext cx="322"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Single</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10">
              <a:extLst>
                <a:ext uri="{FF2B5EF4-FFF2-40B4-BE49-F238E27FC236}">
                  <a16:creationId xmlns:a16="http://schemas.microsoft.com/office/drawing/2014/main" id="{600F00A7-3FDE-4ABD-C3CB-9F8ACC23D28B}"/>
                </a:ext>
              </a:extLst>
            </p:cNvPr>
            <p:cNvSpPr>
              <a:spLocks noChangeArrowheads="1"/>
            </p:cNvSpPr>
            <p:nvPr/>
          </p:nvSpPr>
          <p:spPr bwMode="auto">
            <a:xfrm>
              <a:off x="5061" y="2864"/>
              <a:ext cx="423"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Married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Rectangle 11">
              <a:extLst>
                <a:ext uri="{FF2B5EF4-FFF2-40B4-BE49-F238E27FC236}">
                  <a16:creationId xmlns:a16="http://schemas.microsoft.com/office/drawing/2014/main" id="{5CCCD12A-C710-5BB9-5844-32048E9F439C}"/>
                </a:ext>
              </a:extLst>
            </p:cNvPr>
            <p:cNvSpPr>
              <a:spLocks noChangeArrowheads="1"/>
            </p:cNvSpPr>
            <p:nvPr/>
          </p:nvSpPr>
          <p:spPr bwMode="auto">
            <a:xfrm>
              <a:off x="3262" y="3009"/>
              <a:ext cx="16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12">
              <a:extLst>
                <a:ext uri="{FF2B5EF4-FFF2-40B4-BE49-F238E27FC236}">
                  <a16:creationId xmlns:a16="http://schemas.microsoft.com/office/drawing/2014/main" id="{D5BDA3B4-777E-87A7-D3E6-A68D225D13EF}"/>
                </a:ext>
              </a:extLst>
            </p:cNvPr>
            <p:cNvSpPr>
              <a:spLocks noChangeArrowheads="1"/>
            </p:cNvSpPr>
            <p:nvPr/>
          </p:nvSpPr>
          <p:spPr bwMode="auto">
            <a:xfrm>
              <a:off x="3902" y="3009"/>
              <a:ext cx="16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Rectangle 13">
              <a:extLst>
                <a:ext uri="{FF2B5EF4-FFF2-40B4-BE49-F238E27FC236}">
                  <a16:creationId xmlns:a16="http://schemas.microsoft.com/office/drawing/2014/main" id="{7FA52C6C-BC5C-A059-F253-82B562BF4AE8}"/>
                </a:ext>
              </a:extLst>
            </p:cNvPr>
            <p:cNvSpPr>
              <a:spLocks noChangeArrowheads="1"/>
            </p:cNvSpPr>
            <p:nvPr/>
          </p:nvSpPr>
          <p:spPr bwMode="auto">
            <a:xfrm>
              <a:off x="4570" y="3009"/>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 name="Rectangle 14">
              <a:extLst>
                <a:ext uri="{FF2B5EF4-FFF2-40B4-BE49-F238E27FC236}">
                  <a16:creationId xmlns:a16="http://schemas.microsoft.com/office/drawing/2014/main" id="{82C47FE6-EE23-B4EF-FB99-03018A3E1C0E}"/>
                </a:ext>
              </a:extLst>
            </p:cNvPr>
            <p:cNvSpPr>
              <a:spLocks noChangeArrowheads="1"/>
            </p:cNvSpPr>
            <p:nvPr/>
          </p:nvSpPr>
          <p:spPr bwMode="auto">
            <a:xfrm>
              <a:off x="5210" y="3009"/>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 name="Rectangle 15">
              <a:extLst>
                <a:ext uri="{FF2B5EF4-FFF2-40B4-BE49-F238E27FC236}">
                  <a16:creationId xmlns:a16="http://schemas.microsoft.com/office/drawing/2014/main" id="{2EE85348-E590-A243-B110-6D7A6DF8FB4D}"/>
                </a:ext>
              </a:extLst>
            </p:cNvPr>
            <p:cNvSpPr>
              <a:spLocks noChangeArrowheads="1"/>
            </p:cNvSpPr>
            <p:nvPr/>
          </p:nvSpPr>
          <p:spPr bwMode="auto">
            <a:xfrm>
              <a:off x="3262" y="3153"/>
              <a:ext cx="16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Rectangle 16">
              <a:extLst>
                <a:ext uri="{FF2B5EF4-FFF2-40B4-BE49-F238E27FC236}">
                  <a16:creationId xmlns:a16="http://schemas.microsoft.com/office/drawing/2014/main" id="{4066ABAB-10EF-AD0B-0733-D226EE646F2B}"/>
                </a:ext>
              </a:extLst>
            </p:cNvPr>
            <p:cNvSpPr>
              <a:spLocks noChangeArrowheads="1"/>
            </p:cNvSpPr>
            <p:nvPr/>
          </p:nvSpPr>
          <p:spPr bwMode="auto">
            <a:xfrm>
              <a:off x="3902" y="3153"/>
              <a:ext cx="16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 name="Rectangle 17">
              <a:extLst>
                <a:ext uri="{FF2B5EF4-FFF2-40B4-BE49-F238E27FC236}">
                  <a16:creationId xmlns:a16="http://schemas.microsoft.com/office/drawing/2014/main" id="{B19DC7A5-9B68-AC7A-ED37-35D0BB70CA31}"/>
                </a:ext>
              </a:extLst>
            </p:cNvPr>
            <p:cNvSpPr>
              <a:spLocks noChangeArrowheads="1"/>
            </p:cNvSpPr>
            <p:nvPr/>
          </p:nvSpPr>
          <p:spPr bwMode="auto">
            <a:xfrm>
              <a:off x="4570" y="3153"/>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 name="Rectangle 18">
              <a:extLst>
                <a:ext uri="{FF2B5EF4-FFF2-40B4-BE49-F238E27FC236}">
                  <a16:creationId xmlns:a16="http://schemas.microsoft.com/office/drawing/2014/main" id="{46DCA619-3001-F472-98AA-83FA1025010B}"/>
                </a:ext>
              </a:extLst>
            </p:cNvPr>
            <p:cNvSpPr>
              <a:spLocks noChangeArrowheads="1"/>
            </p:cNvSpPr>
            <p:nvPr/>
          </p:nvSpPr>
          <p:spPr bwMode="auto">
            <a:xfrm>
              <a:off x="5210" y="3153"/>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Rectangle 19">
              <a:extLst>
                <a:ext uri="{FF2B5EF4-FFF2-40B4-BE49-F238E27FC236}">
                  <a16:creationId xmlns:a16="http://schemas.microsoft.com/office/drawing/2014/main" id="{17BD1A48-D071-9277-8741-A193EEDD7637}"/>
                </a:ext>
              </a:extLst>
            </p:cNvPr>
            <p:cNvSpPr>
              <a:spLocks noChangeArrowheads="1"/>
            </p:cNvSpPr>
            <p:nvPr/>
          </p:nvSpPr>
          <p:spPr bwMode="auto">
            <a:xfrm>
              <a:off x="3262" y="3298"/>
              <a:ext cx="16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 name="Rectangle 20">
              <a:extLst>
                <a:ext uri="{FF2B5EF4-FFF2-40B4-BE49-F238E27FC236}">
                  <a16:creationId xmlns:a16="http://schemas.microsoft.com/office/drawing/2014/main" id="{C6B91B82-6A9A-46A6-8DFC-89C0067BD966}"/>
                </a:ext>
              </a:extLst>
            </p:cNvPr>
            <p:cNvSpPr>
              <a:spLocks noChangeArrowheads="1"/>
            </p:cNvSpPr>
            <p:nvPr/>
          </p:nvSpPr>
          <p:spPr bwMode="auto">
            <a:xfrm>
              <a:off x="3931" y="3298"/>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9</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 name="Rectangle 21">
              <a:extLst>
                <a:ext uri="{FF2B5EF4-FFF2-40B4-BE49-F238E27FC236}">
                  <a16:creationId xmlns:a16="http://schemas.microsoft.com/office/drawing/2014/main" id="{7E95C877-7B7D-7FB0-6425-B10173AA8BF4}"/>
                </a:ext>
              </a:extLst>
            </p:cNvPr>
            <p:cNvSpPr>
              <a:spLocks noChangeArrowheads="1"/>
            </p:cNvSpPr>
            <p:nvPr/>
          </p:nvSpPr>
          <p:spPr bwMode="auto">
            <a:xfrm>
              <a:off x="4570" y="3298"/>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Rectangle 22">
              <a:extLst>
                <a:ext uri="{FF2B5EF4-FFF2-40B4-BE49-F238E27FC236}">
                  <a16:creationId xmlns:a16="http://schemas.microsoft.com/office/drawing/2014/main" id="{8B1EA820-03AE-1EB5-F86A-57282E4543E2}"/>
                </a:ext>
              </a:extLst>
            </p:cNvPr>
            <p:cNvSpPr>
              <a:spLocks noChangeArrowheads="1"/>
            </p:cNvSpPr>
            <p:nvPr/>
          </p:nvSpPr>
          <p:spPr bwMode="auto">
            <a:xfrm>
              <a:off x="5210" y="3298"/>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 name="Rectangle 23">
              <a:extLst>
                <a:ext uri="{FF2B5EF4-FFF2-40B4-BE49-F238E27FC236}">
                  <a16:creationId xmlns:a16="http://schemas.microsoft.com/office/drawing/2014/main" id="{5BD63762-6D75-2082-8246-4DF47A2B2AC8}"/>
                </a:ext>
              </a:extLst>
            </p:cNvPr>
            <p:cNvSpPr>
              <a:spLocks noChangeArrowheads="1"/>
            </p:cNvSpPr>
            <p:nvPr/>
          </p:nvSpPr>
          <p:spPr bwMode="auto">
            <a:xfrm>
              <a:off x="3291" y="3442"/>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 name="Rectangle 24">
              <a:extLst>
                <a:ext uri="{FF2B5EF4-FFF2-40B4-BE49-F238E27FC236}">
                  <a16:creationId xmlns:a16="http://schemas.microsoft.com/office/drawing/2014/main" id="{59749D34-B8A3-BFC7-BD48-6A3350077478}"/>
                </a:ext>
              </a:extLst>
            </p:cNvPr>
            <p:cNvSpPr>
              <a:spLocks noChangeArrowheads="1"/>
            </p:cNvSpPr>
            <p:nvPr/>
          </p:nvSpPr>
          <p:spPr bwMode="auto">
            <a:xfrm>
              <a:off x="3931" y="3442"/>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Rectangle 25">
              <a:extLst>
                <a:ext uri="{FF2B5EF4-FFF2-40B4-BE49-F238E27FC236}">
                  <a16:creationId xmlns:a16="http://schemas.microsoft.com/office/drawing/2014/main" id="{3F644011-553D-8C32-F4E9-8D8264B38C7B}"/>
                </a:ext>
              </a:extLst>
            </p:cNvPr>
            <p:cNvSpPr>
              <a:spLocks noChangeArrowheads="1"/>
            </p:cNvSpPr>
            <p:nvPr/>
          </p:nvSpPr>
          <p:spPr bwMode="auto">
            <a:xfrm>
              <a:off x="4570" y="3442"/>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Rectangle 26">
              <a:extLst>
                <a:ext uri="{FF2B5EF4-FFF2-40B4-BE49-F238E27FC236}">
                  <a16:creationId xmlns:a16="http://schemas.microsoft.com/office/drawing/2014/main" id="{15BAA372-2CF1-B769-87F1-00E7B2AC43A9}"/>
                </a:ext>
              </a:extLst>
            </p:cNvPr>
            <p:cNvSpPr>
              <a:spLocks noChangeArrowheads="1"/>
            </p:cNvSpPr>
            <p:nvPr/>
          </p:nvSpPr>
          <p:spPr bwMode="auto">
            <a:xfrm>
              <a:off x="5210" y="3442"/>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27">
              <a:extLst>
                <a:ext uri="{FF2B5EF4-FFF2-40B4-BE49-F238E27FC236}">
                  <a16:creationId xmlns:a16="http://schemas.microsoft.com/office/drawing/2014/main" id="{621C078E-02C8-1DEF-CADE-60D3B80524A0}"/>
                </a:ext>
              </a:extLst>
            </p:cNvPr>
            <p:cNvSpPr>
              <a:spLocks noChangeArrowheads="1"/>
            </p:cNvSpPr>
            <p:nvPr/>
          </p:nvSpPr>
          <p:spPr bwMode="auto">
            <a:xfrm>
              <a:off x="2805" y="3587"/>
              <a:ext cx="26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000000"/>
                  </a:solidFill>
                  <a:effectLst/>
                  <a:latin typeface="Calibri" panose="020F0502020204030204" pitchFamily="34" charset="0"/>
                </a:rPr>
                <a:t>Mean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4" name="Rectangle 28">
              <a:extLst>
                <a:ext uri="{FF2B5EF4-FFF2-40B4-BE49-F238E27FC236}">
                  <a16:creationId xmlns:a16="http://schemas.microsoft.com/office/drawing/2014/main" id="{4142B6D6-1901-C637-3ED5-1F6D5B5F5FA9}"/>
                </a:ext>
              </a:extLst>
            </p:cNvPr>
            <p:cNvSpPr>
              <a:spLocks noChangeArrowheads="1"/>
            </p:cNvSpPr>
            <p:nvPr/>
          </p:nvSpPr>
          <p:spPr bwMode="auto">
            <a:xfrm>
              <a:off x="3248" y="3587"/>
              <a:ext cx="197"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9.8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29">
              <a:extLst>
                <a:ext uri="{FF2B5EF4-FFF2-40B4-BE49-F238E27FC236}">
                  <a16:creationId xmlns:a16="http://schemas.microsoft.com/office/drawing/2014/main" id="{041ED27B-118E-5AD5-0585-D64F89043372}"/>
                </a:ext>
              </a:extLst>
            </p:cNvPr>
            <p:cNvSpPr>
              <a:spLocks noChangeArrowheads="1"/>
            </p:cNvSpPr>
            <p:nvPr/>
          </p:nvSpPr>
          <p:spPr bwMode="auto">
            <a:xfrm>
              <a:off x="3859" y="3587"/>
              <a:ext cx="25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13.0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 name="Rectangle 30">
              <a:extLst>
                <a:ext uri="{FF2B5EF4-FFF2-40B4-BE49-F238E27FC236}">
                  <a16:creationId xmlns:a16="http://schemas.microsoft.com/office/drawing/2014/main" id="{576DC46D-B805-5082-4892-998718917D44}"/>
                </a:ext>
              </a:extLst>
            </p:cNvPr>
            <p:cNvSpPr>
              <a:spLocks noChangeArrowheads="1"/>
            </p:cNvSpPr>
            <p:nvPr/>
          </p:nvSpPr>
          <p:spPr bwMode="auto">
            <a:xfrm>
              <a:off x="4570" y="3587"/>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Rectangle 31">
              <a:extLst>
                <a:ext uri="{FF2B5EF4-FFF2-40B4-BE49-F238E27FC236}">
                  <a16:creationId xmlns:a16="http://schemas.microsoft.com/office/drawing/2014/main" id="{94D3BE3D-0B79-A4A3-6516-D3959026081F}"/>
                </a:ext>
              </a:extLst>
            </p:cNvPr>
            <p:cNvSpPr>
              <a:spLocks noChangeArrowheads="1"/>
            </p:cNvSpPr>
            <p:nvPr/>
          </p:nvSpPr>
          <p:spPr bwMode="auto">
            <a:xfrm>
              <a:off x="5210" y="3587"/>
              <a:ext cx="115"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 name="Rectangle 32">
              <a:extLst>
                <a:ext uri="{FF2B5EF4-FFF2-40B4-BE49-F238E27FC236}">
                  <a16:creationId xmlns:a16="http://schemas.microsoft.com/office/drawing/2014/main" id="{D373ADFA-EF8B-3504-016C-C9997A3E0412}"/>
                </a:ext>
              </a:extLst>
            </p:cNvPr>
            <p:cNvSpPr>
              <a:spLocks noChangeArrowheads="1"/>
            </p:cNvSpPr>
            <p:nvPr/>
          </p:nvSpPr>
          <p:spPr bwMode="auto">
            <a:xfrm>
              <a:off x="2805" y="3731"/>
              <a:ext cx="178"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SD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 name="Rectangle 33">
              <a:extLst>
                <a:ext uri="{FF2B5EF4-FFF2-40B4-BE49-F238E27FC236}">
                  <a16:creationId xmlns:a16="http://schemas.microsoft.com/office/drawing/2014/main" id="{4849A811-4278-F2C9-1741-EE2754C6DD9A}"/>
                </a:ext>
              </a:extLst>
            </p:cNvPr>
            <p:cNvSpPr>
              <a:spLocks noChangeArrowheads="1"/>
            </p:cNvSpPr>
            <p:nvPr/>
          </p:nvSpPr>
          <p:spPr bwMode="auto">
            <a:xfrm>
              <a:off x="3248" y="3731"/>
              <a:ext cx="197"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2.6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Rectangle 34">
              <a:extLst>
                <a:ext uri="{FF2B5EF4-FFF2-40B4-BE49-F238E27FC236}">
                  <a16:creationId xmlns:a16="http://schemas.microsoft.com/office/drawing/2014/main" id="{DB93A1D1-106F-E600-AE59-2F1E3329920B}"/>
                </a:ext>
              </a:extLst>
            </p:cNvPr>
            <p:cNvSpPr>
              <a:spLocks noChangeArrowheads="1"/>
            </p:cNvSpPr>
            <p:nvPr/>
          </p:nvSpPr>
          <p:spPr bwMode="auto">
            <a:xfrm>
              <a:off x="3887" y="3731"/>
              <a:ext cx="197"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5.6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 name="Rectangle 35">
              <a:extLst>
                <a:ext uri="{FF2B5EF4-FFF2-40B4-BE49-F238E27FC236}">
                  <a16:creationId xmlns:a16="http://schemas.microsoft.com/office/drawing/2014/main" id="{3E445078-8104-FE11-5B10-2AE4F0679AB7}"/>
                </a:ext>
              </a:extLst>
            </p:cNvPr>
            <p:cNvSpPr>
              <a:spLocks noChangeArrowheads="1"/>
            </p:cNvSpPr>
            <p:nvPr/>
          </p:nvSpPr>
          <p:spPr bwMode="auto">
            <a:xfrm>
              <a:off x="3493" y="2720"/>
              <a:ext cx="356"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Values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 name="Rectangle 36">
              <a:extLst>
                <a:ext uri="{FF2B5EF4-FFF2-40B4-BE49-F238E27FC236}">
                  <a16:creationId xmlns:a16="http://schemas.microsoft.com/office/drawing/2014/main" id="{903BE207-EC3B-6F88-2163-8C3259FF8040}"/>
                </a:ext>
              </a:extLst>
            </p:cNvPr>
            <p:cNvSpPr>
              <a:spLocks noChangeArrowheads="1"/>
            </p:cNvSpPr>
            <p:nvPr/>
          </p:nvSpPr>
          <p:spPr bwMode="auto">
            <a:xfrm>
              <a:off x="4787" y="2720"/>
              <a:ext cx="322" cy="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defRPr>
              </a:lvl1pPr>
              <a:lvl2pPr eaLnBrk="0" hangingPunct="0">
                <a:defRPr>
                  <a:solidFill>
                    <a:schemeClr val="tx1"/>
                  </a:solidFill>
                  <a:latin typeface="Arial" panose="020B0604020202020204" pitchFamily="34" charset="0"/>
                </a:defRPr>
              </a:lvl2pPr>
              <a:lvl3pPr eaLnBrk="0" hangingPunct="0">
                <a:defRPr>
                  <a:solidFill>
                    <a:schemeClr val="tx1"/>
                  </a:solidFill>
                  <a:latin typeface="Arial" panose="020B0604020202020204" pitchFamily="34" charset="0"/>
                </a:defRPr>
              </a:lvl3pPr>
              <a:lvl4pPr eaLnBrk="0" hangingPunct="0">
                <a:defRPr>
                  <a:solidFill>
                    <a:schemeClr val="tx1"/>
                  </a:solidFill>
                  <a:latin typeface="Arial" panose="020B0604020202020204" pitchFamily="34" charset="0"/>
                </a:defRPr>
              </a:lvl4pPr>
              <a:lvl5pPr eaLnBrk="0" hangingPunct="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a:ln>
                    <a:noFill/>
                  </a:ln>
                  <a:solidFill>
                    <a:srgbClr val="000000"/>
                  </a:solidFill>
                  <a:effectLst/>
                  <a:latin typeface="Calibri" panose="020F0502020204030204" pitchFamily="34" charset="0"/>
                </a:rPr>
                <a:t>Ranks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Rectangle 37">
              <a:extLst>
                <a:ext uri="{FF2B5EF4-FFF2-40B4-BE49-F238E27FC236}">
                  <a16:creationId xmlns:a16="http://schemas.microsoft.com/office/drawing/2014/main" id="{2208CBBB-8E6A-C203-3E6A-14C44C466735}"/>
                </a:ext>
              </a:extLst>
            </p:cNvPr>
            <p:cNvSpPr>
              <a:spLocks noChangeArrowheads="1"/>
            </p:cNvSpPr>
            <p:nvPr/>
          </p:nvSpPr>
          <p:spPr bwMode="auto">
            <a:xfrm>
              <a:off x="2786" y="2710"/>
              <a:ext cx="5"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4" name="Rectangle 38">
              <a:extLst>
                <a:ext uri="{FF2B5EF4-FFF2-40B4-BE49-F238E27FC236}">
                  <a16:creationId xmlns:a16="http://schemas.microsoft.com/office/drawing/2014/main" id="{C804F753-1D45-65E6-065B-17F4B65FB7F7}"/>
                </a:ext>
              </a:extLst>
            </p:cNvPr>
            <p:cNvSpPr>
              <a:spLocks noChangeArrowheads="1"/>
            </p:cNvSpPr>
            <p:nvPr/>
          </p:nvSpPr>
          <p:spPr bwMode="auto">
            <a:xfrm>
              <a:off x="2998" y="2710"/>
              <a:ext cx="4"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5" name="Rectangle 39">
              <a:extLst>
                <a:ext uri="{FF2B5EF4-FFF2-40B4-BE49-F238E27FC236}">
                  <a16:creationId xmlns:a16="http://schemas.microsoft.com/office/drawing/2014/main" id="{66D70365-7DDF-945B-6916-99F0BEB7D4CA}"/>
                </a:ext>
              </a:extLst>
            </p:cNvPr>
            <p:cNvSpPr>
              <a:spLocks noChangeArrowheads="1"/>
            </p:cNvSpPr>
            <p:nvPr/>
          </p:nvSpPr>
          <p:spPr bwMode="auto">
            <a:xfrm>
              <a:off x="4277" y="2710"/>
              <a:ext cx="5"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6" name="Line 40">
              <a:extLst>
                <a:ext uri="{FF2B5EF4-FFF2-40B4-BE49-F238E27FC236}">
                  <a16:creationId xmlns:a16="http://schemas.microsoft.com/office/drawing/2014/main" id="{9BDA4962-9F56-53B9-91F6-4342E2ED4912}"/>
                </a:ext>
              </a:extLst>
            </p:cNvPr>
            <p:cNvSpPr>
              <a:spLocks noChangeShapeType="1"/>
            </p:cNvSpPr>
            <p:nvPr/>
          </p:nvSpPr>
          <p:spPr bwMode="auto">
            <a:xfrm>
              <a:off x="2791" y="2710"/>
              <a:ext cx="277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67" name="Rectangle 41">
              <a:extLst>
                <a:ext uri="{FF2B5EF4-FFF2-40B4-BE49-F238E27FC236}">
                  <a16:creationId xmlns:a16="http://schemas.microsoft.com/office/drawing/2014/main" id="{09AE2289-AA00-9DE9-A0A4-8C70984AD1AA}"/>
                </a:ext>
              </a:extLst>
            </p:cNvPr>
            <p:cNvSpPr>
              <a:spLocks noChangeArrowheads="1"/>
            </p:cNvSpPr>
            <p:nvPr/>
          </p:nvSpPr>
          <p:spPr bwMode="auto">
            <a:xfrm>
              <a:off x="2791" y="2710"/>
              <a:ext cx="277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8" name="Rectangle 42">
              <a:extLst>
                <a:ext uri="{FF2B5EF4-FFF2-40B4-BE49-F238E27FC236}">
                  <a16:creationId xmlns:a16="http://schemas.microsoft.com/office/drawing/2014/main" id="{04CA979C-C091-4627-6E42-89FDCC834E43}"/>
                </a:ext>
              </a:extLst>
            </p:cNvPr>
            <p:cNvSpPr>
              <a:spLocks noChangeArrowheads="1"/>
            </p:cNvSpPr>
            <p:nvPr/>
          </p:nvSpPr>
          <p:spPr bwMode="auto">
            <a:xfrm>
              <a:off x="5556" y="2710"/>
              <a:ext cx="5"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9" name="Rectangle 43">
              <a:extLst>
                <a:ext uri="{FF2B5EF4-FFF2-40B4-BE49-F238E27FC236}">
                  <a16:creationId xmlns:a16="http://schemas.microsoft.com/office/drawing/2014/main" id="{C2C99FC7-C787-1BE4-C58A-133632174381}"/>
                </a:ext>
              </a:extLst>
            </p:cNvPr>
            <p:cNvSpPr>
              <a:spLocks noChangeArrowheads="1"/>
            </p:cNvSpPr>
            <p:nvPr/>
          </p:nvSpPr>
          <p:spPr bwMode="auto">
            <a:xfrm>
              <a:off x="3637" y="2710"/>
              <a:ext cx="5"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0" name="Rectangle 44">
              <a:extLst>
                <a:ext uri="{FF2B5EF4-FFF2-40B4-BE49-F238E27FC236}">
                  <a16:creationId xmlns:a16="http://schemas.microsoft.com/office/drawing/2014/main" id="{487A139D-6BA0-E8CD-783C-F6F1E1C46D64}"/>
                </a:ext>
              </a:extLst>
            </p:cNvPr>
            <p:cNvSpPr>
              <a:spLocks noChangeArrowheads="1"/>
            </p:cNvSpPr>
            <p:nvPr/>
          </p:nvSpPr>
          <p:spPr bwMode="auto">
            <a:xfrm>
              <a:off x="4917" y="2710"/>
              <a:ext cx="4" cy="1"/>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1" name="Line 45">
              <a:extLst>
                <a:ext uri="{FF2B5EF4-FFF2-40B4-BE49-F238E27FC236}">
                  <a16:creationId xmlns:a16="http://schemas.microsoft.com/office/drawing/2014/main" id="{475C45F6-2920-D44C-3AFB-F254CF5A65B2}"/>
                </a:ext>
              </a:extLst>
            </p:cNvPr>
            <p:cNvSpPr>
              <a:spLocks noChangeShapeType="1"/>
            </p:cNvSpPr>
            <p:nvPr/>
          </p:nvSpPr>
          <p:spPr bwMode="auto">
            <a:xfrm>
              <a:off x="2791" y="3144"/>
              <a:ext cx="207"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2" name="Rectangle 46">
              <a:extLst>
                <a:ext uri="{FF2B5EF4-FFF2-40B4-BE49-F238E27FC236}">
                  <a16:creationId xmlns:a16="http://schemas.microsoft.com/office/drawing/2014/main" id="{69C3FD03-1862-FF87-C991-294A125FE1B5}"/>
                </a:ext>
              </a:extLst>
            </p:cNvPr>
            <p:cNvSpPr>
              <a:spLocks noChangeArrowheads="1"/>
            </p:cNvSpPr>
            <p:nvPr/>
          </p:nvSpPr>
          <p:spPr bwMode="auto">
            <a:xfrm>
              <a:off x="2791" y="3144"/>
              <a:ext cx="207"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3" name="Line 47">
              <a:extLst>
                <a:ext uri="{FF2B5EF4-FFF2-40B4-BE49-F238E27FC236}">
                  <a16:creationId xmlns:a16="http://schemas.microsoft.com/office/drawing/2014/main" id="{4A85299E-C553-3FA7-0F14-05963D9154A9}"/>
                </a:ext>
              </a:extLst>
            </p:cNvPr>
            <p:cNvSpPr>
              <a:spLocks noChangeShapeType="1"/>
            </p:cNvSpPr>
            <p:nvPr/>
          </p:nvSpPr>
          <p:spPr bwMode="auto">
            <a:xfrm>
              <a:off x="3002" y="3144"/>
              <a:ext cx="1275"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4" name="Rectangle 48">
              <a:extLst>
                <a:ext uri="{FF2B5EF4-FFF2-40B4-BE49-F238E27FC236}">
                  <a16:creationId xmlns:a16="http://schemas.microsoft.com/office/drawing/2014/main" id="{9D8C14D0-1F56-9381-53B7-A1D259D0CF73}"/>
                </a:ext>
              </a:extLst>
            </p:cNvPr>
            <p:cNvSpPr>
              <a:spLocks noChangeArrowheads="1"/>
            </p:cNvSpPr>
            <p:nvPr/>
          </p:nvSpPr>
          <p:spPr bwMode="auto">
            <a:xfrm>
              <a:off x="3002" y="3144"/>
              <a:ext cx="127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5" name="Line 49">
              <a:extLst>
                <a:ext uri="{FF2B5EF4-FFF2-40B4-BE49-F238E27FC236}">
                  <a16:creationId xmlns:a16="http://schemas.microsoft.com/office/drawing/2014/main" id="{DCDE4052-7913-095B-EB31-6AC440CCE89E}"/>
                </a:ext>
              </a:extLst>
            </p:cNvPr>
            <p:cNvSpPr>
              <a:spLocks noChangeShapeType="1"/>
            </p:cNvSpPr>
            <p:nvPr/>
          </p:nvSpPr>
          <p:spPr bwMode="auto">
            <a:xfrm>
              <a:off x="4282" y="3144"/>
              <a:ext cx="1274"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6" name="Rectangle 50">
              <a:extLst>
                <a:ext uri="{FF2B5EF4-FFF2-40B4-BE49-F238E27FC236}">
                  <a16:creationId xmlns:a16="http://schemas.microsoft.com/office/drawing/2014/main" id="{3E08140F-3413-7B84-4637-F5AEB7679E65}"/>
                </a:ext>
              </a:extLst>
            </p:cNvPr>
            <p:cNvSpPr>
              <a:spLocks noChangeArrowheads="1"/>
            </p:cNvSpPr>
            <p:nvPr/>
          </p:nvSpPr>
          <p:spPr bwMode="auto">
            <a:xfrm>
              <a:off x="4282" y="3144"/>
              <a:ext cx="1274"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7" name="Line 51">
              <a:extLst>
                <a:ext uri="{FF2B5EF4-FFF2-40B4-BE49-F238E27FC236}">
                  <a16:creationId xmlns:a16="http://schemas.microsoft.com/office/drawing/2014/main" id="{2DE54462-04CF-C551-AEC6-69EE91D74F60}"/>
                </a:ext>
              </a:extLst>
            </p:cNvPr>
            <p:cNvSpPr>
              <a:spLocks noChangeShapeType="1"/>
            </p:cNvSpPr>
            <p:nvPr/>
          </p:nvSpPr>
          <p:spPr bwMode="auto">
            <a:xfrm>
              <a:off x="2791" y="3288"/>
              <a:ext cx="207"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8" name="Rectangle 52">
              <a:extLst>
                <a:ext uri="{FF2B5EF4-FFF2-40B4-BE49-F238E27FC236}">
                  <a16:creationId xmlns:a16="http://schemas.microsoft.com/office/drawing/2014/main" id="{B2B64582-7142-F6C0-2361-2508CE571F75}"/>
                </a:ext>
              </a:extLst>
            </p:cNvPr>
            <p:cNvSpPr>
              <a:spLocks noChangeArrowheads="1"/>
            </p:cNvSpPr>
            <p:nvPr/>
          </p:nvSpPr>
          <p:spPr bwMode="auto">
            <a:xfrm>
              <a:off x="2791" y="3288"/>
              <a:ext cx="207"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79" name="Line 53">
              <a:extLst>
                <a:ext uri="{FF2B5EF4-FFF2-40B4-BE49-F238E27FC236}">
                  <a16:creationId xmlns:a16="http://schemas.microsoft.com/office/drawing/2014/main" id="{4DAD86D3-C5D1-715A-C6B8-FAC130236857}"/>
                </a:ext>
              </a:extLst>
            </p:cNvPr>
            <p:cNvSpPr>
              <a:spLocks noChangeShapeType="1"/>
            </p:cNvSpPr>
            <p:nvPr/>
          </p:nvSpPr>
          <p:spPr bwMode="auto">
            <a:xfrm>
              <a:off x="3002" y="3288"/>
              <a:ext cx="1275"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0" name="Rectangle 54">
              <a:extLst>
                <a:ext uri="{FF2B5EF4-FFF2-40B4-BE49-F238E27FC236}">
                  <a16:creationId xmlns:a16="http://schemas.microsoft.com/office/drawing/2014/main" id="{DF379947-12D4-1C96-C3AD-46D2108EBABB}"/>
                </a:ext>
              </a:extLst>
            </p:cNvPr>
            <p:cNvSpPr>
              <a:spLocks noChangeArrowheads="1"/>
            </p:cNvSpPr>
            <p:nvPr/>
          </p:nvSpPr>
          <p:spPr bwMode="auto">
            <a:xfrm>
              <a:off x="3002" y="3288"/>
              <a:ext cx="127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1" name="Line 55">
              <a:extLst>
                <a:ext uri="{FF2B5EF4-FFF2-40B4-BE49-F238E27FC236}">
                  <a16:creationId xmlns:a16="http://schemas.microsoft.com/office/drawing/2014/main" id="{C8459C11-8BDE-F058-AEF8-0AF40C7ADC4D}"/>
                </a:ext>
              </a:extLst>
            </p:cNvPr>
            <p:cNvSpPr>
              <a:spLocks noChangeShapeType="1"/>
            </p:cNvSpPr>
            <p:nvPr/>
          </p:nvSpPr>
          <p:spPr bwMode="auto">
            <a:xfrm>
              <a:off x="4282" y="3288"/>
              <a:ext cx="1274"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2" name="Rectangle 56">
              <a:extLst>
                <a:ext uri="{FF2B5EF4-FFF2-40B4-BE49-F238E27FC236}">
                  <a16:creationId xmlns:a16="http://schemas.microsoft.com/office/drawing/2014/main" id="{F1110940-AD5F-5B8D-72CE-93F5A3F86B2B}"/>
                </a:ext>
              </a:extLst>
            </p:cNvPr>
            <p:cNvSpPr>
              <a:spLocks noChangeArrowheads="1"/>
            </p:cNvSpPr>
            <p:nvPr/>
          </p:nvSpPr>
          <p:spPr bwMode="auto">
            <a:xfrm>
              <a:off x="4282" y="3288"/>
              <a:ext cx="1274"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3" name="Line 57">
              <a:extLst>
                <a:ext uri="{FF2B5EF4-FFF2-40B4-BE49-F238E27FC236}">
                  <a16:creationId xmlns:a16="http://schemas.microsoft.com/office/drawing/2014/main" id="{E661DCFE-270C-D0C9-27DD-572871C54ECE}"/>
                </a:ext>
              </a:extLst>
            </p:cNvPr>
            <p:cNvSpPr>
              <a:spLocks noChangeShapeType="1"/>
            </p:cNvSpPr>
            <p:nvPr/>
          </p:nvSpPr>
          <p:spPr bwMode="auto">
            <a:xfrm>
              <a:off x="2791" y="3433"/>
              <a:ext cx="207"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4" name="Rectangle 58">
              <a:extLst>
                <a:ext uri="{FF2B5EF4-FFF2-40B4-BE49-F238E27FC236}">
                  <a16:creationId xmlns:a16="http://schemas.microsoft.com/office/drawing/2014/main" id="{3AB39E94-AE01-C5A5-A46D-27B8D9974525}"/>
                </a:ext>
              </a:extLst>
            </p:cNvPr>
            <p:cNvSpPr>
              <a:spLocks noChangeArrowheads="1"/>
            </p:cNvSpPr>
            <p:nvPr/>
          </p:nvSpPr>
          <p:spPr bwMode="auto">
            <a:xfrm>
              <a:off x="2791" y="3433"/>
              <a:ext cx="207"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5" name="Line 59">
              <a:extLst>
                <a:ext uri="{FF2B5EF4-FFF2-40B4-BE49-F238E27FC236}">
                  <a16:creationId xmlns:a16="http://schemas.microsoft.com/office/drawing/2014/main" id="{EDFD160E-35DD-DEEE-A435-34702DE95764}"/>
                </a:ext>
              </a:extLst>
            </p:cNvPr>
            <p:cNvSpPr>
              <a:spLocks noChangeShapeType="1"/>
            </p:cNvSpPr>
            <p:nvPr/>
          </p:nvSpPr>
          <p:spPr bwMode="auto">
            <a:xfrm>
              <a:off x="3002" y="3433"/>
              <a:ext cx="1275"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6" name="Rectangle 60">
              <a:extLst>
                <a:ext uri="{FF2B5EF4-FFF2-40B4-BE49-F238E27FC236}">
                  <a16:creationId xmlns:a16="http://schemas.microsoft.com/office/drawing/2014/main" id="{EEF782EE-A19B-FF87-EFA4-FE658A59033A}"/>
                </a:ext>
              </a:extLst>
            </p:cNvPr>
            <p:cNvSpPr>
              <a:spLocks noChangeArrowheads="1"/>
            </p:cNvSpPr>
            <p:nvPr/>
          </p:nvSpPr>
          <p:spPr bwMode="auto">
            <a:xfrm>
              <a:off x="3002" y="3433"/>
              <a:ext cx="127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7" name="Line 61">
              <a:extLst>
                <a:ext uri="{FF2B5EF4-FFF2-40B4-BE49-F238E27FC236}">
                  <a16:creationId xmlns:a16="http://schemas.microsoft.com/office/drawing/2014/main" id="{DCDE49C9-1B97-1B3A-D4E7-A8B67EBB8669}"/>
                </a:ext>
              </a:extLst>
            </p:cNvPr>
            <p:cNvSpPr>
              <a:spLocks noChangeShapeType="1"/>
            </p:cNvSpPr>
            <p:nvPr/>
          </p:nvSpPr>
          <p:spPr bwMode="auto">
            <a:xfrm>
              <a:off x="4282" y="3433"/>
              <a:ext cx="1274" cy="0"/>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8" name="Rectangle 62">
              <a:extLst>
                <a:ext uri="{FF2B5EF4-FFF2-40B4-BE49-F238E27FC236}">
                  <a16:creationId xmlns:a16="http://schemas.microsoft.com/office/drawing/2014/main" id="{375FAD78-EAFB-A505-EF52-1B09B51944CE}"/>
                </a:ext>
              </a:extLst>
            </p:cNvPr>
            <p:cNvSpPr>
              <a:spLocks noChangeArrowheads="1"/>
            </p:cNvSpPr>
            <p:nvPr/>
          </p:nvSpPr>
          <p:spPr bwMode="auto">
            <a:xfrm>
              <a:off x="4282" y="3433"/>
              <a:ext cx="1274"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9" name="Line 63">
              <a:extLst>
                <a:ext uri="{FF2B5EF4-FFF2-40B4-BE49-F238E27FC236}">
                  <a16:creationId xmlns:a16="http://schemas.microsoft.com/office/drawing/2014/main" id="{A681504B-9CD1-7948-F05D-9C23D6F483C3}"/>
                </a:ext>
              </a:extLst>
            </p:cNvPr>
            <p:cNvSpPr>
              <a:spLocks noChangeShapeType="1"/>
            </p:cNvSpPr>
            <p:nvPr/>
          </p:nvSpPr>
          <p:spPr bwMode="auto">
            <a:xfrm>
              <a:off x="3637" y="3004"/>
              <a:ext cx="0" cy="573"/>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0" name="Rectangle 64">
              <a:extLst>
                <a:ext uri="{FF2B5EF4-FFF2-40B4-BE49-F238E27FC236}">
                  <a16:creationId xmlns:a16="http://schemas.microsoft.com/office/drawing/2014/main" id="{8B7B243A-2546-F810-4445-9A8C5717CFD2}"/>
                </a:ext>
              </a:extLst>
            </p:cNvPr>
            <p:cNvSpPr>
              <a:spLocks noChangeArrowheads="1"/>
            </p:cNvSpPr>
            <p:nvPr/>
          </p:nvSpPr>
          <p:spPr bwMode="auto">
            <a:xfrm>
              <a:off x="3637" y="3004"/>
              <a:ext cx="5" cy="573"/>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1" name="Line 65">
              <a:extLst>
                <a:ext uri="{FF2B5EF4-FFF2-40B4-BE49-F238E27FC236}">
                  <a16:creationId xmlns:a16="http://schemas.microsoft.com/office/drawing/2014/main" id="{38062F66-252D-7726-419A-5483942A2D90}"/>
                </a:ext>
              </a:extLst>
            </p:cNvPr>
            <p:cNvSpPr>
              <a:spLocks noChangeShapeType="1"/>
            </p:cNvSpPr>
            <p:nvPr/>
          </p:nvSpPr>
          <p:spPr bwMode="auto">
            <a:xfrm>
              <a:off x="4917" y="3004"/>
              <a:ext cx="0" cy="573"/>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2" name="Rectangle 66">
              <a:extLst>
                <a:ext uri="{FF2B5EF4-FFF2-40B4-BE49-F238E27FC236}">
                  <a16:creationId xmlns:a16="http://schemas.microsoft.com/office/drawing/2014/main" id="{2DFE8F8F-571A-8115-E584-62F42F662BA1}"/>
                </a:ext>
              </a:extLst>
            </p:cNvPr>
            <p:cNvSpPr>
              <a:spLocks noChangeArrowheads="1"/>
            </p:cNvSpPr>
            <p:nvPr/>
          </p:nvSpPr>
          <p:spPr bwMode="auto">
            <a:xfrm>
              <a:off x="4917" y="3004"/>
              <a:ext cx="4" cy="573"/>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3" name="Line 67">
              <a:extLst>
                <a:ext uri="{FF2B5EF4-FFF2-40B4-BE49-F238E27FC236}">
                  <a16:creationId xmlns:a16="http://schemas.microsoft.com/office/drawing/2014/main" id="{D918C984-0983-0B28-2ACE-E8B56C963A9D}"/>
                </a:ext>
              </a:extLst>
            </p:cNvPr>
            <p:cNvSpPr>
              <a:spLocks noChangeShapeType="1"/>
            </p:cNvSpPr>
            <p:nvPr/>
          </p:nvSpPr>
          <p:spPr bwMode="auto">
            <a:xfrm>
              <a:off x="2786" y="2710"/>
              <a:ext cx="0" cy="1161"/>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4" name="Rectangle 68">
              <a:extLst>
                <a:ext uri="{FF2B5EF4-FFF2-40B4-BE49-F238E27FC236}">
                  <a16:creationId xmlns:a16="http://schemas.microsoft.com/office/drawing/2014/main" id="{7B10F1C9-C111-659C-CB9B-5FAF62F65161}"/>
                </a:ext>
              </a:extLst>
            </p:cNvPr>
            <p:cNvSpPr>
              <a:spLocks noChangeArrowheads="1"/>
            </p:cNvSpPr>
            <p:nvPr/>
          </p:nvSpPr>
          <p:spPr bwMode="auto">
            <a:xfrm>
              <a:off x="2786" y="2710"/>
              <a:ext cx="5" cy="116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6" name="Rectangle 70">
              <a:extLst>
                <a:ext uri="{FF2B5EF4-FFF2-40B4-BE49-F238E27FC236}">
                  <a16:creationId xmlns:a16="http://schemas.microsoft.com/office/drawing/2014/main" id="{669553CF-B110-A9D9-FC85-EB5CF7D213C8}"/>
                </a:ext>
              </a:extLst>
            </p:cNvPr>
            <p:cNvSpPr>
              <a:spLocks noChangeArrowheads="1"/>
            </p:cNvSpPr>
            <p:nvPr/>
          </p:nvSpPr>
          <p:spPr bwMode="auto">
            <a:xfrm>
              <a:off x="3088" y="2715"/>
              <a:ext cx="4" cy="11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7" name="Line 71">
              <a:extLst>
                <a:ext uri="{FF2B5EF4-FFF2-40B4-BE49-F238E27FC236}">
                  <a16:creationId xmlns:a16="http://schemas.microsoft.com/office/drawing/2014/main" id="{C513591C-6C24-4906-5DD7-B6BFC832DD45}"/>
                </a:ext>
              </a:extLst>
            </p:cNvPr>
            <p:cNvSpPr>
              <a:spLocks noChangeShapeType="1"/>
            </p:cNvSpPr>
            <p:nvPr/>
          </p:nvSpPr>
          <p:spPr bwMode="auto">
            <a:xfrm>
              <a:off x="4277" y="2715"/>
              <a:ext cx="0" cy="11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98" name="Rectangle 72">
              <a:extLst>
                <a:ext uri="{FF2B5EF4-FFF2-40B4-BE49-F238E27FC236}">
                  <a16:creationId xmlns:a16="http://schemas.microsoft.com/office/drawing/2014/main" id="{84BB6AF7-983A-2A46-1B7E-C0985970175B}"/>
                </a:ext>
              </a:extLst>
            </p:cNvPr>
            <p:cNvSpPr>
              <a:spLocks noChangeArrowheads="1"/>
            </p:cNvSpPr>
            <p:nvPr/>
          </p:nvSpPr>
          <p:spPr bwMode="auto">
            <a:xfrm>
              <a:off x="4277" y="2715"/>
              <a:ext cx="5" cy="11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9" name="Line 73">
              <a:extLst>
                <a:ext uri="{FF2B5EF4-FFF2-40B4-BE49-F238E27FC236}">
                  <a16:creationId xmlns:a16="http://schemas.microsoft.com/office/drawing/2014/main" id="{C36191C6-F700-85F5-B96E-F91764A467D4}"/>
                </a:ext>
              </a:extLst>
            </p:cNvPr>
            <p:cNvSpPr>
              <a:spLocks noChangeShapeType="1"/>
            </p:cNvSpPr>
            <p:nvPr/>
          </p:nvSpPr>
          <p:spPr bwMode="auto">
            <a:xfrm>
              <a:off x="2791" y="3866"/>
              <a:ext cx="2770" cy="0"/>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0" name="Rectangle 74">
              <a:extLst>
                <a:ext uri="{FF2B5EF4-FFF2-40B4-BE49-F238E27FC236}">
                  <a16:creationId xmlns:a16="http://schemas.microsoft.com/office/drawing/2014/main" id="{40330A49-B075-845A-27A4-B1D857BE25FB}"/>
                </a:ext>
              </a:extLst>
            </p:cNvPr>
            <p:cNvSpPr>
              <a:spLocks noChangeArrowheads="1"/>
            </p:cNvSpPr>
            <p:nvPr/>
          </p:nvSpPr>
          <p:spPr bwMode="auto">
            <a:xfrm>
              <a:off x="2791" y="3866"/>
              <a:ext cx="2770" cy="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1" name="Line 75">
              <a:extLst>
                <a:ext uri="{FF2B5EF4-FFF2-40B4-BE49-F238E27FC236}">
                  <a16:creationId xmlns:a16="http://schemas.microsoft.com/office/drawing/2014/main" id="{15899255-BF1C-CF79-077F-2701A8CEDAFA}"/>
                </a:ext>
              </a:extLst>
            </p:cNvPr>
            <p:cNvSpPr>
              <a:spLocks noChangeShapeType="1"/>
            </p:cNvSpPr>
            <p:nvPr/>
          </p:nvSpPr>
          <p:spPr bwMode="auto">
            <a:xfrm>
              <a:off x="5556" y="2715"/>
              <a:ext cx="0" cy="1156"/>
            </a:xfrm>
            <a:prstGeom prst="line">
              <a:avLst/>
            </a:prstGeom>
            <a:noFill/>
            <a:ln w="0">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2" name="Rectangle 76">
              <a:extLst>
                <a:ext uri="{FF2B5EF4-FFF2-40B4-BE49-F238E27FC236}">
                  <a16:creationId xmlns:a16="http://schemas.microsoft.com/office/drawing/2014/main" id="{501A39E1-2403-B5E2-A81C-AC1B65AE420D}"/>
                </a:ext>
              </a:extLst>
            </p:cNvPr>
            <p:cNvSpPr>
              <a:spLocks noChangeArrowheads="1"/>
            </p:cNvSpPr>
            <p:nvPr/>
          </p:nvSpPr>
          <p:spPr bwMode="auto">
            <a:xfrm>
              <a:off x="5556" y="2715"/>
              <a:ext cx="5" cy="115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3" name="Line 77">
              <a:extLst>
                <a:ext uri="{FF2B5EF4-FFF2-40B4-BE49-F238E27FC236}">
                  <a16:creationId xmlns:a16="http://schemas.microsoft.com/office/drawing/2014/main" id="{8B50741D-EFD2-6E1E-63CE-69887EC2E924}"/>
                </a:ext>
              </a:extLst>
            </p:cNvPr>
            <p:cNvSpPr>
              <a:spLocks noChangeShapeType="1"/>
            </p:cNvSpPr>
            <p:nvPr/>
          </p:nvSpPr>
          <p:spPr bwMode="auto">
            <a:xfrm>
              <a:off x="2786"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4" name="Rectangle 78">
              <a:extLst>
                <a:ext uri="{FF2B5EF4-FFF2-40B4-BE49-F238E27FC236}">
                  <a16:creationId xmlns:a16="http://schemas.microsoft.com/office/drawing/2014/main" id="{4B7D9B87-61FC-B83F-BDB4-AF2399A9A8DD}"/>
                </a:ext>
              </a:extLst>
            </p:cNvPr>
            <p:cNvSpPr>
              <a:spLocks noChangeArrowheads="1"/>
            </p:cNvSpPr>
            <p:nvPr/>
          </p:nvSpPr>
          <p:spPr bwMode="auto">
            <a:xfrm>
              <a:off x="2786" y="3871"/>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5" name="Line 79">
              <a:extLst>
                <a:ext uri="{FF2B5EF4-FFF2-40B4-BE49-F238E27FC236}">
                  <a16:creationId xmlns:a16="http://schemas.microsoft.com/office/drawing/2014/main" id="{B675519B-CB3E-483E-0610-BA7C0AADDACC}"/>
                </a:ext>
              </a:extLst>
            </p:cNvPr>
            <p:cNvSpPr>
              <a:spLocks noChangeShapeType="1"/>
            </p:cNvSpPr>
            <p:nvPr/>
          </p:nvSpPr>
          <p:spPr bwMode="auto">
            <a:xfrm>
              <a:off x="2998"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6" name="Rectangle 80">
              <a:extLst>
                <a:ext uri="{FF2B5EF4-FFF2-40B4-BE49-F238E27FC236}">
                  <a16:creationId xmlns:a16="http://schemas.microsoft.com/office/drawing/2014/main" id="{FC7FC6B8-9F03-EFEE-57C9-3AB0F3339961}"/>
                </a:ext>
              </a:extLst>
            </p:cNvPr>
            <p:cNvSpPr>
              <a:spLocks noChangeArrowheads="1"/>
            </p:cNvSpPr>
            <p:nvPr/>
          </p:nvSpPr>
          <p:spPr bwMode="auto">
            <a:xfrm>
              <a:off x="2998" y="3871"/>
              <a:ext cx="4"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7" name="Line 81">
              <a:extLst>
                <a:ext uri="{FF2B5EF4-FFF2-40B4-BE49-F238E27FC236}">
                  <a16:creationId xmlns:a16="http://schemas.microsoft.com/office/drawing/2014/main" id="{291962EC-0149-EDA0-00FB-C7E4CB8C0AE4}"/>
                </a:ext>
              </a:extLst>
            </p:cNvPr>
            <p:cNvSpPr>
              <a:spLocks noChangeShapeType="1"/>
            </p:cNvSpPr>
            <p:nvPr/>
          </p:nvSpPr>
          <p:spPr bwMode="auto">
            <a:xfrm>
              <a:off x="3637"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08" name="Rectangle 82">
              <a:extLst>
                <a:ext uri="{FF2B5EF4-FFF2-40B4-BE49-F238E27FC236}">
                  <a16:creationId xmlns:a16="http://schemas.microsoft.com/office/drawing/2014/main" id="{34F96F40-6D95-C910-EB44-A0ECCCAEC23D}"/>
                </a:ext>
              </a:extLst>
            </p:cNvPr>
            <p:cNvSpPr>
              <a:spLocks noChangeArrowheads="1"/>
            </p:cNvSpPr>
            <p:nvPr/>
          </p:nvSpPr>
          <p:spPr bwMode="auto">
            <a:xfrm>
              <a:off x="3637" y="3871"/>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9" name="Line 83">
              <a:extLst>
                <a:ext uri="{FF2B5EF4-FFF2-40B4-BE49-F238E27FC236}">
                  <a16:creationId xmlns:a16="http://schemas.microsoft.com/office/drawing/2014/main" id="{E76DDF22-7E23-CBB9-056E-EA2D66D773AE}"/>
                </a:ext>
              </a:extLst>
            </p:cNvPr>
            <p:cNvSpPr>
              <a:spLocks noChangeShapeType="1"/>
            </p:cNvSpPr>
            <p:nvPr/>
          </p:nvSpPr>
          <p:spPr bwMode="auto">
            <a:xfrm>
              <a:off x="4277"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0" name="Rectangle 84">
              <a:extLst>
                <a:ext uri="{FF2B5EF4-FFF2-40B4-BE49-F238E27FC236}">
                  <a16:creationId xmlns:a16="http://schemas.microsoft.com/office/drawing/2014/main" id="{BEECFF75-3A42-1FD0-4E51-A4BFF6D5912A}"/>
                </a:ext>
              </a:extLst>
            </p:cNvPr>
            <p:cNvSpPr>
              <a:spLocks noChangeArrowheads="1"/>
            </p:cNvSpPr>
            <p:nvPr/>
          </p:nvSpPr>
          <p:spPr bwMode="auto">
            <a:xfrm>
              <a:off x="4277" y="3871"/>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1" name="Line 85">
              <a:extLst>
                <a:ext uri="{FF2B5EF4-FFF2-40B4-BE49-F238E27FC236}">
                  <a16:creationId xmlns:a16="http://schemas.microsoft.com/office/drawing/2014/main" id="{4F3AD79C-C1D4-03FF-220D-7987B7752F1F}"/>
                </a:ext>
              </a:extLst>
            </p:cNvPr>
            <p:cNvSpPr>
              <a:spLocks noChangeShapeType="1"/>
            </p:cNvSpPr>
            <p:nvPr/>
          </p:nvSpPr>
          <p:spPr bwMode="auto">
            <a:xfrm>
              <a:off x="4917"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2" name="Rectangle 86">
              <a:extLst>
                <a:ext uri="{FF2B5EF4-FFF2-40B4-BE49-F238E27FC236}">
                  <a16:creationId xmlns:a16="http://schemas.microsoft.com/office/drawing/2014/main" id="{57DD537F-892B-4D22-B8A3-F31104DEB6BE}"/>
                </a:ext>
              </a:extLst>
            </p:cNvPr>
            <p:cNvSpPr>
              <a:spLocks noChangeArrowheads="1"/>
            </p:cNvSpPr>
            <p:nvPr/>
          </p:nvSpPr>
          <p:spPr bwMode="auto">
            <a:xfrm>
              <a:off x="4917" y="3871"/>
              <a:ext cx="4"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3" name="Line 87">
              <a:extLst>
                <a:ext uri="{FF2B5EF4-FFF2-40B4-BE49-F238E27FC236}">
                  <a16:creationId xmlns:a16="http://schemas.microsoft.com/office/drawing/2014/main" id="{56B42E6B-B655-E1EF-A921-B36FC2E21CF8}"/>
                </a:ext>
              </a:extLst>
            </p:cNvPr>
            <p:cNvSpPr>
              <a:spLocks noChangeShapeType="1"/>
            </p:cNvSpPr>
            <p:nvPr/>
          </p:nvSpPr>
          <p:spPr bwMode="auto">
            <a:xfrm>
              <a:off x="5556" y="3871"/>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4" name="Rectangle 88">
              <a:extLst>
                <a:ext uri="{FF2B5EF4-FFF2-40B4-BE49-F238E27FC236}">
                  <a16:creationId xmlns:a16="http://schemas.microsoft.com/office/drawing/2014/main" id="{C03282A2-68EA-1042-6118-01209E2D7AF8}"/>
                </a:ext>
              </a:extLst>
            </p:cNvPr>
            <p:cNvSpPr>
              <a:spLocks noChangeArrowheads="1"/>
            </p:cNvSpPr>
            <p:nvPr/>
          </p:nvSpPr>
          <p:spPr bwMode="auto">
            <a:xfrm>
              <a:off x="5556" y="3871"/>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5" name="Line 89">
              <a:extLst>
                <a:ext uri="{FF2B5EF4-FFF2-40B4-BE49-F238E27FC236}">
                  <a16:creationId xmlns:a16="http://schemas.microsoft.com/office/drawing/2014/main" id="{00BBACF0-168E-5F8A-22D4-CC68532685F0}"/>
                </a:ext>
              </a:extLst>
            </p:cNvPr>
            <p:cNvSpPr>
              <a:spLocks noChangeShapeType="1"/>
            </p:cNvSpPr>
            <p:nvPr/>
          </p:nvSpPr>
          <p:spPr bwMode="auto">
            <a:xfrm>
              <a:off x="5561" y="2710"/>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6" name="Rectangle 90">
              <a:extLst>
                <a:ext uri="{FF2B5EF4-FFF2-40B4-BE49-F238E27FC236}">
                  <a16:creationId xmlns:a16="http://schemas.microsoft.com/office/drawing/2014/main" id="{292D5BAE-D43A-6D7B-EF41-B1B5AD8F0F8E}"/>
                </a:ext>
              </a:extLst>
            </p:cNvPr>
            <p:cNvSpPr>
              <a:spLocks noChangeArrowheads="1"/>
            </p:cNvSpPr>
            <p:nvPr/>
          </p:nvSpPr>
          <p:spPr bwMode="auto">
            <a:xfrm>
              <a:off x="5561" y="2710"/>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7" name="Line 91">
              <a:extLst>
                <a:ext uri="{FF2B5EF4-FFF2-40B4-BE49-F238E27FC236}">
                  <a16:creationId xmlns:a16="http://schemas.microsoft.com/office/drawing/2014/main" id="{EB33C15A-707A-CAB3-3DE1-28A4DF3B3CF1}"/>
                </a:ext>
              </a:extLst>
            </p:cNvPr>
            <p:cNvSpPr>
              <a:spLocks noChangeShapeType="1"/>
            </p:cNvSpPr>
            <p:nvPr/>
          </p:nvSpPr>
          <p:spPr bwMode="auto">
            <a:xfrm>
              <a:off x="5561" y="2855"/>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18" name="Rectangle 92">
              <a:extLst>
                <a:ext uri="{FF2B5EF4-FFF2-40B4-BE49-F238E27FC236}">
                  <a16:creationId xmlns:a16="http://schemas.microsoft.com/office/drawing/2014/main" id="{32780D80-28BE-A21D-539F-5BAB3F57829A}"/>
                </a:ext>
              </a:extLst>
            </p:cNvPr>
            <p:cNvSpPr>
              <a:spLocks noChangeArrowheads="1"/>
            </p:cNvSpPr>
            <p:nvPr/>
          </p:nvSpPr>
          <p:spPr bwMode="auto">
            <a:xfrm>
              <a:off x="5561" y="2855"/>
              <a:ext cx="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19" name="Line 93">
              <a:extLst>
                <a:ext uri="{FF2B5EF4-FFF2-40B4-BE49-F238E27FC236}">
                  <a16:creationId xmlns:a16="http://schemas.microsoft.com/office/drawing/2014/main" id="{1807023A-71C8-B46B-DBA8-542677399651}"/>
                </a:ext>
              </a:extLst>
            </p:cNvPr>
            <p:cNvSpPr>
              <a:spLocks noChangeShapeType="1"/>
            </p:cNvSpPr>
            <p:nvPr/>
          </p:nvSpPr>
          <p:spPr bwMode="auto">
            <a:xfrm>
              <a:off x="5561" y="2999"/>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0" name="Rectangle 94">
              <a:extLst>
                <a:ext uri="{FF2B5EF4-FFF2-40B4-BE49-F238E27FC236}">
                  <a16:creationId xmlns:a16="http://schemas.microsoft.com/office/drawing/2014/main" id="{B7E384B6-A4A6-8101-BED0-2EE0329AFC79}"/>
                </a:ext>
              </a:extLst>
            </p:cNvPr>
            <p:cNvSpPr>
              <a:spLocks noChangeArrowheads="1"/>
            </p:cNvSpPr>
            <p:nvPr/>
          </p:nvSpPr>
          <p:spPr bwMode="auto">
            <a:xfrm>
              <a:off x="5561" y="2999"/>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1" name="Line 95">
              <a:extLst>
                <a:ext uri="{FF2B5EF4-FFF2-40B4-BE49-F238E27FC236}">
                  <a16:creationId xmlns:a16="http://schemas.microsoft.com/office/drawing/2014/main" id="{63C7D491-CC80-4DB1-14A4-28ADDF01DF38}"/>
                </a:ext>
              </a:extLst>
            </p:cNvPr>
            <p:cNvSpPr>
              <a:spLocks noChangeShapeType="1"/>
            </p:cNvSpPr>
            <p:nvPr/>
          </p:nvSpPr>
          <p:spPr bwMode="auto">
            <a:xfrm>
              <a:off x="5561" y="3144"/>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2" name="Rectangle 96">
              <a:extLst>
                <a:ext uri="{FF2B5EF4-FFF2-40B4-BE49-F238E27FC236}">
                  <a16:creationId xmlns:a16="http://schemas.microsoft.com/office/drawing/2014/main" id="{C4ACA396-421D-BB18-3FD9-C68F989209E8}"/>
                </a:ext>
              </a:extLst>
            </p:cNvPr>
            <p:cNvSpPr>
              <a:spLocks noChangeArrowheads="1"/>
            </p:cNvSpPr>
            <p:nvPr/>
          </p:nvSpPr>
          <p:spPr bwMode="auto">
            <a:xfrm>
              <a:off x="5561" y="3144"/>
              <a:ext cx="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3" name="Line 97">
              <a:extLst>
                <a:ext uri="{FF2B5EF4-FFF2-40B4-BE49-F238E27FC236}">
                  <a16:creationId xmlns:a16="http://schemas.microsoft.com/office/drawing/2014/main" id="{1A2273DE-B3BB-9042-C597-A5C79A0BB3A5}"/>
                </a:ext>
              </a:extLst>
            </p:cNvPr>
            <p:cNvSpPr>
              <a:spLocks noChangeShapeType="1"/>
            </p:cNvSpPr>
            <p:nvPr/>
          </p:nvSpPr>
          <p:spPr bwMode="auto">
            <a:xfrm>
              <a:off x="5561" y="3288"/>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4" name="Rectangle 98">
              <a:extLst>
                <a:ext uri="{FF2B5EF4-FFF2-40B4-BE49-F238E27FC236}">
                  <a16:creationId xmlns:a16="http://schemas.microsoft.com/office/drawing/2014/main" id="{7EB6D98B-69E0-6DA9-9D62-C175CE5E1D15}"/>
                </a:ext>
              </a:extLst>
            </p:cNvPr>
            <p:cNvSpPr>
              <a:spLocks noChangeArrowheads="1"/>
            </p:cNvSpPr>
            <p:nvPr/>
          </p:nvSpPr>
          <p:spPr bwMode="auto">
            <a:xfrm>
              <a:off x="5561" y="3288"/>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5" name="Line 99">
              <a:extLst>
                <a:ext uri="{FF2B5EF4-FFF2-40B4-BE49-F238E27FC236}">
                  <a16:creationId xmlns:a16="http://schemas.microsoft.com/office/drawing/2014/main" id="{51804DC0-EE60-D034-2944-AF13B24DB0FF}"/>
                </a:ext>
              </a:extLst>
            </p:cNvPr>
            <p:cNvSpPr>
              <a:spLocks noChangeShapeType="1"/>
            </p:cNvSpPr>
            <p:nvPr/>
          </p:nvSpPr>
          <p:spPr bwMode="auto">
            <a:xfrm>
              <a:off x="5561" y="3433"/>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6" name="Rectangle 100">
              <a:extLst>
                <a:ext uri="{FF2B5EF4-FFF2-40B4-BE49-F238E27FC236}">
                  <a16:creationId xmlns:a16="http://schemas.microsoft.com/office/drawing/2014/main" id="{9572285E-98D7-66E3-9A4B-6C3547BA69B8}"/>
                </a:ext>
              </a:extLst>
            </p:cNvPr>
            <p:cNvSpPr>
              <a:spLocks noChangeArrowheads="1"/>
            </p:cNvSpPr>
            <p:nvPr/>
          </p:nvSpPr>
          <p:spPr bwMode="auto">
            <a:xfrm>
              <a:off x="5561" y="3433"/>
              <a:ext cx="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7" name="Line 101">
              <a:extLst>
                <a:ext uri="{FF2B5EF4-FFF2-40B4-BE49-F238E27FC236}">
                  <a16:creationId xmlns:a16="http://schemas.microsoft.com/office/drawing/2014/main" id="{A3B522CE-91D9-FC4F-FFD3-C616472A80B9}"/>
                </a:ext>
              </a:extLst>
            </p:cNvPr>
            <p:cNvSpPr>
              <a:spLocks noChangeShapeType="1"/>
            </p:cNvSpPr>
            <p:nvPr/>
          </p:nvSpPr>
          <p:spPr bwMode="auto">
            <a:xfrm>
              <a:off x="5561" y="3577"/>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28" name="Rectangle 102">
              <a:extLst>
                <a:ext uri="{FF2B5EF4-FFF2-40B4-BE49-F238E27FC236}">
                  <a16:creationId xmlns:a16="http://schemas.microsoft.com/office/drawing/2014/main" id="{00B0E892-9E1A-D29C-DBB6-37DA09158FB8}"/>
                </a:ext>
              </a:extLst>
            </p:cNvPr>
            <p:cNvSpPr>
              <a:spLocks noChangeArrowheads="1"/>
            </p:cNvSpPr>
            <p:nvPr/>
          </p:nvSpPr>
          <p:spPr bwMode="auto">
            <a:xfrm>
              <a:off x="5561" y="3577"/>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9" name="Line 103">
              <a:extLst>
                <a:ext uri="{FF2B5EF4-FFF2-40B4-BE49-F238E27FC236}">
                  <a16:creationId xmlns:a16="http://schemas.microsoft.com/office/drawing/2014/main" id="{3B9D393E-E4D3-665B-2DC7-7F8B8D6B4EE0}"/>
                </a:ext>
              </a:extLst>
            </p:cNvPr>
            <p:cNvSpPr>
              <a:spLocks noChangeShapeType="1"/>
            </p:cNvSpPr>
            <p:nvPr/>
          </p:nvSpPr>
          <p:spPr bwMode="auto">
            <a:xfrm>
              <a:off x="5561" y="3722"/>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30" name="Rectangle 104">
              <a:extLst>
                <a:ext uri="{FF2B5EF4-FFF2-40B4-BE49-F238E27FC236}">
                  <a16:creationId xmlns:a16="http://schemas.microsoft.com/office/drawing/2014/main" id="{71F85346-204A-3AE1-CB88-9597303E26BC}"/>
                </a:ext>
              </a:extLst>
            </p:cNvPr>
            <p:cNvSpPr>
              <a:spLocks noChangeArrowheads="1"/>
            </p:cNvSpPr>
            <p:nvPr/>
          </p:nvSpPr>
          <p:spPr bwMode="auto">
            <a:xfrm>
              <a:off x="5561" y="3722"/>
              <a:ext cx="5" cy="4"/>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31" name="Line 105">
              <a:extLst>
                <a:ext uri="{FF2B5EF4-FFF2-40B4-BE49-F238E27FC236}">
                  <a16:creationId xmlns:a16="http://schemas.microsoft.com/office/drawing/2014/main" id="{94BA198F-7230-99F2-94A2-9EED6CCEEEE7}"/>
                </a:ext>
              </a:extLst>
            </p:cNvPr>
            <p:cNvSpPr>
              <a:spLocks noChangeShapeType="1"/>
            </p:cNvSpPr>
            <p:nvPr/>
          </p:nvSpPr>
          <p:spPr bwMode="auto">
            <a:xfrm>
              <a:off x="5561" y="3866"/>
              <a:ext cx="1" cy="1"/>
            </a:xfrm>
            <a:prstGeom prst="line">
              <a:avLst/>
            </a:prstGeom>
            <a:noFill/>
            <a:ln w="0">
              <a:solidFill>
                <a:srgbClr val="D4D4D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AU"/>
            </a:p>
          </p:txBody>
        </p:sp>
        <p:sp>
          <p:nvSpPr>
            <p:cNvPr id="132" name="Rectangle 106">
              <a:extLst>
                <a:ext uri="{FF2B5EF4-FFF2-40B4-BE49-F238E27FC236}">
                  <a16:creationId xmlns:a16="http://schemas.microsoft.com/office/drawing/2014/main" id="{C287F407-61A2-D636-12EE-ACF42CE4F7C8}"/>
                </a:ext>
              </a:extLst>
            </p:cNvPr>
            <p:cNvSpPr>
              <a:spLocks noChangeArrowheads="1"/>
            </p:cNvSpPr>
            <p:nvPr/>
          </p:nvSpPr>
          <p:spPr bwMode="auto">
            <a:xfrm>
              <a:off x="5561" y="3866"/>
              <a:ext cx="5" cy="5"/>
            </a:xfrm>
            <a:prstGeom prst="rect">
              <a:avLst/>
            </a:prstGeom>
            <a:solidFill>
              <a:srgbClr val="D4D4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28598865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15351" y="120768"/>
            <a:ext cx="9595449"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15351" y="1272768"/>
            <a:ext cx="10961298" cy="4767263"/>
          </a:xfrm>
        </p:spPr>
        <p:txBody>
          <a:bodyPr>
            <a:normAutofit/>
          </a:bodyPr>
          <a:lstStyle/>
          <a:p>
            <a:pPr marL="0" indent="0">
              <a:buNone/>
            </a:pPr>
            <a:r>
              <a:rPr lang="en-AU" b="1" dirty="0"/>
              <a:t>Example: Happiness Survey</a:t>
            </a:r>
          </a:p>
          <a:p>
            <a:pPr marL="0" indent="0">
              <a:buNone/>
            </a:pPr>
            <a:endParaRPr lang="en-AU" b="1" dirty="0"/>
          </a:p>
          <a:p>
            <a:pPr marL="0" indent="0">
              <a:buNone/>
            </a:pPr>
            <a:r>
              <a:rPr lang="en-AU" dirty="0"/>
              <a:t>You want to apply it to different groups of people (e.g. single vs married) to see if there is a difference in scores.</a:t>
            </a:r>
          </a:p>
          <a:p>
            <a:pPr marL="0" indent="0">
              <a:buNone/>
            </a:pPr>
            <a:endParaRPr lang="en-AU" dirty="0"/>
          </a:p>
          <a:p>
            <a:pPr marL="0" indent="0">
              <a:buNone/>
            </a:pPr>
            <a:r>
              <a:rPr lang="en-AU" dirty="0"/>
              <a:t>What is a meaningful difference?</a:t>
            </a:r>
          </a:p>
          <a:p>
            <a:pPr marL="0" indent="0">
              <a:buNone/>
            </a:pPr>
            <a:endParaRPr lang="en-AU" dirty="0"/>
          </a:p>
          <a:p>
            <a:pPr marL="0" indent="0">
              <a:buNone/>
            </a:pPr>
            <a:r>
              <a:rPr lang="en-AU" dirty="0"/>
              <a:t>Let’s suppose that a minimum difference of 4 points (average of 1pt difference per item) is the smallest effect size of interest.</a:t>
            </a:r>
          </a:p>
          <a:p>
            <a:pPr marL="0" indent="0">
              <a:buNone/>
            </a:pPr>
            <a:endParaRPr lang="en-AU" dirty="0"/>
          </a:p>
        </p:txBody>
      </p:sp>
    </p:spTree>
    <p:extLst>
      <p:ext uri="{BB962C8B-B14F-4D97-AF65-F5344CB8AC3E}">
        <p14:creationId xmlns:p14="http://schemas.microsoft.com/office/powerpoint/2010/main" val="2233681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592347" y="115019"/>
            <a:ext cx="9618453" cy="1154456"/>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592347" y="1269475"/>
            <a:ext cx="8229600" cy="4767263"/>
          </a:xfrm>
        </p:spPr>
        <p:txBody>
          <a:bodyPr>
            <a:normAutofit/>
          </a:bodyPr>
          <a:lstStyle/>
          <a:p>
            <a:pPr marL="0" indent="0">
              <a:buNone/>
            </a:pPr>
            <a:r>
              <a:rPr lang="en-AU" b="1" dirty="0"/>
              <a:t>Example: Happiness Surve</a:t>
            </a:r>
            <a:r>
              <a:rPr lang="en-AU" dirty="0"/>
              <a:t>y</a:t>
            </a:r>
          </a:p>
          <a:p>
            <a:pPr marL="0" indent="0">
              <a:buNone/>
            </a:pPr>
            <a:r>
              <a:rPr lang="en-AU" dirty="0"/>
              <a:t>So, what are our first 4 steps?</a:t>
            </a:r>
          </a:p>
          <a:p>
            <a:pPr marL="0" indent="0">
              <a:buNone/>
            </a:pPr>
            <a:endParaRPr lang="en-AU" dirty="0"/>
          </a:p>
        </p:txBody>
      </p:sp>
      <mc:AlternateContent xmlns:mc="http://schemas.openxmlformats.org/markup-compatibility/2006" xmlns:a14="http://schemas.microsoft.com/office/drawing/2010/main">
        <mc:Choice Requires="a14">
          <p:graphicFrame>
            <p:nvGraphicFramePr>
              <p:cNvPr id="4" name="Table 4">
                <a:extLst>
                  <a:ext uri="{FF2B5EF4-FFF2-40B4-BE49-F238E27FC236}">
                    <a16:creationId xmlns:a16="http://schemas.microsoft.com/office/drawing/2014/main" id="{E68AE7F9-4947-4059-82C1-E576A7313947}"/>
                  </a:ext>
                </a:extLst>
              </p:cNvPr>
              <p:cNvGraphicFramePr>
                <a:graphicFrameLocks noGrp="1"/>
              </p:cNvGraphicFramePr>
              <p:nvPr>
                <p:extLst>
                  <p:ext uri="{D42A27DB-BD31-4B8C-83A1-F6EECF244321}">
                    <p14:modId xmlns:p14="http://schemas.microsoft.com/office/powerpoint/2010/main" val="1703360038"/>
                  </p:ext>
                </p:extLst>
              </p:nvPr>
            </p:nvGraphicFramePr>
            <p:xfrm>
              <a:off x="592347" y="2281011"/>
              <a:ext cx="10057068" cy="2301240"/>
            </p:xfrm>
            <a:graphic>
              <a:graphicData uri="http://schemas.openxmlformats.org/drawingml/2006/table">
                <a:tbl>
                  <a:tblPr firstRow="1" bandRow="1">
                    <a:tableStyleId>{073A0DAA-6AF3-43AB-8588-CEC1D06C72B9}</a:tableStyleId>
                  </a:tblPr>
                  <a:tblGrid>
                    <a:gridCol w="1367204">
                      <a:extLst>
                        <a:ext uri="{9D8B030D-6E8A-4147-A177-3AD203B41FA5}">
                          <a16:colId xmlns:a16="http://schemas.microsoft.com/office/drawing/2014/main" val="1488493501"/>
                        </a:ext>
                      </a:extLst>
                    </a:gridCol>
                    <a:gridCol w="5624807">
                      <a:extLst>
                        <a:ext uri="{9D8B030D-6E8A-4147-A177-3AD203B41FA5}">
                          <a16:colId xmlns:a16="http://schemas.microsoft.com/office/drawing/2014/main" val="2024094386"/>
                        </a:ext>
                      </a:extLst>
                    </a:gridCol>
                    <a:gridCol w="3065057">
                      <a:extLst>
                        <a:ext uri="{9D8B030D-6E8A-4147-A177-3AD203B41FA5}">
                          <a16:colId xmlns:a16="http://schemas.microsoft.com/office/drawing/2014/main" val="3807870392"/>
                        </a:ext>
                      </a:extLst>
                    </a:gridCol>
                  </a:tblGrid>
                  <a:tr h="370840">
                    <a:tc>
                      <a:txBody>
                        <a:bodyPr/>
                        <a:lstStyle/>
                        <a:p>
                          <a:r>
                            <a:rPr lang="en-AU"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Determine experiment type and statistical test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tx1"/>
                              </a:solidFill>
                            </a:rPr>
                            <a:t>Two group comparison using Mann-Whitney</a:t>
                          </a:r>
                        </a:p>
                        <a:p>
                          <a:r>
                            <a:rPr lang="en-AU" b="0" dirty="0">
                              <a:solidFill>
                                <a:schemeClr val="tx1"/>
                              </a:solidFill>
                            </a:rPr>
                            <a:t>Group 1: Single</a:t>
                          </a:r>
                        </a:p>
                        <a:p>
                          <a:r>
                            <a:rPr lang="en-AU" b="0" dirty="0">
                              <a:solidFill>
                                <a:schemeClr val="tx1"/>
                              </a:solidFill>
                            </a:rPr>
                            <a:t>Group 2: Married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405"/>
                      </a:ext>
                    </a:extLst>
                  </a:tr>
                  <a:tr h="370840">
                    <a:tc>
                      <a:txBody>
                        <a:bodyPr/>
                        <a:lstStyle/>
                        <a:p>
                          <a:r>
                            <a:rPr lang="en-AU"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a:solidFill>
                                <a:schemeClr val="accent6"/>
                              </a:solidFill>
                            </a:rPr>
                            <a:t>Set </a:t>
                          </a:r>
                          <a14:m>
                            <m:oMath xmlns:m="http://schemas.openxmlformats.org/officeDocument/2006/math">
                              <m:r>
                                <a:rPr lang="en-AU" b="0" i="1" smtClean="0">
                                  <a:solidFill>
                                    <a:schemeClr val="accent6"/>
                                  </a:solidFill>
                                  <a:latin typeface="Cambria Math" panose="02040503050406030204" pitchFamily="18" charset="0"/>
                                  <a:ea typeface="Cambria Math" panose="02040503050406030204" pitchFamily="18" charset="0"/>
                                </a:rPr>
                                <m:t>𝛼</m:t>
                              </m:r>
                            </m:oMath>
                          </a14:m>
                          <a:r>
                            <a:rPr lang="en-AU" b="0">
                              <a:solidFill>
                                <a:schemeClr val="accent6"/>
                              </a:solidFill>
                            </a:rPr>
                            <a:t> and </a:t>
                          </a:r>
                          <a14:m>
                            <m:oMath xmlns:m="http://schemas.openxmlformats.org/officeDocument/2006/math">
                              <m:r>
                                <a:rPr lang="en-AU" b="0" i="1" smtClean="0">
                                  <a:solidFill>
                                    <a:schemeClr val="accent6"/>
                                  </a:solidFill>
                                  <a:latin typeface="Cambria Math" panose="02040503050406030204" pitchFamily="18" charset="0"/>
                                </a:rPr>
                                <m:t>1−</m:t>
                              </m:r>
                              <m:r>
                                <a:rPr lang="en-AU" b="0" i="1" smtClean="0">
                                  <a:solidFill>
                                    <a:schemeClr val="accent6"/>
                                  </a:solidFill>
                                  <a:latin typeface="Cambria Math" panose="02040503050406030204" pitchFamily="18" charset="0"/>
                                  <a:ea typeface="Cambria Math" panose="02040503050406030204" pitchFamily="18" charset="0"/>
                                </a:rPr>
                                <m:t>𝛽</m:t>
                              </m:r>
                            </m:oMath>
                          </a14:m>
                          <a:endParaRPr lang="en-AU" b="0">
                            <a:solidFill>
                              <a:schemeClr val="accent6"/>
                            </a:solidFill>
                            <a:ea typeface="Cambria Math"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a:solidFill>
                                <a:schemeClr val="tx1"/>
                              </a:solidFill>
                            </a:rPr>
                            <a:t>0.05 and 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31644"/>
                      </a:ext>
                    </a:extLst>
                  </a:tr>
                  <a:tr h="370840">
                    <a:tc>
                      <a:txBody>
                        <a:bodyPr/>
                        <a:lstStyle/>
                        <a:p>
                          <a:r>
                            <a:rPr lang="en-AU" b="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chemeClr val="accent6"/>
                              </a:solidFill>
                            </a:rPr>
                            <a:t>Set the smallest effect size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a:solidFill>
                                <a:schemeClr val="tx1"/>
                              </a:solidFill>
                            </a:rPr>
                            <a:t>4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4990592"/>
                      </a:ext>
                    </a:extLst>
                  </a:tr>
                  <a:tr h="370840">
                    <a:tc>
                      <a:txBody>
                        <a:bodyPr/>
                        <a:lstStyle/>
                        <a:p>
                          <a:r>
                            <a:rPr lang="en-AU" b="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tx1"/>
                              </a:solidFill>
                            </a:rPr>
                            <a:t>SD1=2.6, SD2=5.6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1453190"/>
                      </a:ext>
                    </a:extLst>
                  </a:tr>
                </a:tbl>
              </a:graphicData>
            </a:graphic>
          </p:graphicFrame>
        </mc:Choice>
        <mc:Fallback xmlns="">
          <p:graphicFrame>
            <p:nvGraphicFramePr>
              <p:cNvPr id="4" name="Table 4">
                <a:extLst>
                  <a:ext uri="{FF2B5EF4-FFF2-40B4-BE49-F238E27FC236}">
                    <a16:creationId xmlns:a16="http://schemas.microsoft.com/office/drawing/2014/main" id="{E68AE7F9-4947-4059-82C1-E576A7313947}"/>
                  </a:ext>
                </a:extLst>
              </p:cNvPr>
              <p:cNvGraphicFramePr>
                <a:graphicFrameLocks noGrp="1"/>
              </p:cNvGraphicFramePr>
              <p:nvPr>
                <p:extLst>
                  <p:ext uri="{D42A27DB-BD31-4B8C-83A1-F6EECF244321}">
                    <p14:modId xmlns:p14="http://schemas.microsoft.com/office/powerpoint/2010/main" val="1703360038"/>
                  </p:ext>
                </p:extLst>
              </p:nvPr>
            </p:nvGraphicFramePr>
            <p:xfrm>
              <a:off x="592347" y="2281011"/>
              <a:ext cx="10057068" cy="2301240"/>
            </p:xfrm>
            <a:graphic>
              <a:graphicData uri="http://schemas.openxmlformats.org/drawingml/2006/table">
                <a:tbl>
                  <a:tblPr firstRow="1" bandRow="1">
                    <a:tableStyleId>{073A0DAA-6AF3-43AB-8588-CEC1D06C72B9}</a:tableStyleId>
                  </a:tblPr>
                  <a:tblGrid>
                    <a:gridCol w="1367204">
                      <a:extLst>
                        <a:ext uri="{9D8B030D-6E8A-4147-A177-3AD203B41FA5}">
                          <a16:colId xmlns:a16="http://schemas.microsoft.com/office/drawing/2014/main" val="1488493501"/>
                        </a:ext>
                      </a:extLst>
                    </a:gridCol>
                    <a:gridCol w="5624807">
                      <a:extLst>
                        <a:ext uri="{9D8B030D-6E8A-4147-A177-3AD203B41FA5}">
                          <a16:colId xmlns:a16="http://schemas.microsoft.com/office/drawing/2014/main" val="2024094386"/>
                        </a:ext>
                      </a:extLst>
                    </a:gridCol>
                    <a:gridCol w="3065057">
                      <a:extLst>
                        <a:ext uri="{9D8B030D-6E8A-4147-A177-3AD203B41FA5}">
                          <a16:colId xmlns:a16="http://schemas.microsoft.com/office/drawing/2014/main" val="3807870392"/>
                        </a:ext>
                      </a:extLst>
                    </a:gridCol>
                  </a:tblGrid>
                  <a:tr h="1188720">
                    <a:tc>
                      <a:txBody>
                        <a:bodyPr/>
                        <a:lstStyle/>
                        <a:p>
                          <a:r>
                            <a:rPr lang="en-AU"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Determine experiment type and statistical test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tx1"/>
                              </a:solidFill>
                            </a:rPr>
                            <a:t>Two group comparison using Mann-Whitney</a:t>
                          </a:r>
                        </a:p>
                        <a:p>
                          <a:r>
                            <a:rPr lang="en-AU" b="0" dirty="0">
                              <a:solidFill>
                                <a:schemeClr val="tx1"/>
                              </a:solidFill>
                            </a:rPr>
                            <a:t>Group 1: Single</a:t>
                          </a:r>
                        </a:p>
                        <a:p>
                          <a:r>
                            <a:rPr lang="en-AU" b="0" dirty="0">
                              <a:solidFill>
                                <a:schemeClr val="tx1"/>
                              </a:solidFill>
                            </a:rPr>
                            <a:t>Group 2: Married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6135405"/>
                      </a:ext>
                    </a:extLst>
                  </a:tr>
                  <a:tr h="370840">
                    <a:tc>
                      <a:txBody>
                        <a:bodyPr/>
                        <a:lstStyle/>
                        <a:p>
                          <a:r>
                            <a:rPr lang="en-AU"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4377" t="-327869" r="-54821" b="-224590"/>
                          </a:stretch>
                        </a:blipFill>
                      </a:tcPr>
                    </a:tc>
                    <a:tc>
                      <a:txBody>
                        <a:bodyPr/>
                        <a:lstStyle/>
                        <a:p>
                          <a:r>
                            <a:rPr lang="en-AU" b="0">
                              <a:solidFill>
                                <a:schemeClr val="tx1"/>
                              </a:solidFill>
                            </a:rPr>
                            <a:t>0.05 and 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31644"/>
                      </a:ext>
                    </a:extLst>
                  </a:tr>
                  <a:tr h="370840">
                    <a:tc>
                      <a:txBody>
                        <a:bodyPr/>
                        <a:lstStyle/>
                        <a:p>
                          <a:r>
                            <a:rPr lang="en-AU" b="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chemeClr val="accent6"/>
                              </a:solidFill>
                            </a:rPr>
                            <a:t>Set the smallest effect size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a:solidFill>
                                <a:schemeClr val="tx1"/>
                              </a:solidFill>
                            </a:rPr>
                            <a:t>4 points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4990592"/>
                      </a:ext>
                    </a:extLst>
                  </a:tr>
                  <a:tr h="370840">
                    <a:tc>
                      <a:txBody>
                        <a:bodyPr/>
                        <a:lstStyle/>
                        <a:p>
                          <a:r>
                            <a:rPr lang="en-AU" b="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AU" b="0" dirty="0">
                              <a:solidFill>
                                <a:schemeClr val="tx1"/>
                              </a:solidFill>
                            </a:rPr>
                            <a:t>SD1=2.6, SD2=5.6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1453190"/>
                      </a:ext>
                    </a:extLst>
                  </a:tr>
                </a:tbl>
              </a:graphicData>
            </a:graphic>
          </p:graphicFrame>
        </mc:Fallback>
      </mc:AlternateContent>
    </p:spTree>
    <p:extLst>
      <p:ext uri="{BB962C8B-B14F-4D97-AF65-F5344CB8AC3E}">
        <p14:creationId xmlns:p14="http://schemas.microsoft.com/office/powerpoint/2010/main" val="1002172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24AB9-537D-B047-C02F-E89A80DC6A84}"/>
              </a:ext>
            </a:extLst>
          </p:cNvPr>
          <p:cNvSpPr>
            <a:spLocks noGrp="1"/>
          </p:cNvSpPr>
          <p:nvPr>
            <p:ph type="title"/>
          </p:nvPr>
        </p:nvSpPr>
        <p:spPr/>
        <p:txBody>
          <a:bodyPr/>
          <a:lstStyle/>
          <a:p>
            <a:r>
              <a:rPr lang="en-AU" dirty="0"/>
              <a:t>What type of study are you planning?</a:t>
            </a:r>
          </a:p>
        </p:txBody>
      </p:sp>
      <p:grpSp>
        <p:nvGrpSpPr>
          <p:cNvPr id="4" name="Group 3">
            <a:extLst>
              <a:ext uri="{FF2B5EF4-FFF2-40B4-BE49-F238E27FC236}">
                <a16:creationId xmlns:a16="http://schemas.microsoft.com/office/drawing/2014/main" id="{AE40C7CF-3D08-D150-7230-01855AAAC51E}"/>
              </a:ext>
            </a:extLst>
          </p:cNvPr>
          <p:cNvGrpSpPr/>
          <p:nvPr/>
        </p:nvGrpSpPr>
        <p:grpSpPr>
          <a:xfrm>
            <a:off x="609600" y="1145569"/>
            <a:ext cx="3513762" cy="3693319"/>
            <a:chOff x="609600" y="1145569"/>
            <a:chExt cx="3513762" cy="3693319"/>
          </a:xfrm>
        </p:grpSpPr>
        <p:sp>
          <p:nvSpPr>
            <p:cNvPr id="5" name="TextBox 4">
              <a:extLst>
                <a:ext uri="{FF2B5EF4-FFF2-40B4-BE49-F238E27FC236}">
                  <a16:creationId xmlns:a16="http://schemas.microsoft.com/office/drawing/2014/main" id="{D1764A26-62B0-B18F-1E9F-F7E9F7FB819C}"/>
                </a:ext>
              </a:extLst>
            </p:cNvPr>
            <p:cNvSpPr txBox="1"/>
            <p:nvPr/>
          </p:nvSpPr>
          <p:spPr>
            <a:xfrm>
              <a:off x="609600" y="1145569"/>
              <a:ext cx="3513762" cy="3693319"/>
            </a:xfrm>
            <a:prstGeom prst="rect">
              <a:avLst/>
            </a:prstGeom>
            <a:noFill/>
            <a:ln>
              <a:solidFill>
                <a:schemeClr val="tx2"/>
              </a:solidFill>
            </a:ln>
          </p:spPr>
          <p:txBody>
            <a:bodyPr wrap="square" rtlCol="0">
              <a:spAutoFit/>
            </a:bodyPr>
            <a:lstStyle/>
            <a:p>
              <a:pPr algn="ctr"/>
              <a:r>
                <a:rPr lang="en-AU" b="1" dirty="0">
                  <a:solidFill>
                    <a:schemeClr val="accent1"/>
                  </a:solidFill>
                </a:rPr>
                <a:t>Descriptive</a:t>
              </a:r>
            </a:p>
            <a:p>
              <a:endParaRPr lang="en-AU" dirty="0"/>
            </a:p>
            <a:p>
              <a:r>
                <a:rPr lang="en-AU" dirty="0"/>
                <a:t>Estimate population quantities (Observational studies)</a:t>
              </a:r>
              <a:br>
                <a:rPr lang="en-AU" dirty="0"/>
              </a:br>
              <a:r>
                <a:rPr lang="en-AU" dirty="0"/>
                <a:t>e.g. prevalence, means, rates</a:t>
              </a:r>
            </a:p>
            <a:p>
              <a:endParaRPr lang="en-AU" dirty="0"/>
            </a:p>
            <a:p>
              <a:endParaRPr lang="en-AU" dirty="0"/>
            </a:p>
            <a:p>
              <a:endParaRPr lang="en-AU" dirty="0"/>
            </a:p>
            <a:p>
              <a:endParaRPr lang="en-AU" dirty="0"/>
            </a:p>
            <a:p>
              <a:pPr marL="285750" indent="-285750">
                <a:buFont typeface="Arial" panose="020B0604020202020204" pitchFamily="34" charset="0"/>
                <a:buChar char="•"/>
              </a:pPr>
              <a:r>
                <a:rPr lang="en-AU" dirty="0"/>
                <a:t>Power the study for precision</a:t>
              </a:r>
            </a:p>
            <a:p>
              <a:pPr marL="285750" indent="-285750">
                <a:buFont typeface="Arial" panose="020B0604020202020204" pitchFamily="34" charset="0"/>
                <a:buChar char="•"/>
              </a:pPr>
              <a:r>
                <a:rPr lang="en-AU" dirty="0"/>
                <a:t>Sample size based on required confidence interval width</a:t>
              </a:r>
            </a:p>
          </p:txBody>
        </p:sp>
        <p:sp>
          <p:nvSpPr>
            <p:cNvPr id="6" name="Arrow: Down 5">
              <a:extLst>
                <a:ext uri="{FF2B5EF4-FFF2-40B4-BE49-F238E27FC236}">
                  <a16:creationId xmlns:a16="http://schemas.microsoft.com/office/drawing/2014/main" id="{9A388A27-13CF-53FD-301F-2590AAC0056C}"/>
                </a:ext>
              </a:extLst>
            </p:cNvPr>
            <p:cNvSpPr/>
            <p:nvPr/>
          </p:nvSpPr>
          <p:spPr>
            <a:xfrm>
              <a:off x="2273158" y="2639558"/>
              <a:ext cx="143839" cy="5400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nvGrpSpPr>
          <p:cNvPr id="7" name="Group 6">
            <a:extLst>
              <a:ext uri="{FF2B5EF4-FFF2-40B4-BE49-F238E27FC236}">
                <a16:creationId xmlns:a16="http://schemas.microsoft.com/office/drawing/2014/main" id="{2497788F-0395-2F5A-4834-E03397E29A1B}"/>
              </a:ext>
            </a:extLst>
          </p:cNvPr>
          <p:cNvGrpSpPr/>
          <p:nvPr/>
        </p:nvGrpSpPr>
        <p:grpSpPr>
          <a:xfrm>
            <a:off x="4349821" y="1142321"/>
            <a:ext cx="3513762" cy="3693319"/>
            <a:chOff x="4349821" y="1142321"/>
            <a:chExt cx="3513762" cy="4085583"/>
          </a:xfrm>
        </p:grpSpPr>
        <p:sp>
          <p:nvSpPr>
            <p:cNvPr id="8" name="TextBox 7">
              <a:extLst>
                <a:ext uri="{FF2B5EF4-FFF2-40B4-BE49-F238E27FC236}">
                  <a16:creationId xmlns:a16="http://schemas.microsoft.com/office/drawing/2014/main" id="{EFB042D5-3066-9631-7597-22F89A53FCD1}"/>
                </a:ext>
              </a:extLst>
            </p:cNvPr>
            <p:cNvSpPr txBox="1"/>
            <p:nvPr/>
          </p:nvSpPr>
          <p:spPr>
            <a:xfrm>
              <a:off x="4349821" y="1142321"/>
              <a:ext cx="3513762" cy="4085583"/>
            </a:xfrm>
            <a:prstGeom prst="rect">
              <a:avLst/>
            </a:prstGeom>
            <a:noFill/>
            <a:ln>
              <a:solidFill>
                <a:schemeClr val="tx2"/>
              </a:solidFill>
            </a:ln>
          </p:spPr>
          <p:txBody>
            <a:bodyPr wrap="square" rtlCol="0">
              <a:spAutoFit/>
            </a:bodyPr>
            <a:lstStyle/>
            <a:p>
              <a:pPr algn="ctr"/>
              <a:r>
                <a:rPr lang="en-AU" b="1" dirty="0">
                  <a:solidFill>
                    <a:schemeClr val="accent1"/>
                  </a:solidFill>
                </a:rPr>
                <a:t>Causal</a:t>
              </a:r>
            </a:p>
            <a:p>
              <a:endParaRPr lang="en-AU" dirty="0"/>
            </a:p>
            <a:p>
              <a:r>
                <a:rPr lang="en-AU" dirty="0"/>
                <a:t>Estimate effect of an intervention</a:t>
              </a:r>
              <a:br>
                <a:rPr lang="en-AU" dirty="0"/>
              </a:br>
              <a:r>
                <a:rPr lang="en-AU" dirty="0"/>
                <a:t>(RCT) e.g. treatment effect</a:t>
              </a:r>
            </a:p>
            <a:p>
              <a:endParaRPr lang="en-AU" dirty="0"/>
            </a:p>
            <a:p>
              <a:endParaRPr lang="en-AU" dirty="0"/>
            </a:p>
            <a:p>
              <a:endParaRPr lang="en-AU" dirty="0"/>
            </a:p>
            <a:p>
              <a:endParaRPr lang="en-AU" dirty="0"/>
            </a:p>
            <a:p>
              <a:endParaRPr lang="en-AU" dirty="0"/>
            </a:p>
            <a:p>
              <a:pPr marL="285750" indent="-285750">
                <a:buFont typeface="Arial" panose="020B0604020202020204" pitchFamily="34" charset="0"/>
                <a:buChar char="•"/>
              </a:pPr>
              <a:r>
                <a:rPr lang="en-AU" dirty="0"/>
                <a:t>Power the study to detect effect size of interest</a:t>
              </a:r>
            </a:p>
            <a:p>
              <a:pPr marL="285750" indent="-285750">
                <a:buFont typeface="Arial" panose="020B0604020202020204" pitchFamily="34" charset="0"/>
                <a:buChar char="•"/>
              </a:pPr>
              <a:r>
                <a:rPr lang="en-AU" dirty="0"/>
                <a:t>Sample size based on SESOI</a:t>
              </a:r>
              <a:br>
                <a:rPr lang="en-AU" dirty="0"/>
              </a:br>
              <a:endParaRPr lang="en-AU" dirty="0"/>
            </a:p>
          </p:txBody>
        </p:sp>
        <p:sp>
          <p:nvSpPr>
            <p:cNvPr id="9" name="Arrow: Down 8">
              <a:extLst>
                <a:ext uri="{FF2B5EF4-FFF2-40B4-BE49-F238E27FC236}">
                  <a16:creationId xmlns:a16="http://schemas.microsoft.com/office/drawing/2014/main" id="{D7F9664F-B49D-C684-D2B0-09F53D3D4D78}"/>
                </a:ext>
              </a:extLst>
            </p:cNvPr>
            <p:cNvSpPr/>
            <p:nvPr/>
          </p:nvSpPr>
          <p:spPr>
            <a:xfrm>
              <a:off x="6078669" y="2798578"/>
              <a:ext cx="143839" cy="59735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grpSp>
        <p:nvGrpSpPr>
          <p:cNvPr id="10" name="Group 9">
            <a:extLst>
              <a:ext uri="{FF2B5EF4-FFF2-40B4-BE49-F238E27FC236}">
                <a16:creationId xmlns:a16="http://schemas.microsoft.com/office/drawing/2014/main" id="{4A91CF92-9E51-4EE2-DBC2-6389159AC8D9}"/>
              </a:ext>
            </a:extLst>
          </p:cNvPr>
          <p:cNvGrpSpPr/>
          <p:nvPr/>
        </p:nvGrpSpPr>
        <p:grpSpPr>
          <a:xfrm>
            <a:off x="8090042" y="1142323"/>
            <a:ext cx="3513762" cy="3693319"/>
            <a:chOff x="8090042" y="1142323"/>
            <a:chExt cx="3513762" cy="3693319"/>
          </a:xfrm>
        </p:grpSpPr>
        <p:sp>
          <p:nvSpPr>
            <p:cNvPr id="11" name="TextBox 10">
              <a:extLst>
                <a:ext uri="{FF2B5EF4-FFF2-40B4-BE49-F238E27FC236}">
                  <a16:creationId xmlns:a16="http://schemas.microsoft.com/office/drawing/2014/main" id="{3984EE3F-9F16-3CAE-3EE2-4434F6CA46F6}"/>
                </a:ext>
              </a:extLst>
            </p:cNvPr>
            <p:cNvSpPr txBox="1"/>
            <p:nvPr/>
          </p:nvSpPr>
          <p:spPr>
            <a:xfrm>
              <a:off x="8090042" y="1142323"/>
              <a:ext cx="3513762" cy="3693319"/>
            </a:xfrm>
            <a:prstGeom prst="rect">
              <a:avLst/>
            </a:prstGeom>
            <a:noFill/>
            <a:ln>
              <a:solidFill>
                <a:schemeClr val="tx2"/>
              </a:solidFill>
            </a:ln>
          </p:spPr>
          <p:txBody>
            <a:bodyPr wrap="square" rtlCol="0">
              <a:spAutoFit/>
            </a:bodyPr>
            <a:lstStyle/>
            <a:p>
              <a:pPr algn="ctr"/>
              <a:r>
                <a:rPr lang="en-AU" b="1" dirty="0">
                  <a:solidFill>
                    <a:schemeClr val="accent1"/>
                  </a:solidFill>
                </a:rPr>
                <a:t>Predictive</a:t>
              </a:r>
            </a:p>
            <a:p>
              <a:endParaRPr lang="en-AU" dirty="0"/>
            </a:p>
            <a:p>
              <a:r>
                <a:rPr lang="en-AU" dirty="0"/>
                <a:t>Predict future outcomes or classifications</a:t>
              </a:r>
              <a:r>
                <a:rPr lang="en-AU" sz="1600" dirty="0"/>
                <a:t> (Clinical prediction)</a:t>
              </a:r>
              <a:br>
                <a:rPr lang="en-AU" dirty="0"/>
              </a:br>
              <a:r>
                <a:rPr lang="en-AU" dirty="0"/>
                <a:t>e.g. diagnostic accuracy</a:t>
              </a:r>
            </a:p>
            <a:p>
              <a:endParaRPr lang="en-AU" dirty="0"/>
            </a:p>
            <a:p>
              <a:endParaRPr lang="en-AU" dirty="0"/>
            </a:p>
            <a:p>
              <a:endParaRPr lang="en-AU" dirty="0"/>
            </a:p>
            <a:p>
              <a:endParaRPr lang="en-AU" dirty="0"/>
            </a:p>
            <a:p>
              <a:pPr marL="285750" indent="-285750">
                <a:buFont typeface="Arial" panose="020B0604020202020204" pitchFamily="34" charset="0"/>
                <a:buChar char="•"/>
              </a:pPr>
              <a:r>
                <a:rPr lang="en-AU" dirty="0"/>
                <a:t>Power for predictive performance, e.g. R</a:t>
              </a:r>
              <a:r>
                <a:rPr lang="en-AU" baseline="30000" dirty="0"/>
                <a:t>2</a:t>
              </a:r>
              <a:r>
                <a:rPr lang="en-AU" dirty="0"/>
                <a:t>, AUC</a:t>
              </a:r>
            </a:p>
            <a:p>
              <a:pPr marL="285750" indent="-285750">
                <a:buFont typeface="Arial" panose="020B0604020202020204" pitchFamily="34" charset="0"/>
                <a:buChar char="•"/>
              </a:pPr>
              <a:r>
                <a:rPr lang="en-AU" dirty="0"/>
                <a:t>Sample size based on target value of R</a:t>
              </a:r>
              <a:r>
                <a:rPr lang="en-AU" baseline="30000" dirty="0"/>
                <a:t>2</a:t>
              </a:r>
              <a:r>
                <a:rPr lang="en-AU" dirty="0"/>
                <a:t>, AUC, etc.</a:t>
              </a:r>
            </a:p>
          </p:txBody>
        </p:sp>
        <p:sp>
          <p:nvSpPr>
            <p:cNvPr id="12" name="Arrow: Down 11">
              <a:extLst>
                <a:ext uri="{FF2B5EF4-FFF2-40B4-BE49-F238E27FC236}">
                  <a16:creationId xmlns:a16="http://schemas.microsoft.com/office/drawing/2014/main" id="{7C6DD045-DF21-3292-0BD2-084D6B5278BE}"/>
                </a:ext>
              </a:extLst>
            </p:cNvPr>
            <p:cNvSpPr/>
            <p:nvPr/>
          </p:nvSpPr>
          <p:spPr>
            <a:xfrm>
              <a:off x="9775003" y="2650814"/>
              <a:ext cx="143839" cy="5400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grpSp>
      <p:sp>
        <p:nvSpPr>
          <p:cNvPr id="13" name="TextBox 12">
            <a:extLst>
              <a:ext uri="{FF2B5EF4-FFF2-40B4-BE49-F238E27FC236}">
                <a16:creationId xmlns:a16="http://schemas.microsoft.com/office/drawing/2014/main" id="{F5591D80-3CF9-A0E3-622E-EE7984C77B31}"/>
              </a:ext>
            </a:extLst>
          </p:cNvPr>
          <p:cNvSpPr txBox="1"/>
          <p:nvPr/>
        </p:nvSpPr>
        <p:spPr>
          <a:xfrm>
            <a:off x="699797" y="5527765"/>
            <a:ext cx="10901585" cy="369332"/>
          </a:xfrm>
          <a:prstGeom prst="rect">
            <a:avLst/>
          </a:prstGeom>
          <a:solidFill>
            <a:schemeClr val="accent1">
              <a:lumMod val="20000"/>
              <a:lumOff val="80000"/>
            </a:schemeClr>
          </a:solidFill>
        </p:spPr>
        <p:txBody>
          <a:bodyPr wrap="square" rtlCol="0">
            <a:spAutoFit/>
          </a:bodyPr>
          <a:lstStyle/>
          <a:p>
            <a:pPr algn="ctr"/>
            <a:r>
              <a:rPr lang="en-AU" i="1" dirty="0">
                <a:latin typeface="Arial" panose="020B0604020202020204" pitchFamily="34" charset="0"/>
                <a:cs typeface="Arial" panose="020B0604020202020204" pitchFamily="34" charset="0"/>
              </a:rPr>
              <a:t>Power calculation and sample size justification is driven by primary inferential goal of the study </a:t>
            </a:r>
          </a:p>
        </p:txBody>
      </p:sp>
    </p:spTree>
    <p:extLst>
      <p:ext uri="{BB962C8B-B14F-4D97-AF65-F5344CB8AC3E}">
        <p14:creationId xmlns:p14="http://schemas.microsoft.com/office/powerpoint/2010/main" val="183690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15351" y="120768"/>
            <a:ext cx="9595449"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15350" y="1272768"/>
            <a:ext cx="9092241" cy="4767263"/>
          </a:xfrm>
        </p:spPr>
        <p:txBody>
          <a:bodyPr>
            <a:normAutofit/>
          </a:bodyPr>
          <a:lstStyle/>
          <a:p>
            <a:pPr marL="0" indent="0">
              <a:buNone/>
            </a:pPr>
            <a:r>
              <a:rPr lang="en-AU" b="1" dirty="0"/>
              <a:t>Example: Happiness Survey</a:t>
            </a:r>
          </a:p>
          <a:p>
            <a:pPr marL="0" indent="0">
              <a:buNone/>
            </a:pPr>
            <a:endParaRPr lang="en-AU" dirty="0"/>
          </a:p>
          <a:p>
            <a:pPr marL="0" indent="0">
              <a:buNone/>
            </a:pPr>
            <a:r>
              <a:rPr lang="en-AU" dirty="0"/>
              <a:t>Sample size calculation</a:t>
            </a:r>
          </a:p>
          <a:p>
            <a:pPr marL="0" indent="0">
              <a:buNone/>
            </a:pPr>
            <a:endParaRPr lang="en-AU" dirty="0"/>
          </a:p>
          <a:p>
            <a:pPr marL="0" indent="0">
              <a:buNone/>
            </a:pPr>
            <a:r>
              <a:rPr lang="en-AU" b="1" dirty="0"/>
              <a:t>Heuristic method</a:t>
            </a:r>
          </a:p>
          <a:p>
            <a:pPr marL="0" indent="0">
              <a:buNone/>
            </a:pPr>
            <a:r>
              <a:rPr lang="en-AU" dirty="0"/>
              <a:t>“Do the calculations as if performing the corresponding parametric test (i.e. the t-test), then add 15% to the sample size.”</a:t>
            </a:r>
          </a:p>
        </p:txBody>
      </p:sp>
    </p:spTree>
    <p:extLst>
      <p:ext uri="{BB962C8B-B14F-4D97-AF65-F5344CB8AC3E}">
        <p14:creationId xmlns:p14="http://schemas.microsoft.com/office/powerpoint/2010/main" val="24696764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09600" y="103517"/>
            <a:ext cx="9601200"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599" y="1255517"/>
            <a:ext cx="7440059" cy="4767263"/>
          </a:xfrm>
        </p:spPr>
        <p:txBody>
          <a:bodyPr>
            <a:normAutofit/>
          </a:bodyPr>
          <a:lstStyle/>
          <a:p>
            <a:pPr marL="0" indent="0">
              <a:buNone/>
            </a:pPr>
            <a:r>
              <a:rPr lang="en-AU" b="1" dirty="0"/>
              <a:t>Example: Happiness Survey</a:t>
            </a:r>
          </a:p>
          <a:p>
            <a:r>
              <a:rPr lang="en-AU" dirty="0"/>
              <a:t>t-test&gt;Independent</a:t>
            </a:r>
          </a:p>
          <a:p>
            <a:r>
              <a:rPr lang="en-AU" dirty="0"/>
              <a:t>Enter Difference in population means=4</a:t>
            </a:r>
          </a:p>
          <a:p>
            <a:r>
              <a:rPr lang="en-AU" dirty="0"/>
              <a:t>Enter the larger SD (Standard deviation=5.6)</a:t>
            </a:r>
          </a:p>
          <a:p>
            <a:r>
              <a:rPr lang="en-AU" dirty="0"/>
              <a:t>Enter other inputs</a:t>
            </a:r>
          </a:p>
          <a:p>
            <a:r>
              <a:rPr lang="en-AU" dirty="0"/>
              <a:t>Click ‘calculate’</a:t>
            </a:r>
          </a:p>
        </p:txBody>
      </p:sp>
      <p:pic>
        <p:nvPicPr>
          <p:cNvPr id="6" name="Picture 5">
            <a:extLst>
              <a:ext uri="{FF2B5EF4-FFF2-40B4-BE49-F238E27FC236}">
                <a16:creationId xmlns:a16="http://schemas.microsoft.com/office/drawing/2014/main" id="{D6C6C443-EAE6-0183-9AE2-626C12F17255}"/>
              </a:ext>
            </a:extLst>
          </p:cNvPr>
          <p:cNvPicPr>
            <a:picLocks noChangeAspect="1"/>
          </p:cNvPicPr>
          <p:nvPr/>
        </p:nvPicPr>
        <p:blipFill>
          <a:blip r:embed="rId3"/>
          <a:stretch>
            <a:fillRect/>
          </a:stretch>
        </p:blipFill>
        <p:spPr>
          <a:xfrm>
            <a:off x="8461125" y="1103095"/>
            <a:ext cx="2993159" cy="5165514"/>
          </a:xfrm>
          <a:prstGeom prst="rect">
            <a:avLst/>
          </a:prstGeom>
        </p:spPr>
      </p:pic>
      <p:sp>
        <p:nvSpPr>
          <p:cNvPr id="8" name="Arrow: Right 7">
            <a:extLst>
              <a:ext uri="{FF2B5EF4-FFF2-40B4-BE49-F238E27FC236}">
                <a16:creationId xmlns:a16="http://schemas.microsoft.com/office/drawing/2014/main" id="{20E45736-3F7C-4015-E731-4454F21629FA}"/>
              </a:ext>
            </a:extLst>
          </p:cNvPr>
          <p:cNvSpPr/>
          <p:nvPr/>
        </p:nvSpPr>
        <p:spPr>
          <a:xfrm>
            <a:off x="7943069" y="2151668"/>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1</a:t>
            </a:r>
          </a:p>
        </p:txBody>
      </p:sp>
      <p:sp>
        <p:nvSpPr>
          <p:cNvPr id="14" name="Arrow: Right 13">
            <a:extLst>
              <a:ext uri="{FF2B5EF4-FFF2-40B4-BE49-F238E27FC236}">
                <a16:creationId xmlns:a16="http://schemas.microsoft.com/office/drawing/2014/main" id="{1B2ABEBE-AC10-921C-8403-DC0098D3B623}"/>
              </a:ext>
            </a:extLst>
          </p:cNvPr>
          <p:cNvSpPr/>
          <p:nvPr/>
        </p:nvSpPr>
        <p:spPr>
          <a:xfrm>
            <a:off x="7943069" y="2712979"/>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17" name="Arrow: Right 16">
            <a:extLst>
              <a:ext uri="{FF2B5EF4-FFF2-40B4-BE49-F238E27FC236}">
                <a16:creationId xmlns:a16="http://schemas.microsoft.com/office/drawing/2014/main" id="{A8F239E1-663F-0CAE-300C-A0F7CEB5A1FB}"/>
              </a:ext>
            </a:extLst>
          </p:cNvPr>
          <p:cNvSpPr/>
          <p:nvPr/>
        </p:nvSpPr>
        <p:spPr>
          <a:xfrm>
            <a:off x="7943069" y="3128496"/>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18" name="Arrow: Right 17">
            <a:extLst>
              <a:ext uri="{FF2B5EF4-FFF2-40B4-BE49-F238E27FC236}">
                <a16:creationId xmlns:a16="http://schemas.microsoft.com/office/drawing/2014/main" id="{54828FB0-038E-F865-3D2A-DDAD56F287C8}"/>
              </a:ext>
            </a:extLst>
          </p:cNvPr>
          <p:cNvSpPr/>
          <p:nvPr/>
        </p:nvSpPr>
        <p:spPr>
          <a:xfrm>
            <a:off x="7943069" y="3763840"/>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19" name="Arrow: Right 18">
            <a:extLst>
              <a:ext uri="{FF2B5EF4-FFF2-40B4-BE49-F238E27FC236}">
                <a16:creationId xmlns:a16="http://schemas.microsoft.com/office/drawing/2014/main" id="{95718B60-66B3-19C9-EBFC-348B6FB0E6F2}"/>
              </a:ext>
            </a:extLst>
          </p:cNvPr>
          <p:cNvSpPr/>
          <p:nvPr/>
        </p:nvSpPr>
        <p:spPr>
          <a:xfrm>
            <a:off x="7948452" y="4280496"/>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20" name="Arrow: Right 19">
            <a:extLst>
              <a:ext uri="{FF2B5EF4-FFF2-40B4-BE49-F238E27FC236}">
                <a16:creationId xmlns:a16="http://schemas.microsoft.com/office/drawing/2014/main" id="{1217BB92-5B51-54C8-CDE7-CA24CB23E372}"/>
              </a:ext>
            </a:extLst>
          </p:cNvPr>
          <p:cNvSpPr/>
          <p:nvPr/>
        </p:nvSpPr>
        <p:spPr>
          <a:xfrm>
            <a:off x="7958284" y="4802943"/>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21" name="Arrow: Right 20">
            <a:extLst>
              <a:ext uri="{FF2B5EF4-FFF2-40B4-BE49-F238E27FC236}">
                <a16:creationId xmlns:a16="http://schemas.microsoft.com/office/drawing/2014/main" id="{F4ED873F-5983-E579-0BE0-302DF5C30946}"/>
              </a:ext>
            </a:extLst>
          </p:cNvPr>
          <p:cNvSpPr/>
          <p:nvPr/>
        </p:nvSpPr>
        <p:spPr>
          <a:xfrm>
            <a:off x="7968117" y="5276271"/>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3</a:t>
            </a:r>
          </a:p>
        </p:txBody>
      </p:sp>
    </p:spTree>
    <p:extLst>
      <p:ext uri="{BB962C8B-B14F-4D97-AF65-F5344CB8AC3E}">
        <p14:creationId xmlns:p14="http://schemas.microsoft.com/office/powerpoint/2010/main" val="2420653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03849" y="117475"/>
            <a:ext cx="9606951" cy="1152000"/>
          </a:xfrm>
        </p:spPr>
        <p:txBody>
          <a:bodyPr/>
          <a:lstStyle/>
          <a:p>
            <a:r>
              <a:rPr lang="en-AU" dirty="0"/>
              <a:t>B. Difference between two means (Mann-Whitney)</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3849" y="1269475"/>
            <a:ext cx="8229600" cy="4767263"/>
          </a:xfrm>
        </p:spPr>
        <p:txBody>
          <a:bodyPr>
            <a:normAutofit/>
          </a:bodyPr>
          <a:lstStyle/>
          <a:p>
            <a:pPr marL="0" indent="0">
              <a:buNone/>
            </a:pPr>
            <a:r>
              <a:rPr lang="en-AU" b="1" dirty="0"/>
              <a:t>Example: Happiness Survey</a:t>
            </a:r>
          </a:p>
          <a:p>
            <a:r>
              <a:rPr lang="en-AU" dirty="0"/>
              <a:t>N=32 per group</a:t>
            </a:r>
          </a:p>
          <a:p>
            <a:r>
              <a:rPr lang="en-AU" dirty="0"/>
              <a:t>Add 15% for non-parametric. N=32x1.15 = 36.8 round up to  37</a:t>
            </a:r>
          </a:p>
        </p:txBody>
      </p:sp>
    </p:spTree>
    <p:extLst>
      <p:ext uri="{BB962C8B-B14F-4D97-AF65-F5344CB8AC3E}">
        <p14:creationId xmlns:p14="http://schemas.microsoft.com/office/powerpoint/2010/main" val="109964388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E0753-2A7C-F4EF-3B27-962DF5157B34}"/>
              </a:ext>
            </a:extLst>
          </p:cNvPr>
          <p:cNvSpPr>
            <a:spLocks noGrp="1"/>
          </p:cNvSpPr>
          <p:nvPr>
            <p:ph type="title"/>
          </p:nvPr>
        </p:nvSpPr>
        <p:spPr/>
        <p:txBody>
          <a:bodyPr/>
          <a:lstStyle/>
          <a:p>
            <a:r>
              <a:rPr lang="en-AU" dirty="0"/>
              <a:t>How and why to calculate within-group standard deviation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5A0035F-AD96-221D-490E-38FC6A7B2CB2}"/>
                  </a:ext>
                </a:extLst>
              </p:cNvPr>
              <p:cNvSpPr>
                <a:spLocks noGrp="1"/>
              </p:cNvSpPr>
              <p:nvPr>
                <p:ph idx="1"/>
              </p:nvPr>
            </p:nvSpPr>
            <p:spPr/>
            <p:txBody>
              <a:bodyPr>
                <a:normAutofit fontScale="92500" lnSpcReduction="20000"/>
              </a:bodyPr>
              <a:lstStyle/>
              <a:p>
                <a:r>
                  <a:rPr lang="en-AU" dirty="0"/>
                  <a:t>In this example we had two groups with quite different variance/SDs: </a:t>
                </a:r>
                <a:r>
                  <a:rPr lang="en-AU" b="0" dirty="0">
                    <a:solidFill>
                      <a:schemeClr val="tx1"/>
                    </a:solidFill>
                  </a:rPr>
                  <a:t>SD1=2.6, SD2=5.6</a:t>
                </a:r>
              </a:p>
              <a:p>
                <a:endParaRPr lang="en-AU" b="0" dirty="0">
                  <a:solidFill>
                    <a:schemeClr val="tx1"/>
                  </a:solidFill>
                </a:endParaRPr>
              </a:p>
              <a:p>
                <a:r>
                  <a:rPr lang="en-AU" dirty="0"/>
                  <a:t>The most conservative choice is to choose the within group standard deviation as the larger SD group (SD2 in this example)</a:t>
                </a:r>
              </a:p>
              <a:p>
                <a:pPr marL="457200" lvl="1" indent="0">
                  <a:buNone/>
                </a:pPr>
                <a:endParaRPr lang="en-AU" dirty="0"/>
              </a:p>
              <a:p>
                <a:r>
                  <a:rPr lang="en-AU" dirty="0"/>
                  <a:t>Unequal variances do not usually cause a problem when group sizes that are equal</a:t>
                </a:r>
              </a:p>
              <a:p>
                <a:endParaRPr lang="en-AU" dirty="0"/>
              </a:p>
              <a:p>
                <a:r>
                  <a:rPr lang="en-AU" dirty="0"/>
                  <a:t>If the group sizes are equal, we can calculate a pooled </a:t>
                </a:r>
                <a:br>
                  <a:rPr lang="en-AU" dirty="0"/>
                </a:br>
                <a:r>
                  <a:rPr lang="en-AU" dirty="0"/>
                  <a:t>standard deviation easily using Cohen’s formula: </a:t>
                </a:r>
              </a:p>
              <a:p>
                <a:endParaRPr lang="en-AU" dirty="0"/>
              </a:p>
              <a:p>
                <a:endParaRPr lang="en-AU" dirty="0"/>
              </a:p>
              <a:p>
                <a:r>
                  <a:rPr lang="en-AU" dirty="0"/>
                  <a:t>In this example: </a:t>
                </a:r>
                <a14:m>
                  <m:oMath xmlns:m="http://schemas.openxmlformats.org/officeDocument/2006/math">
                    <m:rad>
                      <m:radPr>
                        <m:degHide m:val="on"/>
                        <m:ctrlPr>
                          <a:rPr lang="en-AU" i="1" smtClean="0">
                            <a:latin typeface="Cambria Math" panose="02040503050406030204" pitchFamily="18" charset="0"/>
                          </a:rPr>
                        </m:ctrlPr>
                      </m:radPr>
                      <m:deg/>
                      <m:e>
                        <m:f>
                          <m:fPr>
                            <m:ctrlPr>
                              <a:rPr lang="en-AU" i="1">
                                <a:latin typeface="Cambria Math" panose="02040503050406030204" pitchFamily="18" charset="0"/>
                              </a:rPr>
                            </m:ctrlPr>
                          </m:fPr>
                          <m:num>
                            <m:sSup>
                              <m:sSupPr>
                                <m:ctrlPr>
                                  <a:rPr lang="en-AU" b="0" i="1" smtClean="0">
                                    <a:latin typeface="Cambria Math" panose="02040503050406030204" pitchFamily="18" charset="0"/>
                                  </a:rPr>
                                </m:ctrlPr>
                              </m:sSupPr>
                              <m:e>
                                <m:r>
                                  <a:rPr lang="en-AU" b="0" i="1" smtClean="0">
                                    <a:latin typeface="Cambria Math" panose="02040503050406030204" pitchFamily="18" charset="0"/>
                                  </a:rPr>
                                  <m:t>2.6</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i="1">
                                    <a:latin typeface="Cambria Math" panose="02040503050406030204" pitchFamily="18" charset="0"/>
                                  </a:rPr>
                                </m:ctrlPr>
                              </m:sSupPr>
                              <m:e>
                                <m:r>
                                  <a:rPr lang="en-AU" b="0" i="1" smtClean="0">
                                    <a:latin typeface="Cambria Math" panose="02040503050406030204" pitchFamily="18" charset="0"/>
                                  </a:rPr>
                                  <m:t>5</m:t>
                                </m:r>
                                <m:r>
                                  <a:rPr lang="en-AU" i="1">
                                    <a:latin typeface="Cambria Math" panose="02040503050406030204" pitchFamily="18" charset="0"/>
                                  </a:rPr>
                                  <m:t>.6</m:t>
                                </m:r>
                              </m:e>
                              <m:sup>
                                <m:r>
                                  <a:rPr lang="en-AU" i="1">
                                    <a:latin typeface="Cambria Math" panose="02040503050406030204" pitchFamily="18" charset="0"/>
                                  </a:rPr>
                                  <m:t>2</m:t>
                                </m:r>
                              </m:sup>
                            </m:sSup>
                          </m:num>
                          <m:den>
                            <m:r>
                              <a:rPr lang="en-AU" b="0" i="1" smtClean="0">
                                <a:latin typeface="Cambria Math" panose="02040503050406030204" pitchFamily="18" charset="0"/>
                              </a:rPr>
                              <m:t>2</m:t>
                            </m:r>
                          </m:den>
                        </m:f>
                      </m:e>
                    </m:rad>
                  </m:oMath>
                </a14:m>
                <a:r>
                  <a:rPr lang="en-AU" dirty="0"/>
                  <a:t> = 4.37, when input results in a sample size of 20 per group</a:t>
                </a:r>
              </a:p>
              <a:p>
                <a:endParaRPr lang="en-AU" dirty="0"/>
              </a:p>
              <a:p>
                <a:r>
                  <a:rPr lang="en-AU" dirty="0"/>
                  <a:t>Add 15% for non-parametric: 20 x 1.15 = 23 per group</a:t>
                </a:r>
              </a:p>
            </p:txBody>
          </p:sp>
        </mc:Choice>
        <mc:Fallback xmlns="">
          <p:sp>
            <p:nvSpPr>
              <p:cNvPr id="3" name="Content Placeholder 2">
                <a:extLst>
                  <a:ext uri="{FF2B5EF4-FFF2-40B4-BE49-F238E27FC236}">
                    <a16:creationId xmlns:a16="http://schemas.microsoft.com/office/drawing/2014/main" id="{45A0035F-AD96-221D-490E-38FC6A7B2CB2}"/>
                  </a:ext>
                </a:extLst>
              </p:cNvPr>
              <p:cNvSpPr>
                <a:spLocks noGrp="1" noRot="1" noChangeAspect="1" noMove="1" noResize="1" noEditPoints="1" noAdjustHandles="1" noChangeArrowheads="1" noChangeShapeType="1" noTextEdit="1"/>
              </p:cNvSpPr>
              <p:nvPr>
                <p:ph idx="1"/>
              </p:nvPr>
            </p:nvSpPr>
            <p:spPr>
              <a:blipFill>
                <a:blip r:embed="rId3"/>
                <a:stretch>
                  <a:fillRect l="-889" t="-3836"/>
                </a:stretch>
              </a:blipFill>
            </p:spPr>
            <p:txBody>
              <a:bodyPr/>
              <a:lstStyle/>
              <a:p>
                <a:r>
                  <a:rPr lang="en-AU">
                    <a:noFill/>
                  </a:rPr>
                  <a:t> </a:t>
                </a:r>
              </a:p>
            </p:txBody>
          </p:sp>
        </mc:Fallback>
      </mc:AlternateContent>
      <p:pic>
        <p:nvPicPr>
          <p:cNvPr id="5" name="Picture 4">
            <a:extLst>
              <a:ext uri="{FF2B5EF4-FFF2-40B4-BE49-F238E27FC236}">
                <a16:creationId xmlns:a16="http://schemas.microsoft.com/office/drawing/2014/main" id="{0DF7CDBE-4CF4-A2A7-4BAA-A4F5423F16C3}"/>
              </a:ext>
            </a:extLst>
          </p:cNvPr>
          <p:cNvPicPr>
            <a:picLocks noChangeAspect="1"/>
          </p:cNvPicPr>
          <p:nvPr/>
        </p:nvPicPr>
        <p:blipFill>
          <a:blip r:embed="rId4"/>
          <a:stretch>
            <a:fillRect/>
          </a:stretch>
        </p:blipFill>
        <p:spPr>
          <a:xfrm>
            <a:off x="8838248" y="3513932"/>
            <a:ext cx="1790950" cy="933580"/>
          </a:xfrm>
          <a:prstGeom prst="rect">
            <a:avLst/>
          </a:prstGeom>
        </p:spPr>
      </p:pic>
    </p:spTree>
    <p:extLst>
      <p:ext uri="{BB962C8B-B14F-4D97-AF65-F5344CB8AC3E}">
        <p14:creationId xmlns:p14="http://schemas.microsoft.com/office/powerpoint/2010/main" val="293395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animEffect transition="in" filter="fade">
                                      <p:cBhvr>
                                        <p:cTn id="30" dur="500"/>
                                        <p:tgtEl>
                                          <p:spTgt spid="3">
                                            <p:txEl>
                                              <p:pRg st="9" end="9"/>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fade">
                                      <p:cBhvr>
                                        <p:cTn id="35"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15351" y="103517"/>
            <a:ext cx="9595449" cy="1156958"/>
          </a:xfrm>
        </p:spPr>
        <p:txBody>
          <a:bodyPr/>
          <a:lstStyle/>
          <a:p>
            <a:r>
              <a:rPr lang="en-AU" dirty="0"/>
              <a:t>C. Difference between two proportions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15350" y="1260475"/>
            <a:ext cx="9092241" cy="5307371"/>
          </a:xfrm>
        </p:spPr>
        <p:txBody>
          <a:bodyPr>
            <a:normAutofit/>
          </a:bodyPr>
          <a:lstStyle/>
          <a:p>
            <a:pPr marL="0" indent="0">
              <a:buNone/>
            </a:pPr>
            <a:r>
              <a:rPr lang="en-AU" b="1" dirty="0"/>
              <a:t>Example: Happiness survey </a:t>
            </a:r>
          </a:p>
          <a:p>
            <a:pPr marL="0" indent="0">
              <a:buNone/>
            </a:pPr>
            <a:r>
              <a:rPr lang="en-AU" dirty="0"/>
              <a:t>The survey scores could also be analysed as proportions by considering how many report a value above a threshold (say &gt;14 means “happy”)</a:t>
            </a:r>
          </a:p>
          <a:p>
            <a:pPr marL="0" indent="0">
              <a:buNone/>
            </a:pPr>
            <a:r>
              <a:rPr lang="en-AU" dirty="0"/>
              <a:t>Singles group 	    P1 = proportion of subjects respond “happy”</a:t>
            </a:r>
          </a:p>
          <a:p>
            <a:pPr marL="0" indent="0">
              <a:buNone/>
            </a:pPr>
            <a:r>
              <a:rPr lang="en-AU" dirty="0"/>
              <a:t>Married group     P2 = proportion of subjects respond “happy”</a:t>
            </a:r>
          </a:p>
          <a:p>
            <a:endParaRPr lang="en-AU" dirty="0"/>
          </a:p>
          <a:p>
            <a:pPr marL="0" indent="0">
              <a:buNone/>
            </a:pPr>
            <a:r>
              <a:rPr lang="en-AU" dirty="0"/>
              <a:t>Effect size: Say we want to find a minimum difference in proportions of P1-P2=0.1  What sample size is required?</a:t>
            </a:r>
          </a:p>
          <a:p>
            <a:endParaRPr lang="en-AU" dirty="0"/>
          </a:p>
          <a:p>
            <a:r>
              <a:rPr lang="en-AU" dirty="0"/>
              <a:t>We also need to estimate the two proportions. Let’s first assume that there will be maximum variance (p=0.50)</a:t>
            </a:r>
          </a:p>
          <a:p>
            <a:r>
              <a:rPr lang="en-AU" dirty="0"/>
              <a:t>Try using P1=0.55 and P2= 0.45. As p = (p1 + p2)/2.</a:t>
            </a:r>
          </a:p>
          <a:p>
            <a:pPr marL="0" indent="0">
              <a:buNone/>
            </a:pPr>
            <a:endParaRPr lang="en-AU" dirty="0"/>
          </a:p>
        </p:txBody>
      </p:sp>
    </p:spTree>
    <p:extLst>
      <p:ext uri="{BB962C8B-B14F-4D97-AF65-F5344CB8AC3E}">
        <p14:creationId xmlns:p14="http://schemas.microsoft.com/office/powerpoint/2010/main" val="244626966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09600" y="132270"/>
            <a:ext cx="9601200" cy="1152000"/>
          </a:xfrm>
        </p:spPr>
        <p:txBody>
          <a:bodyPr/>
          <a:lstStyle/>
          <a:p>
            <a:r>
              <a:rPr lang="en-AU" dirty="0"/>
              <a:t>C. Difference between two proportions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600" y="1284270"/>
            <a:ext cx="10972800" cy="5307371"/>
          </a:xfrm>
        </p:spPr>
        <p:txBody>
          <a:bodyPr>
            <a:normAutofit/>
          </a:bodyPr>
          <a:lstStyle/>
          <a:p>
            <a:pPr marL="0" indent="0">
              <a:buNone/>
            </a:pPr>
            <a:r>
              <a:rPr lang="en-AU" b="1" dirty="0"/>
              <a:t>Example: Happiness survey </a:t>
            </a:r>
          </a:p>
          <a:p>
            <a:pPr marL="0" indent="0">
              <a:buNone/>
            </a:pPr>
            <a:r>
              <a:rPr lang="en-AU" dirty="0"/>
              <a:t>What are our first 4 steps this time?</a:t>
            </a:r>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r>
              <a:rPr lang="en-AU" dirty="0"/>
              <a:t>Note: The variance estimate comes from the proportion estimates and is calculated for you.</a:t>
            </a:r>
          </a:p>
          <a:p>
            <a:pPr marL="0" indent="0">
              <a:buNone/>
            </a:pPr>
            <a:r>
              <a:rPr lang="en-AU" dirty="0"/>
              <a:t>Variance = p(1-p).</a:t>
            </a:r>
          </a:p>
        </p:txBody>
      </p:sp>
      <mc:AlternateContent xmlns:mc="http://schemas.openxmlformats.org/markup-compatibility/2006" xmlns:a14="http://schemas.microsoft.com/office/drawing/2010/main">
        <mc:Choice Requires="a14">
          <p:graphicFrame>
            <p:nvGraphicFramePr>
              <p:cNvPr id="6" name="Table 6">
                <a:extLst>
                  <a:ext uri="{FF2B5EF4-FFF2-40B4-BE49-F238E27FC236}">
                    <a16:creationId xmlns:a16="http://schemas.microsoft.com/office/drawing/2014/main" id="{E70694EC-1CA6-48C2-960D-BB07636E7EC4}"/>
                  </a:ext>
                </a:extLst>
              </p:cNvPr>
              <p:cNvGraphicFramePr>
                <a:graphicFrameLocks noGrp="1"/>
              </p:cNvGraphicFramePr>
              <p:nvPr>
                <p:extLst>
                  <p:ext uri="{D42A27DB-BD31-4B8C-83A1-F6EECF244321}">
                    <p14:modId xmlns:p14="http://schemas.microsoft.com/office/powerpoint/2010/main" val="905585531"/>
                  </p:ext>
                </p:extLst>
              </p:nvPr>
            </p:nvGraphicFramePr>
            <p:xfrm>
              <a:off x="609600" y="2573305"/>
              <a:ext cx="8136195" cy="1483360"/>
            </p:xfrm>
            <a:graphic>
              <a:graphicData uri="http://schemas.openxmlformats.org/drawingml/2006/table">
                <a:tbl>
                  <a:tblPr firstRow="1" bandRow="1">
                    <a:tableStyleId>{5C22544A-7EE6-4342-B048-85BDC9FD1C3A}</a:tableStyleId>
                  </a:tblPr>
                  <a:tblGrid>
                    <a:gridCol w="955465">
                      <a:extLst>
                        <a:ext uri="{9D8B030D-6E8A-4147-A177-3AD203B41FA5}">
                          <a16:colId xmlns:a16="http://schemas.microsoft.com/office/drawing/2014/main" val="3453052698"/>
                        </a:ext>
                      </a:extLst>
                    </a:gridCol>
                    <a:gridCol w="4468665">
                      <a:extLst>
                        <a:ext uri="{9D8B030D-6E8A-4147-A177-3AD203B41FA5}">
                          <a16:colId xmlns:a16="http://schemas.microsoft.com/office/drawing/2014/main" val="3753219630"/>
                        </a:ext>
                      </a:extLst>
                    </a:gridCol>
                    <a:gridCol w="2712065">
                      <a:extLst>
                        <a:ext uri="{9D8B030D-6E8A-4147-A177-3AD203B41FA5}">
                          <a16:colId xmlns:a16="http://schemas.microsoft.com/office/drawing/2014/main" val="2372423109"/>
                        </a:ext>
                      </a:extLst>
                    </a:gridCol>
                  </a:tblGrid>
                  <a:tr h="370840">
                    <a:tc>
                      <a:txBody>
                        <a:bodyPr/>
                        <a:lstStyle/>
                        <a:p>
                          <a:r>
                            <a:rPr lang="en-AU"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Determine experiment type and statistical test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a:solidFill>
                                <a:schemeClr val="tx1"/>
                              </a:solidFill>
                            </a:rPr>
                            <a:t>z-test for proportions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9243142"/>
                      </a:ext>
                    </a:extLst>
                  </a:tr>
                  <a:tr h="370840">
                    <a:tc>
                      <a:txBody>
                        <a:bodyPr/>
                        <a:lstStyle/>
                        <a:p>
                          <a:r>
                            <a:rPr lang="en-AU"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a:solidFill>
                                <a:schemeClr val="accent6"/>
                              </a:solidFill>
                            </a:rPr>
                            <a:t>Set </a:t>
                          </a:r>
                          <a14:m>
                            <m:oMath xmlns:m="http://schemas.openxmlformats.org/officeDocument/2006/math">
                              <m:r>
                                <a:rPr lang="en-AU" b="0" i="1" smtClean="0">
                                  <a:solidFill>
                                    <a:schemeClr val="accent6"/>
                                  </a:solidFill>
                                  <a:latin typeface="Cambria Math" panose="02040503050406030204" pitchFamily="18" charset="0"/>
                                  <a:ea typeface="Cambria Math" panose="02040503050406030204" pitchFamily="18" charset="0"/>
                                </a:rPr>
                                <m:t>𝛼</m:t>
                              </m:r>
                            </m:oMath>
                          </a14:m>
                          <a:r>
                            <a:rPr lang="en-AU" b="0">
                              <a:solidFill>
                                <a:schemeClr val="accent6"/>
                              </a:solidFill>
                            </a:rPr>
                            <a:t> and </a:t>
                          </a:r>
                          <a14:m>
                            <m:oMath xmlns:m="http://schemas.openxmlformats.org/officeDocument/2006/math">
                              <m:r>
                                <a:rPr lang="en-AU" b="0" i="1" smtClean="0">
                                  <a:solidFill>
                                    <a:schemeClr val="accent6"/>
                                  </a:solidFill>
                                  <a:latin typeface="Cambria Math" panose="02040503050406030204" pitchFamily="18" charset="0"/>
                                </a:rPr>
                                <m:t>1−</m:t>
                              </m:r>
                              <m:r>
                                <a:rPr lang="en-AU" b="0" i="1" smtClean="0">
                                  <a:solidFill>
                                    <a:schemeClr val="accent6"/>
                                  </a:solidFill>
                                  <a:latin typeface="Cambria Math" panose="02040503050406030204" pitchFamily="18" charset="0"/>
                                  <a:ea typeface="Cambria Math" panose="02040503050406030204" pitchFamily="18" charset="0"/>
                                </a:rPr>
                                <m:t>𝛽</m:t>
                              </m:r>
                            </m:oMath>
                          </a14:m>
                          <a:endParaRPr lang="en-AU" b="0">
                            <a:solidFill>
                              <a:schemeClr val="accent6"/>
                            </a:solidFill>
                            <a:ea typeface="Cambria Math"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a:solidFill>
                                <a:schemeClr val="tx1"/>
                              </a:solidFill>
                            </a:rPr>
                            <a:t>0.05 and 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783341"/>
                      </a:ext>
                    </a:extLst>
                  </a:tr>
                  <a:tr h="370840">
                    <a:tc>
                      <a:txBody>
                        <a:bodyPr/>
                        <a:lstStyle/>
                        <a:p>
                          <a:r>
                            <a:rPr lang="en-AU" b="0" dirty="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Set the smallest effect size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a:solidFill>
                                <a:schemeClr val="tx1"/>
                              </a:solidFill>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225263"/>
                      </a:ext>
                    </a:extLst>
                  </a:tr>
                  <a:tr h="370840">
                    <a:tc>
                      <a:txBody>
                        <a:bodyPr/>
                        <a:lstStyle/>
                        <a:p>
                          <a:r>
                            <a:rPr lang="en-AU" b="0" dirty="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dirty="0">
                              <a:solidFill>
                                <a:schemeClr val="tx1"/>
                              </a:solidFill>
                            </a:rPr>
                            <a:t>p1=0.55, p2=0.45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1799081"/>
                      </a:ext>
                    </a:extLst>
                  </a:tr>
                </a:tbl>
              </a:graphicData>
            </a:graphic>
          </p:graphicFrame>
        </mc:Choice>
        <mc:Fallback xmlns="">
          <p:graphicFrame>
            <p:nvGraphicFramePr>
              <p:cNvPr id="6" name="Table 6">
                <a:extLst>
                  <a:ext uri="{FF2B5EF4-FFF2-40B4-BE49-F238E27FC236}">
                    <a16:creationId xmlns:a16="http://schemas.microsoft.com/office/drawing/2014/main" id="{E70694EC-1CA6-48C2-960D-BB07636E7EC4}"/>
                  </a:ext>
                </a:extLst>
              </p:cNvPr>
              <p:cNvGraphicFramePr>
                <a:graphicFrameLocks noGrp="1"/>
              </p:cNvGraphicFramePr>
              <p:nvPr>
                <p:extLst>
                  <p:ext uri="{D42A27DB-BD31-4B8C-83A1-F6EECF244321}">
                    <p14:modId xmlns:p14="http://schemas.microsoft.com/office/powerpoint/2010/main" val="905585531"/>
                  </p:ext>
                </p:extLst>
              </p:nvPr>
            </p:nvGraphicFramePr>
            <p:xfrm>
              <a:off x="609600" y="2573305"/>
              <a:ext cx="8136195" cy="1483360"/>
            </p:xfrm>
            <a:graphic>
              <a:graphicData uri="http://schemas.openxmlformats.org/drawingml/2006/table">
                <a:tbl>
                  <a:tblPr firstRow="1" bandRow="1">
                    <a:tableStyleId>{5C22544A-7EE6-4342-B048-85BDC9FD1C3A}</a:tableStyleId>
                  </a:tblPr>
                  <a:tblGrid>
                    <a:gridCol w="955465">
                      <a:extLst>
                        <a:ext uri="{9D8B030D-6E8A-4147-A177-3AD203B41FA5}">
                          <a16:colId xmlns:a16="http://schemas.microsoft.com/office/drawing/2014/main" val="3453052698"/>
                        </a:ext>
                      </a:extLst>
                    </a:gridCol>
                    <a:gridCol w="4468665">
                      <a:extLst>
                        <a:ext uri="{9D8B030D-6E8A-4147-A177-3AD203B41FA5}">
                          <a16:colId xmlns:a16="http://schemas.microsoft.com/office/drawing/2014/main" val="3753219630"/>
                        </a:ext>
                      </a:extLst>
                    </a:gridCol>
                    <a:gridCol w="2712065">
                      <a:extLst>
                        <a:ext uri="{9D8B030D-6E8A-4147-A177-3AD203B41FA5}">
                          <a16:colId xmlns:a16="http://schemas.microsoft.com/office/drawing/2014/main" val="2372423109"/>
                        </a:ext>
                      </a:extLst>
                    </a:gridCol>
                  </a:tblGrid>
                  <a:tr h="370840">
                    <a:tc>
                      <a:txBody>
                        <a:bodyPr/>
                        <a:lstStyle/>
                        <a:p>
                          <a:r>
                            <a:rPr lang="en-AU"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Determine experiment type and statistical test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a:solidFill>
                                <a:schemeClr val="tx1"/>
                              </a:solidFill>
                            </a:rPr>
                            <a:t>z-test for proportions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9243142"/>
                      </a:ext>
                    </a:extLst>
                  </a:tr>
                  <a:tr h="370840">
                    <a:tc>
                      <a:txBody>
                        <a:bodyPr/>
                        <a:lstStyle/>
                        <a:p>
                          <a:r>
                            <a:rPr lang="en-AU"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1692" t="-108197" r="-60982" b="-224590"/>
                          </a:stretch>
                        </a:blipFill>
                      </a:tcPr>
                    </a:tc>
                    <a:tc>
                      <a:txBody>
                        <a:bodyPr/>
                        <a:lstStyle/>
                        <a:p>
                          <a:r>
                            <a:rPr lang="en-AU" b="0">
                              <a:solidFill>
                                <a:schemeClr val="tx1"/>
                              </a:solidFill>
                            </a:rPr>
                            <a:t>0.05 and 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783341"/>
                      </a:ext>
                    </a:extLst>
                  </a:tr>
                  <a:tr h="370840">
                    <a:tc>
                      <a:txBody>
                        <a:bodyPr/>
                        <a:lstStyle/>
                        <a:p>
                          <a:r>
                            <a:rPr lang="en-AU" b="0" dirty="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Set the smallest effect size of interest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a:solidFill>
                                <a:schemeClr val="tx1"/>
                              </a:solidFill>
                            </a:rPr>
                            <a:t>0.10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225263"/>
                      </a:ext>
                    </a:extLst>
                  </a:tr>
                  <a:tr h="370840">
                    <a:tc>
                      <a:txBody>
                        <a:bodyPr/>
                        <a:lstStyle/>
                        <a:p>
                          <a:r>
                            <a:rPr lang="en-AU" b="0" dirty="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0"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b="0" dirty="0">
                              <a:solidFill>
                                <a:schemeClr val="tx1"/>
                              </a:solidFill>
                            </a:rPr>
                            <a:t>p1=0.55, p2=0.45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1799081"/>
                      </a:ext>
                    </a:extLst>
                  </a:tr>
                </a:tbl>
              </a:graphicData>
            </a:graphic>
          </p:graphicFrame>
        </mc:Fallback>
      </mc:AlternateContent>
    </p:spTree>
    <p:extLst>
      <p:ext uri="{BB962C8B-B14F-4D97-AF65-F5344CB8AC3E}">
        <p14:creationId xmlns:p14="http://schemas.microsoft.com/office/powerpoint/2010/main" val="171426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9" end="9"/>
                                            </p:txEl>
                                          </p:spTgt>
                                        </p:tgtEl>
                                        <p:attrNameLst>
                                          <p:attrName>style.visibility</p:attrName>
                                        </p:attrNameLst>
                                      </p:cBhvr>
                                      <p:to>
                                        <p:strVal val="visible"/>
                                      </p:to>
                                    </p:set>
                                    <p:animEffect transition="in" filter="fade">
                                      <p:cBhvr>
                                        <p:cTn id="12" dur="500"/>
                                        <p:tgtEl>
                                          <p:spTgt spid="3">
                                            <p:txEl>
                                              <p:pRg st="9" end="9"/>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animEffect transition="in" filter="fade">
                                      <p:cBhvr>
                                        <p:cTn id="1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529087" y="86264"/>
            <a:ext cx="9635010" cy="1152000"/>
          </a:xfrm>
          <a:noFill/>
          <a:ln>
            <a:noFill/>
          </a:ln>
        </p:spPr>
        <p:txBody>
          <a:bodyPr vert="horz" wrap="square" lIns="91440" tIns="45720" rIns="91440" bIns="45720" numCol="1" anchor="ctr" anchorCtr="0" compatLnSpc="1">
            <a:prstTxWarp prst="textNoShape">
              <a:avLst/>
            </a:prstTxWarp>
          </a:bodyPr>
          <a:lstStyle/>
          <a:p>
            <a:r>
              <a:rPr lang="en-AU" dirty="0"/>
              <a:t>C. Difference between two proportions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529087" y="1238264"/>
            <a:ext cx="8229600" cy="5307371"/>
          </a:xfrm>
        </p:spPr>
        <p:txBody>
          <a:bodyPr>
            <a:normAutofit/>
          </a:bodyPr>
          <a:lstStyle/>
          <a:p>
            <a:pPr marL="0" indent="0">
              <a:buNone/>
            </a:pPr>
            <a:r>
              <a:rPr lang="en-AU" b="1" dirty="0"/>
              <a:t>Example: Happiness survey </a:t>
            </a:r>
          </a:p>
          <a:p>
            <a:pPr marL="0" indent="0">
              <a:buNone/>
            </a:pPr>
            <a:r>
              <a:rPr lang="en-AU" b="1" dirty="0"/>
              <a:t>Step 5: </a:t>
            </a:r>
            <a:r>
              <a:rPr lang="en-AU" b="1" dirty="0" err="1"/>
              <a:t>Statulator</a:t>
            </a:r>
            <a:endParaRPr lang="en-AU" b="1" dirty="0"/>
          </a:p>
          <a:p>
            <a:pPr marL="0" indent="0">
              <a:buNone/>
            </a:pPr>
            <a:r>
              <a:rPr lang="en-AU" dirty="0"/>
              <a:t>Select Sample Size -&gt; Compare Two Independent Proportions</a:t>
            </a:r>
          </a:p>
          <a:p>
            <a:pPr marL="0" indent="0">
              <a:buNone/>
            </a:pPr>
            <a:endParaRPr lang="en-AU" dirty="0"/>
          </a:p>
        </p:txBody>
      </p:sp>
      <p:sp>
        <p:nvSpPr>
          <p:cNvPr id="14" name="Arrow: Right 13">
            <a:extLst>
              <a:ext uri="{FF2B5EF4-FFF2-40B4-BE49-F238E27FC236}">
                <a16:creationId xmlns:a16="http://schemas.microsoft.com/office/drawing/2014/main" id="{295DF5B9-30DB-50E1-4906-BF9B1D4CD48E}"/>
              </a:ext>
            </a:extLst>
          </p:cNvPr>
          <p:cNvSpPr/>
          <p:nvPr/>
        </p:nvSpPr>
        <p:spPr>
          <a:xfrm>
            <a:off x="1169306" y="3994718"/>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1</a:t>
            </a:r>
          </a:p>
        </p:txBody>
      </p:sp>
      <p:sp>
        <p:nvSpPr>
          <p:cNvPr id="15" name="Arrow: Right 14">
            <a:extLst>
              <a:ext uri="{FF2B5EF4-FFF2-40B4-BE49-F238E27FC236}">
                <a16:creationId xmlns:a16="http://schemas.microsoft.com/office/drawing/2014/main" id="{3DF8584A-E44C-73CF-57DD-FBC7345FD8E8}"/>
              </a:ext>
            </a:extLst>
          </p:cNvPr>
          <p:cNvSpPr/>
          <p:nvPr/>
        </p:nvSpPr>
        <p:spPr>
          <a:xfrm>
            <a:off x="1169306" y="4804944"/>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pic>
        <p:nvPicPr>
          <p:cNvPr id="19" name="Picture 18">
            <a:extLst>
              <a:ext uri="{FF2B5EF4-FFF2-40B4-BE49-F238E27FC236}">
                <a16:creationId xmlns:a16="http://schemas.microsoft.com/office/drawing/2014/main" id="{9D170492-19B7-6865-3588-E8996AD593D9}"/>
              </a:ext>
            </a:extLst>
          </p:cNvPr>
          <p:cNvPicPr>
            <a:picLocks noChangeAspect="1"/>
          </p:cNvPicPr>
          <p:nvPr/>
        </p:nvPicPr>
        <p:blipFill>
          <a:blip r:embed="rId3"/>
          <a:stretch>
            <a:fillRect/>
          </a:stretch>
        </p:blipFill>
        <p:spPr>
          <a:xfrm>
            <a:off x="1687362" y="2802835"/>
            <a:ext cx="3069079" cy="3464724"/>
          </a:xfrm>
          <a:prstGeom prst="rect">
            <a:avLst/>
          </a:prstGeom>
        </p:spPr>
      </p:pic>
      <p:sp>
        <p:nvSpPr>
          <p:cNvPr id="20" name="Arrow: Right 19">
            <a:extLst>
              <a:ext uri="{FF2B5EF4-FFF2-40B4-BE49-F238E27FC236}">
                <a16:creationId xmlns:a16="http://schemas.microsoft.com/office/drawing/2014/main" id="{BB6A7921-A922-8F9A-5ED5-10A6EBF61EBF}"/>
              </a:ext>
            </a:extLst>
          </p:cNvPr>
          <p:cNvSpPr/>
          <p:nvPr/>
        </p:nvSpPr>
        <p:spPr>
          <a:xfrm>
            <a:off x="1169306" y="5955841"/>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3</a:t>
            </a:r>
          </a:p>
        </p:txBody>
      </p:sp>
      <p:sp>
        <p:nvSpPr>
          <p:cNvPr id="5" name="TextBox 4">
            <a:extLst>
              <a:ext uri="{FF2B5EF4-FFF2-40B4-BE49-F238E27FC236}">
                <a16:creationId xmlns:a16="http://schemas.microsoft.com/office/drawing/2014/main" id="{D5DCCFF7-9540-0244-1F0C-D6962817E602}"/>
              </a:ext>
            </a:extLst>
          </p:cNvPr>
          <p:cNvSpPr txBox="1"/>
          <p:nvPr/>
        </p:nvSpPr>
        <p:spPr>
          <a:xfrm>
            <a:off x="5593041" y="2804635"/>
            <a:ext cx="1727301" cy="307777"/>
          </a:xfrm>
          <a:prstGeom prst="rect">
            <a:avLst/>
          </a:prstGeom>
          <a:noFill/>
        </p:spPr>
        <p:txBody>
          <a:bodyPr wrap="square" rtlCol="0">
            <a:spAutoFit/>
          </a:bodyPr>
          <a:lstStyle/>
          <a:p>
            <a:pPr algn="ctr"/>
            <a:r>
              <a:rPr lang="en-AU" sz="1400" i="1" dirty="0" err="1"/>
              <a:t>Statulator</a:t>
            </a:r>
            <a:endParaRPr lang="en-AU" sz="1400" i="1" dirty="0"/>
          </a:p>
        </p:txBody>
      </p:sp>
    </p:spTree>
    <p:extLst>
      <p:ext uri="{BB962C8B-B14F-4D97-AF65-F5344CB8AC3E}">
        <p14:creationId xmlns:p14="http://schemas.microsoft.com/office/powerpoint/2010/main" val="2136292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9B94D02-0C24-2ABE-E123-33A4593A1081}"/>
              </a:ext>
            </a:extLst>
          </p:cNvPr>
          <p:cNvSpPr>
            <a:spLocks noGrp="1"/>
          </p:cNvSpPr>
          <p:nvPr>
            <p:ph type="title"/>
          </p:nvPr>
        </p:nvSpPr>
        <p:spPr/>
        <p:txBody>
          <a:bodyPr/>
          <a:lstStyle/>
          <a:p>
            <a:r>
              <a:rPr lang="en-AU" dirty="0"/>
              <a:t>C. Difference between two proportions</a:t>
            </a:r>
          </a:p>
        </p:txBody>
      </p:sp>
      <p:sp>
        <p:nvSpPr>
          <p:cNvPr id="5" name="Content Placeholder 4">
            <a:extLst>
              <a:ext uri="{FF2B5EF4-FFF2-40B4-BE49-F238E27FC236}">
                <a16:creationId xmlns:a16="http://schemas.microsoft.com/office/drawing/2014/main" id="{CDFC5C95-C2A8-19A2-165C-7C6AC5D6A0E3}"/>
              </a:ext>
            </a:extLst>
          </p:cNvPr>
          <p:cNvSpPr>
            <a:spLocks noGrp="1"/>
          </p:cNvSpPr>
          <p:nvPr>
            <p:ph sz="half" idx="1"/>
          </p:nvPr>
        </p:nvSpPr>
        <p:spPr/>
        <p:txBody>
          <a:bodyPr>
            <a:normAutofit fontScale="92500" lnSpcReduction="10000"/>
          </a:bodyPr>
          <a:lstStyle/>
          <a:p>
            <a:r>
              <a:rPr lang="en-AU" dirty="0"/>
              <a:t>The same outcome (happiness) that required 32 per group, with a binary variable requires 409 per group</a:t>
            </a:r>
          </a:p>
          <a:p>
            <a:r>
              <a:rPr lang="en-AU" dirty="0"/>
              <a:t>That’s a lot of people</a:t>
            </a:r>
          </a:p>
          <a:p>
            <a:endParaRPr lang="en-AU" dirty="0"/>
          </a:p>
          <a:p>
            <a:r>
              <a:rPr lang="en-AU" dirty="0"/>
              <a:t>Tip from the consulting room:</a:t>
            </a:r>
          </a:p>
          <a:p>
            <a:pPr lvl="1"/>
            <a:r>
              <a:rPr lang="en-AU" dirty="0"/>
              <a:t>With a binary outcome each subject provides only one [computer] bit of information: 0 or 1</a:t>
            </a:r>
          </a:p>
          <a:p>
            <a:pPr lvl="1"/>
            <a:r>
              <a:rPr lang="en-AU" dirty="0"/>
              <a:t>If you do have an option to use the underlying scale as your outcome, your required sample size for a given power will often be drastically smaller</a:t>
            </a:r>
          </a:p>
        </p:txBody>
      </p:sp>
      <p:pic>
        <p:nvPicPr>
          <p:cNvPr id="22" name="Content Placeholder 21">
            <a:extLst>
              <a:ext uri="{FF2B5EF4-FFF2-40B4-BE49-F238E27FC236}">
                <a16:creationId xmlns:a16="http://schemas.microsoft.com/office/drawing/2014/main" id="{EEF1757E-C014-233A-E4B0-6EC1E766940A}"/>
              </a:ext>
            </a:extLst>
          </p:cNvPr>
          <p:cNvPicPr>
            <a:picLocks noGrp="1" noChangeAspect="1"/>
          </p:cNvPicPr>
          <p:nvPr>
            <p:ph sz="half" idx="2"/>
          </p:nvPr>
        </p:nvPicPr>
        <p:blipFill>
          <a:blip r:embed="rId2"/>
          <a:stretch>
            <a:fillRect/>
          </a:stretch>
        </p:blipFill>
        <p:spPr>
          <a:xfrm>
            <a:off x="6197600" y="1465647"/>
            <a:ext cx="5384800" cy="4315644"/>
          </a:xfrm>
          <a:prstGeom prst="rect">
            <a:avLst/>
          </a:prstGeom>
        </p:spPr>
      </p:pic>
    </p:spTree>
    <p:extLst>
      <p:ext uri="{BB962C8B-B14F-4D97-AF65-F5344CB8AC3E}">
        <p14:creationId xmlns:p14="http://schemas.microsoft.com/office/powerpoint/2010/main" val="26168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3" end="3"/>
                                            </p:txEl>
                                          </p:spTgt>
                                        </p:tgtEl>
                                        <p:attrNameLst>
                                          <p:attrName>style.visibility</p:attrName>
                                        </p:attrNameLst>
                                      </p:cBhvr>
                                      <p:to>
                                        <p:strVal val="visible"/>
                                      </p:to>
                                    </p:set>
                                    <p:animEffect transition="in" filter="fade">
                                      <p:cBhvr>
                                        <p:cTn id="12" dur="500"/>
                                        <p:tgtEl>
                                          <p:spTgt spid="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p:txBody>
          <a:bodyPr/>
          <a:lstStyle/>
          <a:p>
            <a:r>
              <a:rPr lang="en-AU" dirty="0"/>
              <a:t>C. Difference between two proportions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sz="half" idx="1"/>
          </p:nvPr>
        </p:nvSpPr>
        <p:spPr/>
        <p:txBody>
          <a:bodyPr>
            <a:normAutofit fontScale="92500"/>
          </a:bodyPr>
          <a:lstStyle/>
          <a:p>
            <a:r>
              <a:rPr lang="en-AU" dirty="0"/>
              <a:t>We deliberately chose the proportions that would produce the maximum variance in the outcome for a given group difference (of 10%)</a:t>
            </a:r>
          </a:p>
          <a:p>
            <a:endParaRPr lang="en-AU" dirty="0"/>
          </a:p>
          <a:p>
            <a:r>
              <a:rPr lang="en-AU" dirty="0"/>
              <a:t>What if we collected more pilot data, and saw that our expected proportions were closer to: p1= 95% and p2 = 85%</a:t>
            </a:r>
          </a:p>
          <a:p>
            <a:endParaRPr lang="en-AU" dirty="0"/>
          </a:p>
          <a:p>
            <a:r>
              <a:rPr lang="en-AU" dirty="0"/>
              <a:t>The required sample size shrinks to 157 per group, which a lot less but still far more than when using the scale outcome directly</a:t>
            </a:r>
          </a:p>
        </p:txBody>
      </p:sp>
      <p:pic>
        <p:nvPicPr>
          <p:cNvPr id="15" name="Content Placeholder 14">
            <a:extLst>
              <a:ext uri="{FF2B5EF4-FFF2-40B4-BE49-F238E27FC236}">
                <a16:creationId xmlns:a16="http://schemas.microsoft.com/office/drawing/2014/main" id="{06DFD84C-2BEA-2B24-D042-AE0F1B7E84DB}"/>
              </a:ext>
            </a:extLst>
          </p:cNvPr>
          <p:cNvPicPr>
            <a:picLocks noGrp="1" noChangeAspect="1"/>
          </p:cNvPicPr>
          <p:nvPr>
            <p:ph sz="half" idx="2"/>
          </p:nvPr>
        </p:nvPicPr>
        <p:blipFill>
          <a:blip r:embed="rId3"/>
          <a:stretch>
            <a:fillRect/>
          </a:stretch>
        </p:blipFill>
        <p:spPr>
          <a:xfrm>
            <a:off x="6197600" y="1359926"/>
            <a:ext cx="5384800" cy="2786870"/>
          </a:xfrm>
        </p:spPr>
      </p:pic>
    </p:spTree>
    <p:extLst>
      <p:ext uri="{BB962C8B-B14F-4D97-AF65-F5344CB8AC3E}">
        <p14:creationId xmlns:p14="http://schemas.microsoft.com/office/powerpoint/2010/main" val="2059727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7449E-93D8-9925-1829-718F10B0142C}"/>
              </a:ext>
            </a:extLst>
          </p:cNvPr>
          <p:cNvSpPr>
            <a:spLocks noGrp="1"/>
          </p:cNvSpPr>
          <p:nvPr>
            <p:ph type="title"/>
          </p:nvPr>
        </p:nvSpPr>
        <p:spPr/>
        <p:txBody>
          <a:bodyPr/>
          <a:lstStyle/>
          <a:p>
            <a:r>
              <a:rPr lang="en-AU" dirty="0"/>
              <a:t>D. Estimation of a single proportion</a:t>
            </a:r>
          </a:p>
        </p:txBody>
      </p:sp>
      <p:sp>
        <p:nvSpPr>
          <p:cNvPr id="3" name="Content Placeholder 2">
            <a:extLst>
              <a:ext uri="{FF2B5EF4-FFF2-40B4-BE49-F238E27FC236}">
                <a16:creationId xmlns:a16="http://schemas.microsoft.com/office/drawing/2014/main" id="{971AA6E9-92D2-7418-46F0-0039D8BEBC43}"/>
              </a:ext>
            </a:extLst>
          </p:cNvPr>
          <p:cNvSpPr>
            <a:spLocks noGrp="1"/>
          </p:cNvSpPr>
          <p:nvPr>
            <p:ph sz="half" idx="1"/>
          </p:nvPr>
        </p:nvSpPr>
        <p:spPr/>
        <p:txBody>
          <a:bodyPr>
            <a:noAutofit/>
          </a:bodyPr>
          <a:lstStyle/>
          <a:p>
            <a:r>
              <a:rPr lang="en-AU" sz="1800" dirty="0"/>
              <a:t>A common sample size calculation that does not involve a hypothesis test</a:t>
            </a:r>
          </a:p>
          <a:p>
            <a:endParaRPr lang="en-AU" sz="1800" dirty="0"/>
          </a:p>
          <a:p>
            <a:r>
              <a:rPr lang="en-AU" sz="1800" dirty="0"/>
              <a:t>Proportions are encountered often:</a:t>
            </a:r>
          </a:p>
          <a:p>
            <a:pPr lvl="1"/>
            <a:r>
              <a:rPr lang="en-AU" sz="1800" dirty="0"/>
              <a:t>Prevalence of disease in a population</a:t>
            </a:r>
          </a:p>
          <a:p>
            <a:pPr lvl="1"/>
            <a:r>
              <a:rPr lang="en-AU" sz="1800" dirty="0"/>
              <a:t>Proportion of people failing a screening test</a:t>
            </a:r>
          </a:p>
          <a:p>
            <a:pPr lvl="1"/>
            <a:r>
              <a:rPr lang="en-AU" sz="1800" dirty="0"/>
              <a:t>Sensitivity and specificity of a diagnostic test</a:t>
            </a:r>
          </a:p>
          <a:p>
            <a:pPr marL="0" indent="0">
              <a:buNone/>
            </a:pPr>
            <a:endParaRPr lang="en-AU" sz="1800" dirty="0"/>
          </a:p>
          <a:p>
            <a:r>
              <a:rPr lang="en-AU" sz="1800" dirty="0"/>
              <a:t>The sample size calculation is to estimate a proportion to a given level of precision</a:t>
            </a:r>
          </a:p>
          <a:p>
            <a:endParaRPr lang="en-AU" sz="1800" dirty="0"/>
          </a:p>
          <a:p>
            <a:r>
              <a:rPr lang="en-AU" sz="1800" dirty="0"/>
              <a:t>Precision in this context is the width of the confidence interval (usually 95% confidence interval)</a:t>
            </a:r>
          </a:p>
        </p:txBody>
      </p:sp>
      <p:cxnSp>
        <p:nvCxnSpPr>
          <p:cNvPr id="5" name="Straight Connector 4">
            <a:extLst>
              <a:ext uri="{FF2B5EF4-FFF2-40B4-BE49-F238E27FC236}">
                <a16:creationId xmlns:a16="http://schemas.microsoft.com/office/drawing/2014/main" id="{BB38EBA8-2FED-84D7-702A-B4DA4EE3DFFD}"/>
              </a:ext>
            </a:extLst>
          </p:cNvPr>
          <p:cNvCxnSpPr/>
          <p:nvPr/>
        </p:nvCxnSpPr>
        <p:spPr>
          <a:xfrm>
            <a:off x="6994194" y="2117050"/>
            <a:ext cx="0" cy="947455"/>
          </a:xfrm>
          <a:prstGeom prst="line">
            <a:avLst/>
          </a:prstGeom>
        </p:spPr>
        <p:style>
          <a:lnRef idx="2">
            <a:schemeClr val="dk1"/>
          </a:lnRef>
          <a:fillRef idx="0">
            <a:schemeClr val="dk1"/>
          </a:fillRef>
          <a:effectRef idx="1">
            <a:schemeClr val="dk1"/>
          </a:effectRef>
          <a:fontRef idx="minor">
            <a:schemeClr val="tx1"/>
          </a:fontRef>
        </p:style>
      </p:cxnSp>
      <p:cxnSp>
        <p:nvCxnSpPr>
          <p:cNvPr id="6" name="Straight Connector 5">
            <a:extLst>
              <a:ext uri="{FF2B5EF4-FFF2-40B4-BE49-F238E27FC236}">
                <a16:creationId xmlns:a16="http://schemas.microsoft.com/office/drawing/2014/main" id="{2B34CC5A-DFBE-5B13-DF7C-FCC4D9B4FC1C}"/>
              </a:ext>
            </a:extLst>
          </p:cNvPr>
          <p:cNvCxnSpPr>
            <a:cxnSpLocks/>
          </p:cNvCxnSpPr>
          <p:nvPr/>
        </p:nvCxnSpPr>
        <p:spPr>
          <a:xfrm>
            <a:off x="6923225" y="3052603"/>
            <a:ext cx="4517409" cy="11373"/>
          </a:xfrm>
          <a:prstGeom prst="line">
            <a:avLst/>
          </a:prstGeom>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CFF292CF-5A7D-AB07-61BE-4DF6FE111CFF}"/>
              </a:ext>
            </a:extLst>
          </p:cNvPr>
          <p:cNvSpPr txBox="1"/>
          <p:nvPr/>
        </p:nvSpPr>
        <p:spPr>
          <a:xfrm>
            <a:off x="6820018" y="3136303"/>
            <a:ext cx="284052" cy="307777"/>
          </a:xfrm>
          <a:prstGeom prst="rect">
            <a:avLst/>
          </a:prstGeom>
          <a:noFill/>
        </p:spPr>
        <p:txBody>
          <a:bodyPr wrap="none" rtlCol="0">
            <a:spAutoFit/>
          </a:bodyPr>
          <a:lstStyle/>
          <a:p>
            <a:r>
              <a:rPr lang="en-AU" sz="1400" dirty="0"/>
              <a:t>0</a:t>
            </a:r>
            <a:endParaRPr lang="en-AU" sz="1400" baseline="-25000" dirty="0"/>
          </a:p>
        </p:txBody>
      </p:sp>
      <p:cxnSp>
        <p:nvCxnSpPr>
          <p:cNvPr id="11" name="Straight Connector 10">
            <a:extLst>
              <a:ext uri="{FF2B5EF4-FFF2-40B4-BE49-F238E27FC236}">
                <a16:creationId xmlns:a16="http://schemas.microsoft.com/office/drawing/2014/main" id="{F5BCF7D1-46F1-7BCA-28D5-F6DC4C9BF39E}"/>
              </a:ext>
            </a:extLst>
          </p:cNvPr>
          <p:cNvCxnSpPr>
            <a:cxnSpLocks/>
          </p:cNvCxnSpPr>
          <p:nvPr/>
        </p:nvCxnSpPr>
        <p:spPr>
          <a:xfrm>
            <a:off x="7459556" y="2726088"/>
            <a:ext cx="1586430" cy="0"/>
          </a:xfrm>
          <a:prstGeom prst="line">
            <a:avLst/>
          </a:prstGeom>
          <a:ln>
            <a:solidFill>
              <a:schemeClr val="accent6"/>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12" name="Diamond 11">
            <a:extLst>
              <a:ext uri="{FF2B5EF4-FFF2-40B4-BE49-F238E27FC236}">
                <a16:creationId xmlns:a16="http://schemas.microsoft.com/office/drawing/2014/main" id="{7E228B65-C60C-01C8-6B6E-5AB04E665CF5}"/>
              </a:ext>
            </a:extLst>
          </p:cNvPr>
          <p:cNvSpPr/>
          <p:nvPr/>
        </p:nvSpPr>
        <p:spPr>
          <a:xfrm>
            <a:off x="8230737" y="2610780"/>
            <a:ext cx="99152" cy="230617"/>
          </a:xfrm>
          <a:prstGeom prst="diamond">
            <a:avLst/>
          </a:prstGeom>
          <a:solidFill>
            <a:schemeClr val="accent6"/>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
        <p:nvSpPr>
          <p:cNvPr id="13" name="TextBox 12">
            <a:extLst>
              <a:ext uri="{FF2B5EF4-FFF2-40B4-BE49-F238E27FC236}">
                <a16:creationId xmlns:a16="http://schemas.microsoft.com/office/drawing/2014/main" id="{A8BCCA09-EE12-E844-7338-226DC0C491A0}"/>
              </a:ext>
            </a:extLst>
          </p:cNvPr>
          <p:cNvSpPr txBox="1"/>
          <p:nvPr/>
        </p:nvSpPr>
        <p:spPr>
          <a:xfrm>
            <a:off x="7478145" y="2145214"/>
            <a:ext cx="1786066" cy="523220"/>
          </a:xfrm>
          <a:prstGeom prst="rect">
            <a:avLst/>
          </a:prstGeom>
          <a:noFill/>
        </p:spPr>
        <p:txBody>
          <a:bodyPr wrap="none" rtlCol="0">
            <a:spAutoFit/>
          </a:bodyPr>
          <a:lstStyle/>
          <a:p>
            <a:r>
              <a:rPr lang="en-AU" sz="1400" dirty="0"/>
              <a:t>Expected proportion</a:t>
            </a:r>
          </a:p>
          <a:p>
            <a:r>
              <a:rPr lang="en-AU" sz="1400" dirty="0"/>
              <a:t>and precision</a:t>
            </a:r>
          </a:p>
        </p:txBody>
      </p:sp>
      <p:cxnSp>
        <p:nvCxnSpPr>
          <p:cNvPr id="14" name="Straight Connector 13">
            <a:extLst>
              <a:ext uri="{FF2B5EF4-FFF2-40B4-BE49-F238E27FC236}">
                <a16:creationId xmlns:a16="http://schemas.microsoft.com/office/drawing/2014/main" id="{E9407903-AE17-E65D-9B0B-2E9F0273711E}"/>
              </a:ext>
            </a:extLst>
          </p:cNvPr>
          <p:cNvCxnSpPr/>
          <p:nvPr/>
        </p:nvCxnSpPr>
        <p:spPr>
          <a:xfrm>
            <a:off x="11231577" y="2105148"/>
            <a:ext cx="0" cy="947455"/>
          </a:xfrm>
          <a:prstGeom prst="line">
            <a:avLst/>
          </a:prstGeom>
        </p:spPr>
        <p:style>
          <a:lnRef idx="2">
            <a:schemeClr val="dk1"/>
          </a:lnRef>
          <a:fillRef idx="0">
            <a:schemeClr val="dk1"/>
          </a:fillRef>
          <a:effectRef idx="1">
            <a:schemeClr val="dk1"/>
          </a:effectRef>
          <a:fontRef idx="minor">
            <a:schemeClr val="tx1"/>
          </a:fontRef>
        </p:style>
      </p:cxnSp>
      <p:sp>
        <p:nvSpPr>
          <p:cNvPr id="15" name="TextBox 14">
            <a:extLst>
              <a:ext uri="{FF2B5EF4-FFF2-40B4-BE49-F238E27FC236}">
                <a16:creationId xmlns:a16="http://schemas.microsoft.com/office/drawing/2014/main" id="{1B6BFC00-05D2-C46C-9947-3438F8F7F9D2}"/>
              </a:ext>
            </a:extLst>
          </p:cNvPr>
          <p:cNvSpPr txBox="1"/>
          <p:nvPr/>
        </p:nvSpPr>
        <p:spPr>
          <a:xfrm>
            <a:off x="11089551" y="3071646"/>
            <a:ext cx="269626" cy="276999"/>
          </a:xfrm>
          <a:prstGeom prst="rect">
            <a:avLst/>
          </a:prstGeom>
          <a:noFill/>
        </p:spPr>
        <p:txBody>
          <a:bodyPr wrap="none" rtlCol="0">
            <a:spAutoFit/>
          </a:bodyPr>
          <a:lstStyle/>
          <a:p>
            <a:r>
              <a:rPr lang="en-AU" baseline="-25000" dirty="0"/>
              <a:t>1</a:t>
            </a:r>
          </a:p>
        </p:txBody>
      </p:sp>
    </p:spTree>
    <p:extLst>
      <p:ext uri="{BB962C8B-B14F-4D97-AF65-F5344CB8AC3E}">
        <p14:creationId xmlns:p14="http://schemas.microsoft.com/office/powerpoint/2010/main" val="94837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5AAB6E9-1899-FF3D-7F89-5CA43025D8BD}"/>
              </a:ext>
            </a:extLst>
          </p:cNvPr>
          <p:cNvSpPr>
            <a:spLocks noGrp="1"/>
          </p:cNvSpPr>
          <p:nvPr>
            <p:ph type="pic" sz="quarter" idx="10"/>
          </p:nvPr>
        </p:nvSpPr>
        <p:spPr/>
        <p:txBody>
          <a:bodyPr/>
          <a:lstStyle/>
          <a:p>
            <a:endParaRPr lang="en-AU" dirty="0"/>
          </a:p>
          <a:p>
            <a:r>
              <a:rPr lang="en-AU" dirty="0"/>
              <a:t>Add table here from copilot</a:t>
            </a:r>
          </a:p>
        </p:txBody>
      </p:sp>
      <p:sp>
        <p:nvSpPr>
          <p:cNvPr id="3" name="Title 2">
            <a:extLst>
              <a:ext uri="{FF2B5EF4-FFF2-40B4-BE49-F238E27FC236}">
                <a16:creationId xmlns:a16="http://schemas.microsoft.com/office/drawing/2014/main" id="{24C66C59-7E16-6201-5C07-9123165B1C0F}"/>
              </a:ext>
            </a:extLst>
          </p:cNvPr>
          <p:cNvSpPr>
            <a:spLocks noGrp="1"/>
          </p:cNvSpPr>
          <p:nvPr>
            <p:ph type="title"/>
          </p:nvPr>
        </p:nvSpPr>
        <p:spPr/>
        <p:txBody>
          <a:bodyPr/>
          <a:lstStyle/>
          <a:p>
            <a:r>
              <a:rPr lang="en-AU" dirty="0"/>
              <a:t>Exploratory and Confirmatory studies comparison</a:t>
            </a:r>
          </a:p>
        </p:txBody>
      </p:sp>
      <p:graphicFrame>
        <p:nvGraphicFramePr>
          <p:cNvPr id="4" name="Table 3">
            <a:extLst>
              <a:ext uri="{FF2B5EF4-FFF2-40B4-BE49-F238E27FC236}">
                <a16:creationId xmlns:a16="http://schemas.microsoft.com/office/drawing/2014/main" id="{3153BCD7-3E2E-F669-1754-ACCA1A712BA9}"/>
              </a:ext>
            </a:extLst>
          </p:cNvPr>
          <p:cNvGraphicFramePr>
            <a:graphicFrameLocks noGrp="1"/>
          </p:cNvGraphicFramePr>
          <p:nvPr>
            <p:extLst>
              <p:ext uri="{D42A27DB-BD31-4B8C-83A1-F6EECF244321}">
                <p14:modId xmlns:p14="http://schemas.microsoft.com/office/powerpoint/2010/main" val="3402522407"/>
              </p:ext>
            </p:extLst>
          </p:nvPr>
        </p:nvGraphicFramePr>
        <p:xfrm>
          <a:off x="609600" y="1260475"/>
          <a:ext cx="10036344" cy="4432718"/>
        </p:xfrm>
        <a:graphic>
          <a:graphicData uri="http://schemas.openxmlformats.org/drawingml/2006/table">
            <a:tbl>
              <a:tblPr/>
              <a:tblGrid>
                <a:gridCol w="2536487">
                  <a:extLst>
                    <a:ext uri="{9D8B030D-6E8A-4147-A177-3AD203B41FA5}">
                      <a16:colId xmlns:a16="http://schemas.microsoft.com/office/drawing/2014/main" val="383768097"/>
                    </a:ext>
                  </a:extLst>
                </a:gridCol>
                <a:gridCol w="3749581">
                  <a:extLst>
                    <a:ext uri="{9D8B030D-6E8A-4147-A177-3AD203B41FA5}">
                      <a16:colId xmlns:a16="http://schemas.microsoft.com/office/drawing/2014/main" val="3953603863"/>
                    </a:ext>
                  </a:extLst>
                </a:gridCol>
                <a:gridCol w="3750276">
                  <a:extLst>
                    <a:ext uri="{9D8B030D-6E8A-4147-A177-3AD203B41FA5}">
                      <a16:colId xmlns:a16="http://schemas.microsoft.com/office/drawing/2014/main" val="2719257091"/>
                    </a:ext>
                  </a:extLst>
                </a:gridCol>
              </a:tblGrid>
              <a:tr h="669090">
                <a:tc>
                  <a:txBody>
                    <a:bodyPr/>
                    <a:lstStyle/>
                    <a:p>
                      <a:pPr marL="0" algn="l" defTabSz="457200" rtl="0" eaLnBrk="1" latinLnBrk="0" hangingPunct="1">
                        <a:buNone/>
                      </a:pPr>
                      <a:r>
                        <a:rPr lang="en-AU" sz="1600" b="1" kern="1200" dirty="0">
                          <a:solidFill>
                            <a:schemeClr val="tx1"/>
                          </a:solidFill>
                          <a:effectLst/>
                          <a:latin typeface="+mn-lt"/>
                          <a:ea typeface="+mn-ea"/>
                          <a:cs typeface="+mn-cs"/>
                        </a:rPr>
                        <a:t>Aspect</a:t>
                      </a:r>
                    </a:p>
                  </a:txBody>
                  <a:tcPr marL="83636" marR="83636" marT="41818" marB="418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l" defTabSz="457200" rtl="0" eaLnBrk="1" latinLnBrk="0" hangingPunct="1">
                        <a:buNone/>
                      </a:pPr>
                      <a:r>
                        <a:rPr lang="en-AU" sz="1600" b="1" kern="1200" dirty="0">
                          <a:solidFill>
                            <a:schemeClr val="tx1"/>
                          </a:solidFill>
                          <a:effectLst/>
                          <a:latin typeface="+mn-lt"/>
                          <a:ea typeface="+mn-ea"/>
                          <a:cs typeface="+mn-cs"/>
                        </a:rPr>
                        <a:t>Exploratory Studies</a:t>
                      </a:r>
                    </a:p>
                  </a:txBody>
                  <a:tcPr marL="83636" marR="83636" marT="41818" marB="418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l" defTabSz="457200" rtl="0" eaLnBrk="1" latinLnBrk="0" hangingPunct="1">
                        <a:buNone/>
                      </a:pPr>
                      <a:r>
                        <a:rPr lang="en-AU" sz="1600" b="1" kern="1200" dirty="0">
                          <a:solidFill>
                            <a:schemeClr val="tx1"/>
                          </a:solidFill>
                          <a:effectLst/>
                          <a:latin typeface="+mn-lt"/>
                          <a:ea typeface="+mn-ea"/>
                          <a:cs typeface="+mn-cs"/>
                        </a:rPr>
                        <a:t>Confirmatory Studies</a:t>
                      </a:r>
                    </a:p>
                  </a:txBody>
                  <a:tcPr marL="83636" marR="83636" marT="41818" marB="418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25330459"/>
                  </a:ext>
                </a:extLst>
              </a:tr>
              <a:tr h="836362">
                <a:tc>
                  <a:txBody>
                    <a:bodyPr/>
                    <a:lstStyle/>
                    <a:p>
                      <a:pPr>
                        <a:buNone/>
                      </a:pPr>
                      <a:r>
                        <a:rPr lang="en-AU" sz="1600" b="1" dirty="0">
                          <a:effectLst/>
                        </a:rPr>
                        <a:t>Primary purpose</a:t>
                      </a:r>
                      <a:endParaRPr lang="en-AU" sz="1600" dirty="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Generate hypotheses,</a:t>
                      </a:r>
                    </a:p>
                    <a:p>
                      <a:pPr>
                        <a:buNone/>
                      </a:pPr>
                      <a:r>
                        <a:rPr lang="en-US" sz="1600" dirty="0">
                          <a:effectLst/>
                        </a:rPr>
                        <a:t>assess feasibility,</a:t>
                      </a:r>
                    </a:p>
                    <a:p>
                      <a:pPr>
                        <a:buNone/>
                      </a:pPr>
                      <a:r>
                        <a:rPr lang="en-US" sz="1600" dirty="0">
                          <a:effectLst/>
                        </a:rPr>
                        <a:t>estimate parameters/variances</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600" dirty="0">
                          <a:effectLst/>
                        </a:rPr>
                        <a:t>Test pre-specified hypotheses</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442234619"/>
                  </a:ext>
                </a:extLst>
              </a:tr>
              <a:tr h="334545">
                <a:tc>
                  <a:txBody>
                    <a:bodyPr/>
                    <a:lstStyle/>
                    <a:p>
                      <a:pPr>
                        <a:buNone/>
                      </a:pPr>
                      <a:r>
                        <a:rPr lang="en-AU" sz="1600" b="1">
                          <a:effectLst/>
                        </a:rPr>
                        <a:t>Type I error control</a:t>
                      </a:r>
                      <a:endParaRPr lang="en-AU" sz="160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600" dirty="0">
                          <a:effectLst/>
                        </a:rPr>
                        <a:t>Not required</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600">
                          <a:effectLst/>
                        </a:rPr>
                        <a:t>Essential</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313701743"/>
                  </a:ext>
                </a:extLst>
              </a:tr>
              <a:tr h="585453">
                <a:tc>
                  <a:txBody>
                    <a:bodyPr/>
                    <a:lstStyle/>
                    <a:p>
                      <a:pPr>
                        <a:buNone/>
                      </a:pPr>
                      <a:r>
                        <a:rPr lang="en-US" sz="1600" b="1">
                          <a:effectLst/>
                        </a:rPr>
                        <a:t>Key goal of sample size calculation</a:t>
                      </a:r>
                      <a:endParaRPr lang="en-US" sz="160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Achieve reasonable precision; </a:t>
                      </a:r>
                    </a:p>
                    <a:p>
                      <a:pPr>
                        <a:buNone/>
                      </a:pPr>
                      <a:r>
                        <a:rPr lang="en-US" sz="1600" dirty="0">
                          <a:effectLst/>
                        </a:rPr>
                        <a:t>ensure feasibility</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a:effectLst/>
                        </a:rPr>
                        <a:t>Ensure adequate power to detect meaningful effects</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339056459"/>
                  </a:ext>
                </a:extLst>
              </a:tr>
              <a:tr h="585453">
                <a:tc>
                  <a:txBody>
                    <a:bodyPr/>
                    <a:lstStyle/>
                    <a:p>
                      <a:pPr>
                        <a:buNone/>
                      </a:pPr>
                      <a:r>
                        <a:rPr lang="en-AU" sz="1600" b="1">
                          <a:effectLst/>
                        </a:rPr>
                        <a:t>Approach</a:t>
                      </a:r>
                      <a:endParaRPr lang="en-AU" sz="160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Often precision-based, </a:t>
                      </a:r>
                    </a:p>
                    <a:p>
                      <a:pPr>
                        <a:buNone/>
                      </a:pPr>
                      <a:r>
                        <a:rPr lang="en-US" sz="1600" dirty="0">
                          <a:effectLst/>
                        </a:rPr>
                        <a:t>feasibility-based</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Formal power analysis using α, β, effect size, variance estimate</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435310409"/>
                  </a:ext>
                </a:extLst>
              </a:tr>
              <a:tr h="836362">
                <a:tc>
                  <a:txBody>
                    <a:bodyPr/>
                    <a:lstStyle/>
                    <a:p>
                      <a:pPr>
                        <a:buNone/>
                      </a:pPr>
                      <a:r>
                        <a:rPr lang="en-AU" sz="1600" b="1">
                          <a:effectLst/>
                        </a:rPr>
                        <a:t>Benefits</a:t>
                      </a:r>
                      <a:endParaRPr lang="en-AU" sz="160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a:effectLst/>
                        </a:rPr>
                        <a:t>More reliable preliminary estimates; avoid unusably small studies; inform future trials</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Valid inference; ethical justification; regulatory acceptability; efficiency</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184156640"/>
                  </a:ext>
                </a:extLst>
              </a:tr>
              <a:tr h="585453">
                <a:tc>
                  <a:txBody>
                    <a:bodyPr/>
                    <a:lstStyle/>
                    <a:p>
                      <a:pPr>
                        <a:buNone/>
                      </a:pPr>
                      <a:r>
                        <a:rPr lang="en-AU" sz="1600" b="1">
                          <a:effectLst/>
                        </a:rPr>
                        <a:t>Typical sample size</a:t>
                      </a:r>
                      <a:endParaRPr lang="en-AU" sz="1600">
                        <a:effectLst/>
                      </a:endParaRP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600" dirty="0">
                          <a:effectLst/>
                        </a:rPr>
                        <a:t>Small-to-moderate</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600" dirty="0">
                          <a:effectLst/>
                        </a:rPr>
                        <a:t>Generally larger</a:t>
                      </a:r>
                    </a:p>
                  </a:txBody>
                  <a:tcPr marL="83636" marR="83636" marT="41818" marB="4181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859845995"/>
                  </a:ext>
                </a:extLst>
              </a:tr>
            </a:tbl>
          </a:graphicData>
        </a:graphic>
      </p:graphicFrame>
      <p:pic>
        <p:nvPicPr>
          <p:cNvPr id="5" name="Graphic 4" descr="Blackboard">
            <a:extLst>
              <a:ext uri="{FF2B5EF4-FFF2-40B4-BE49-F238E27FC236}">
                <a16:creationId xmlns:a16="http://schemas.microsoft.com/office/drawing/2014/main" id="{B9E997A4-4A6B-7CFF-BDD4-1F2A94CD641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25200" y="0"/>
            <a:ext cx="914400" cy="914400"/>
          </a:xfrm>
          <a:prstGeom prst="rect">
            <a:avLst/>
          </a:prstGeom>
        </p:spPr>
      </p:pic>
    </p:spTree>
    <p:extLst>
      <p:ext uri="{BB962C8B-B14F-4D97-AF65-F5344CB8AC3E}">
        <p14:creationId xmlns:p14="http://schemas.microsoft.com/office/powerpoint/2010/main" val="26983230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95A99-D188-33F2-19CE-04EAD3E41A4A}"/>
              </a:ext>
            </a:extLst>
          </p:cNvPr>
          <p:cNvSpPr>
            <a:spLocks noGrp="1"/>
          </p:cNvSpPr>
          <p:nvPr>
            <p:ph type="title"/>
          </p:nvPr>
        </p:nvSpPr>
        <p:spPr/>
        <p:txBody>
          <a:bodyPr/>
          <a:lstStyle/>
          <a:p>
            <a:r>
              <a:rPr lang="en-AU" dirty="0"/>
              <a:t>D. Estimation of a single proportion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8CB1B2-D3D9-4755-646B-6EF1C97D2254}"/>
                  </a:ext>
                </a:extLst>
              </p:cNvPr>
              <p:cNvSpPr>
                <a:spLocks noGrp="1"/>
              </p:cNvSpPr>
              <p:nvPr>
                <p:ph sz="half" idx="1"/>
              </p:nvPr>
            </p:nvSpPr>
            <p:spPr>
              <a:xfrm>
                <a:off x="609600" y="1359926"/>
                <a:ext cx="10591800" cy="4525963"/>
              </a:xfrm>
            </p:spPr>
            <p:txBody>
              <a:bodyPr>
                <a:normAutofit/>
              </a:bodyPr>
              <a:lstStyle/>
              <a:p>
                <a:r>
                  <a:rPr lang="en-AU" sz="2400" dirty="0"/>
                  <a:t>Let’s continue with the happiness example, but estimate the prevalence of happiness in the general population</a:t>
                </a:r>
                <a:endParaRPr lang="en-AU" dirty="0"/>
              </a:p>
              <a:p>
                <a:r>
                  <a:rPr lang="en-AU" dirty="0"/>
                  <a:t>We need to generalise our workflow for sample size to a given precision</a:t>
                </a:r>
              </a:p>
              <a:p>
                <a:pPr marL="914400" lvl="1" indent="-457200">
                  <a:buFont typeface="+mj-lt"/>
                  <a:buAutoNum type="arabicPeriod"/>
                </a:pPr>
                <a:r>
                  <a:rPr lang="en-AU" dirty="0">
                    <a:solidFill>
                      <a:schemeClr val="accent6"/>
                    </a:solidFill>
                  </a:rPr>
                  <a:t>Determine experiment type and statistical test</a:t>
                </a:r>
                <a:r>
                  <a:rPr lang="en-AU" b="1" dirty="0">
                    <a:solidFill>
                      <a:schemeClr val="accent6"/>
                    </a:solidFill>
                  </a:rPr>
                  <a:t> or population property to estimate</a:t>
                </a:r>
              </a:p>
              <a:p>
                <a:pPr marL="914400" lvl="1" indent="-457200">
                  <a:buFont typeface="+mj-lt"/>
                  <a:buAutoNum type="arabicPeriod"/>
                </a:pPr>
                <a:r>
                  <a:rPr lang="en-AU" dirty="0">
                    <a:solidFill>
                      <a:schemeClr val="accent6"/>
                    </a:solidFill>
                  </a:rPr>
                  <a:t>Set </a:t>
                </a:r>
                <a14:m>
                  <m:oMath xmlns:m="http://schemas.openxmlformats.org/officeDocument/2006/math">
                    <m:r>
                      <a:rPr lang="en-AU" i="1">
                        <a:solidFill>
                          <a:schemeClr val="accent6"/>
                        </a:solidFill>
                        <a:latin typeface="Cambria Math" panose="02040503050406030204" pitchFamily="18" charset="0"/>
                        <a:ea typeface="Cambria Math" panose="02040503050406030204" pitchFamily="18" charset="0"/>
                      </a:rPr>
                      <m:t>𝛼</m:t>
                    </m:r>
                  </m:oMath>
                </a14:m>
                <a:r>
                  <a:rPr lang="en-AU" dirty="0">
                    <a:solidFill>
                      <a:schemeClr val="accent6"/>
                    </a:solidFill>
                  </a:rPr>
                  <a:t> [</a:t>
                </a:r>
                <a:r>
                  <a:rPr lang="en-AU" strike="sngStrike" dirty="0">
                    <a:solidFill>
                      <a:schemeClr val="accent6"/>
                    </a:solidFill>
                  </a:rPr>
                  <a:t>and </a:t>
                </a:r>
                <a14:m>
                  <m:oMath xmlns:m="http://schemas.openxmlformats.org/officeDocument/2006/math">
                    <m:r>
                      <a:rPr lang="en-AU" i="1" strike="sngStrike">
                        <a:solidFill>
                          <a:schemeClr val="accent6"/>
                        </a:solidFill>
                        <a:latin typeface="Cambria Math" panose="02040503050406030204" pitchFamily="18" charset="0"/>
                      </a:rPr>
                      <m:t>1−</m:t>
                    </m:r>
                    <m:r>
                      <a:rPr lang="en-AU" i="1" strike="sngStrike">
                        <a:solidFill>
                          <a:schemeClr val="accent6"/>
                        </a:solidFill>
                        <a:latin typeface="Cambria Math" panose="02040503050406030204" pitchFamily="18" charset="0"/>
                        <a:ea typeface="Cambria Math" panose="02040503050406030204" pitchFamily="18" charset="0"/>
                      </a:rPr>
                      <m:t>𝛽</m:t>
                    </m:r>
                    <m:r>
                      <a:rPr lang="en-AU" b="0" i="1" smtClean="0">
                        <a:solidFill>
                          <a:schemeClr val="accent6"/>
                        </a:solidFill>
                        <a:latin typeface="Cambria Math" panose="02040503050406030204" pitchFamily="18" charset="0"/>
                        <a:ea typeface="Cambria Math" panose="02040503050406030204" pitchFamily="18" charset="0"/>
                      </a:rPr>
                      <m:t>]</m:t>
                    </m:r>
                  </m:oMath>
                </a14:m>
                <a:endParaRPr lang="en-AU" dirty="0">
                  <a:solidFill>
                    <a:schemeClr val="accent6"/>
                  </a:solidFill>
                  <a:ea typeface="Cambria Math" panose="02040503050406030204" pitchFamily="18" charset="0"/>
                </a:endParaRPr>
              </a:p>
              <a:p>
                <a:pPr marL="914400" lvl="1" indent="-457200">
                  <a:buFont typeface="+mj-lt"/>
                  <a:buAutoNum type="arabicPeriod"/>
                </a:pPr>
                <a:r>
                  <a:rPr lang="en-AU" dirty="0">
                    <a:solidFill>
                      <a:schemeClr val="accent6"/>
                    </a:solidFill>
                  </a:rPr>
                  <a:t>Set the smallest effect size of interest </a:t>
                </a:r>
                <a:r>
                  <a:rPr lang="en-AU" b="1" dirty="0">
                    <a:solidFill>
                      <a:schemeClr val="accent6"/>
                    </a:solidFill>
                  </a:rPr>
                  <a:t>or required precision</a:t>
                </a:r>
              </a:p>
              <a:p>
                <a:pPr marL="914400" lvl="1" indent="-457200">
                  <a:buFont typeface="+mj-lt"/>
                  <a:buAutoNum type="arabicPeriod"/>
                </a:pPr>
                <a:r>
                  <a:rPr lang="en-AU" dirty="0">
                    <a:solidFill>
                      <a:schemeClr val="accent6"/>
                    </a:solidFill>
                  </a:rPr>
                  <a:t>Estimate the variance</a:t>
                </a:r>
              </a:p>
              <a:p>
                <a:pPr marL="914400" lvl="1" indent="-457200">
                  <a:buFont typeface="+mj-lt"/>
                  <a:buAutoNum type="arabicPeriod"/>
                </a:pPr>
                <a:r>
                  <a:rPr lang="en-AU" dirty="0">
                    <a:solidFill>
                      <a:schemeClr val="accent6"/>
                    </a:solidFill>
                  </a:rPr>
                  <a:t>Calculate the minimum sample size</a:t>
                </a:r>
              </a:p>
              <a:p>
                <a:pPr marL="914400" lvl="1" indent="-457200">
                  <a:buFont typeface="+mj-lt"/>
                  <a:buAutoNum type="arabicPeriod"/>
                </a:pPr>
                <a:r>
                  <a:rPr lang="en-AU" dirty="0">
                    <a:solidFill>
                      <a:schemeClr val="accent6"/>
                    </a:solidFill>
                  </a:rPr>
                  <a:t>Explore scenarios</a:t>
                </a:r>
              </a:p>
              <a:p>
                <a:endParaRPr lang="en-AU" dirty="0"/>
              </a:p>
            </p:txBody>
          </p:sp>
        </mc:Choice>
        <mc:Fallback xmlns="">
          <p:sp>
            <p:nvSpPr>
              <p:cNvPr id="3" name="Content Placeholder 2">
                <a:extLst>
                  <a:ext uri="{FF2B5EF4-FFF2-40B4-BE49-F238E27FC236}">
                    <a16:creationId xmlns:a16="http://schemas.microsoft.com/office/drawing/2014/main" id="{9C8CB1B2-D3D9-4755-646B-6EF1C97D2254}"/>
                  </a:ext>
                </a:extLst>
              </p:cNvPr>
              <p:cNvSpPr>
                <a:spLocks noGrp="1" noRot="1" noChangeAspect="1" noMove="1" noResize="1" noEditPoints="1" noAdjustHandles="1" noChangeArrowheads="1" noChangeShapeType="1" noTextEdit="1"/>
              </p:cNvSpPr>
              <p:nvPr>
                <p:ph sz="half" idx="1"/>
              </p:nvPr>
            </p:nvSpPr>
            <p:spPr>
              <a:xfrm>
                <a:off x="609600" y="1359926"/>
                <a:ext cx="10591800" cy="4525963"/>
              </a:xfrm>
              <a:blipFill>
                <a:blip r:embed="rId2"/>
                <a:stretch>
                  <a:fillRect l="-1093" t="-2288"/>
                </a:stretch>
              </a:blipFill>
            </p:spPr>
            <p:txBody>
              <a:bodyPr/>
              <a:lstStyle/>
              <a:p>
                <a:r>
                  <a:rPr lang="en-AU">
                    <a:noFill/>
                  </a:rPr>
                  <a:t> </a:t>
                </a:r>
              </a:p>
            </p:txBody>
          </p:sp>
        </mc:Fallback>
      </mc:AlternateContent>
    </p:spTree>
    <p:extLst>
      <p:ext uri="{BB962C8B-B14F-4D97-AF65-F5344CB8AC3E}">
        <p14:creationId xmlns:p14="http://schemas.microsoft.com/office/powerpoint/2010/main" val="23168770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F0D41-4142-A492-9247-DFE91633E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C01EC6-05B8-9B2F-5360-DB623338C89A}"/>
              </a:ext>
            </a:extLst>
          </p:cNvPr>
          <p:cNvSpPr>
            <a:spLocks noGrp="1"/>
          </p:cNvSpPr>
          <p:nvPr>
            <p:ph type="title"/>
          </p:nvPr>
        </p:nvSpPr>
        <p:spPr>
          <a:noFill/>
          <a:ln>
            <a:noFill/>
          </a:ln>
        </p:spPr>
        <p:txBody>
          <a:bodyPr vert="horz" wrap="square" lIns="91440" tIns="45720" rIns="91440" bIns="45720" numCol="1" anchor="ctr" anchorCtr="0" compatLnSpc="1">
            <a:prstTxWarp prst="textNoShape">
              <a:avLst/>
            </a:prstTxWarp>
          </a:bodyPr>
          <a:lstStyle/>
          <a:p>
            <a:r>
              <a:rPr lang="en-AU" dirty="0"/>
              <a:t>D. Estimation of a single proportion</a:t>
            </a:r>
          </a:p>
        </p:txBody>
      </p:sp>
      <p:sp>
        <p:nvSpPr>
          <p:cNvPr id="3" name="Content Placeholder 2">
            <a:extLst>
              <a:ext uri="{FF2B5EF4-FFF2-40B4-BE49-F238E27FC236}">
                <a16:creationId xmlns:a16="http://schemas.microsoft.com/office/drawing/2014/main" id="{B58F8866-0CFE-C029-A022-0F0CF078BB58}"/>
              </a:ext>
            </a:extLst>
          </p:cNvPr>
          <p:cNvSpPr>
            <a:spLocks noGrp="1"/>
          </p:cNvSpPr>
          <p:nvPr>
            <p:ph sz="half" idx="1"/>
          </p:nvPr>
        </p:nvSpPr>
        <p:spPr/>
        <p:txBody>
          <a:bodyPr>
            <a:normAutofit/>
          </a:bodyPr>
          <a:lstStyle/>
          <a:p>
            <a:pPr marL="0" indent="0">
              <a:buNone/>
            </a:pPr>
            <a:r>
              <a:rPr lang="en-AU" b="1" dirty="0"/>
              <a:t>Example: Happiness survey </a:t>
            </a:r>
          </a:p>
          <a:p>
            <a:pPr marL="0" indent="0">
              <a:buNone/>
            </a:pPr>
            <a:r>
              <a:rPr lang="en-AU" b="1" dirty="0"/>
              <a:t>Step 5: </a:t>
            </a:r>
            <a:r>
              <a:rPr lang="en-AU" b="1" dirty="0" err="1"/>
              <a:t>Statulator</a:t>
            </a:r>
            <a:endParaRPr lang="en-AU" b="1" dirty="0"/>
          </a:p>
          <a:p>
            <a:pPr marL="0" indent="0">
              <a:buNone/>
            </a:pPr>
            <a:r>
              <a:rPr lang="en-AU" dirty="0"/>
              <a:t>Select Sample Size -&gt; Estimate a Single Proportion</a:t>
            </a:r>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a:p>
            <a:pPr marL="0" indent="0">
              <a:buNone/>
            </a:pPr>
            <a:endParaRPr lang="en-AU" dirty="0"/>
          </a:p>
        </p:txBody>
      </p:sp>
      <p:sp>
        <p:nvSpPr>
          <p:cNvPr id="14" name="Arrow: Right 13">
            <a:extLst>
              <a:ext uri="{FF2B5EF4-FFF2-40B4-BE49-F238E27FC236}">
                <a16:creationId xmlns:a16="http://schemas.microsoft.com/office/drawing/2014/main" id="{DF73A8D2-BB58-4AD9-8BA7-D5416D18E7B0}"/>
              </a:ext>
            </a:extLst>
          </p:cNvPr>
          <p:cNvSpPr/>
          <p:nvPr/>
        </p:nvSpPr>
        <p:spPr>
          <a:xfrm>
            <a:off x="6473267" y="2431450"/>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1</a:t>
            </a:r>
          </a:p>
        </p:txBody>
      </p:sp>
      <p:sp>
        <p:nvSpPr>
          <p:cNvPr id="15" name="Arrow: Right 14">
            <a:extLst>
              <a:ext uri="{FF2B5EF4-FFF2-40B4-BE49-F238E27FC236}">
                <a16:creationId xmlns:a16="http://schemas.microsoft.com/office/drawing/2014/main" id="{B1BB6549-FF06-33C9-63F3-1E0569E41208}"/>
              </a:ext>
            </a:extLst>
          </p:cNvPr>
          <p:cNvSpPr/>
          <p:nvPr/>
        </p:nvSpPr>
        <p:spPr>
          <a:xfrm>
            <a:off x="6498521" y="3301152"/>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2</a:t>
            </a:r>
          </a:p>
        </p:txBody>
      </p:sp>
      <p:sp>
        <p:nvSpPr>
          <p:cNvPr id="20" name="Arrow: Right 19">
            <a:extLst>
              <a:ext uri="{FF2B5EF4-FFF2-40B4-BE49-F238E27FC236}">
                <a16:creationId xmlns:a16="http://schemas.microsoft.com/office/drawing/2014/main" id="{2877656D-7F0A-03B3-81A9-6F341395BD0D}"/>
              </a:ext>
            </a:extLst>
          </p:cNvPr>
          <p:cNvSpPr/>
          <p:nvPr/>
        </p:nvSpPr>
        <p:spPr>
          <a:xfrm flipH="1">
            <a:off x="10595965" y="4254398"/>
            <a:ext cx="495372"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3</a:t>
            </a:r>
          </a:p>
        </p:txBody>
      </p:sp>
      <p:pic>
        <p:nvPicPr>
          <p:cNvPr id="5" name="Picture 4">
            <a:extLst>
              <a:ext uri="{FF2B5EF4-FFF2-40B4-BE49-F238E27FC236}">
                <a16:creationId xmlns:a16="http://schemas.microsoft.com/office/drawing/2014/main" id="{A59A8DE4-8026-4F89-B241-9BE060EAE210}"/>
              </a:ext>
            </a:extLst>
          </p:cNvPr>
          <p:cNvPicPr>
            <a:picLocks noChangeAspect="1"/>
          </p:cNvPicPr>
          <p:nvPr/>
        </p:nvPicPr>
        <p:blipFill>
          <a:blip r:embed="rId3"/>
          <a:stretch>
            <a:fillRect/>
          </a:stretch>
        </p:blipFill>
        <p:spPr>
          <a:xfrm>
            <a:off x="7041830" y="903041"/>
            <a:ext cx="3503628" cy="4659682"/>
          </a:xfrm>
          <a:prstGeom prst="rect">
            <a:avLst/>
          </a:prstGeom>
        </p:spPr>
      </p:pic>
      <p:sp>
        <p:nvSpPr>
          <p:cNvPr id="8" name="Arrow: Right 7">
            <a:extLst>
              <a:ext uri="{FF2B5EF4-FFF2-40B4-BE49-F238E27FC236}">
                <a16:creationId xmlns:a16="http://schemas.microsoft.com/office/drawing/2014/main" id="{945BCFDB-33AA-0F51-2948-5DEFBA8DF1CE}"/>
              </a:ext>
            </a:extLst>
          </p:cNvPr>
          <p:cNvSpPr/>
          <p:nvPr/>
        </p:nvSpPr>
        <p:spPr>
          <a:xfrm>
            <a:off x="6523774" y="5262219"/>
            <a:ext cx="518056" cy="30050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AU" dirty="0"/>
              <a:t>4</a:t>
            </a:r>
          </a:p>
        </p:txBody>
      </p:sp>
      <mc:AlternateContent xmlns:mc="http://schemas.openxmlformats.org/markup-compatibility/2006" xmlns:a14="http://schemas.microsoft.com/office/drawing/2010/main">
        <mc:Choice Requires="a14">
          <p:graphicFrame>
            <p:nvGraphicFramePr>
              <p:cNvPr id="9" name="Table 6">
                <a:extLst>
                  <a:ext uri="{FF2B5EF4-FFF2-40B4-BE49-F238E27FC236}">
                    <a16:creationId xmlns:a16="http://schemas.microsoft.com/office/drawing/2014/main" id="{DA494F4F-91DC-3939-6630-E17A99169064}"/>
                  </a:ext>
                </a:extLst>
              </p:cNvPr>
              <p:cNvGraphicFramePr>
                <a:graphicFrameLocks noGrp="1"/>
              </p:cNvGraphicFramePr>
              <p:nvPr>
                <p:extLst>
                  <p:ext uri="{D42A27DB-BD31-4B8C-83A1-F6EECF244321}">
                    <p14:modId xmlns:p14="http://schemas.microsoft.com/office/powerpoint/2010/main" val="3655812602"/>
                  </p:ext>
                </p:extLst>
              </p:nvPr>
            </p:nvGraphicFramePr>
            <p:xfrm>
              <a:off x="582607" y="3135042"/>
              <a:ext cx="5162209" cy="2839720"/>
            </p:xfrm>
            <a:graphic>
              <a:graphicData uri="http://schemas.openxmlformats.org/drawingml/2006/table">
                <a:tbl>
                  <a:tblPr firstRow="1" bandRow="1">
                    <a:tableStyleId>{5C22544A-7EE6-4342-B048-85BDC9FD1C3A}</a:tableStyleId>
                  </a:tblPr>
                  <a:tblGrid>
                    <a:gridCol w="1017593">
                      <a:extLst>
                        <a:ext uri="{9D8B030D-6E8A-4147-A177-3AD203B41FA5}">
                          <a16:colId xmlns:a16="http://schemas.microsoft.com/office/drawing/2014/main" val="3453052698"/>
                        </a:ext>
                      </a:extLst>
                    </a:gridCol>
                    <a:gridCol w="2423880">
                      <a:extLst>
                        <a:ext uri="{9D8B030D-6E8A-4147-A177-3AD203B41FA5}">
                          <a16:colId xmlns:a16="http://schemas.microsoft.com/office/drawing/2014/main" val="3753219630"/>
                        </a:ext>
                      </a:extLst>
                    </a:gridCol>
                    <a:gridCol w="1720736">
                      <a:extLst>
                        <a:ext uri="{9D8B030D-6E8A-4147-A177-3AD203B41FA5}">
                          <a16:colId xmlns:a16="http://schemas.microsoft.com/office/drawing/2014/main" val="2372423109"/>
                        </a:ext>
                      </a:extLst>
                    </a:gridCol>
                  </a:tblGrid>
                  <a:tr h="370840">
                    <a:tc>
                      <a:txBody>
                        <a:bodyPr/>
                        <a:lstStyle/>
                        <a:p>
                          <a:r>
                            <a:rPr lang="en-AU" sz="1800"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Determine population property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Proportion of happy people in general population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9243142"/>
                      </a:ext>
                    </a:extLst>
                  </a:tr>
                  <a:tr h="370840">
                    <a:tc>
                      <a:txBody>
                        <a:bodyPr/>
                        <a:lstStyle/>
                        <a:p>
                          <a:r>
                            <a:rPr lang="en-AU" sz="1800"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Set </a:t>
                          </a:r>
                          <a14:m>
                            <m:oMath xmlns:m="http://schemas.openxmlformats.org/officeDocument/2006/math">
                              <m:r>
                                <a:rPr lang="en-AU" sz="1800" b="0" i="1" smtClean="0">
                                  <a:solidFill>
                                    <a:schemeClr val="accent6"/>
                                  </a:solidFill>
                                  <a:latin typeface="Cambria Math" panose="02040503050406030204" pitchFamily="18" charset="0"/>
                                  <a:ea typeface="Cambria Math" panose="02040503050406030204" pitchFamily="18" charset="0"/>
                                </a:rPr>
                                <m:t>𝛼</m:t>
                              </m:r>
                            </m:oMath>
                          </a14:m>
                          <a:endParaRPr lang="en-AU" sz="1800" b="0" dirty="0">
                            <a:solidFill>
                              <a:schemeClr val="accent6"/>
                            </a:solidFill>
                            <a:ea typeface="Cambria Math" panose="020405030504060302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0.05 (95% 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783341"/>
                      </a:ext>
                    </a:extLst>
                  </a:tr>
                  <a:tr h="370840">
                    <a:tc>
                      <a:txBody>
                        <a:bodyPr/>
                        <a:lstStyle/>
                        <a:p>
                          <a:r>
                            <a:rPr lang="en-AU" sz="1800" b="0" dirty="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Set the </a:t>
                          </a:r>
                          <a:r>
                            <a:rPr lang="en-AU" sz="1800" b="0">
                              <a:solidFill>
                                <a:schemeClr val="accent6"/>
                              </a:solidFill>
                            </a:rPr>
                            <a:t>required precision</a:t>
                          </a:r>
                          <a:endParaRPr lang="en-AU" sz="1800"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0.10 (10% CI width)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225263"/>
                      </a:ext>
                    </a:extLst>
                  </a:tr>
                  <a:tr h="370840">
                    <a:tc>
                      <a:txBody>
                        <a:bodyPr/>
                        <a:lstStyle/>
                        <a:p>
                          <a:r>
                            <a:rPr lang="en-AU" sz="1800" b="0" dirty="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Maximal at p=0.5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1799081"/>
                      </a:ext>
                    </a:extLst>
                  </a:tr>
                </a:tbl>
              </a:graphicData>
            </a:graphic>
          </p:graphicFrame>
        </mc:Choice>
        <mc:Fallback xmlns="">
          <p:graphicFrame>
            <p:nvGraphicFramePr>
              <p:cNvPr id="9" name="Table 6">
                <a:extLst>
                  <a:ext uri="{FF2B5EF4-FFF2-40B4-BE49-F238E27FC236}">
                    <a16:creationId xmlns:a16="http://schemas.microsoft.com/office/drawing/2014/main" id="{DA494F4F-91DC-3939-6630-E17A99169064}"/>
                  </a:ext>
                </a:extLst>
              </p:cNvPr>
              <p:cNvGraphicFramePr>
                <a:graphicFrameLocks noGrp="1"/>
              </p:cNvGraphicFramePr>
              <p:nvPr>
                <p:extLst>
                  <p:ext uri="{D42A27DB-BD31-4B8C-83A1-F6EECF244321}">
                    <p14:modId xmlns:p14="http://schemas.microsoft.com/office/powerpoint/2010/main" val="3655812602"/>
                  </p:ext>
                </p:extLst>
              </p:nvPr>
            </p:nvGraphicFramePr>
            <p:xfrm>
              <a:off x="582607" y="3135042"/>
              <a:ext cx="5162209" cy="2839720"/>
            </p:xfrm>
            <a:graphic>
              <a:graphicData uri="http://schemas.openxmlformats.org/drawingml/2006/table">
                <a:tbl>
                  <a:tblPr firstRow="1" bandRow="1">
                    <a:tableStyleId>{5C22544A-7EE6-4342-B048-85BDC9FD1C3A}</a:tableStyleId>
                  </a:tblPr>
                  <a:tblGrid>
                    <a:gridCol w="1017593">
                      <a:extLst>
                        <a:ext uri="{9D8B030D-6E8A-4147-A177-3AD203B41FA5}">
                          <a16:colId xmlns:a16="http://schemas.microsoft.com/office/drawing/2014/main" val="3453052698"/>
                        </a:ext>
                      </a:extLst>
                    </a:gridCol>
                    <a:gridCol w="2423880">
                      <a:extLst>
                        <a:ext uri="{9D8B030D-6E8A-4147-A177-3AD203B41FA5}">
                          <a16:colId xmlns:a16="http://schemas.microsoft.com/office/drawing/2014/main" val="3753219630"/>
                        </a:ext>
                      </a:extLst>
                    </a:gridCol>
                    <a:gridCol w="1720736">
                      <a:extLst>
                        <a:ext uri="{9D8B030D-6E8A-4147-A177-3AD203B41FA5}">
                          <a16:colId xmlns:a16="http://schemas.microsoft.com/office/drawing/2014/main" val="2372423109"/>
                        </a:ext>
                      </a:extLst>
                    </a:gridCol>
                  </a:tblGrid>
                  <a:tr h="1188720">
                    <a:tc>
                      <a:txBody>
                        <a:bodyPr/>
                        <a:lstStyle/>
                        <a:p>
                          <a:r>
                            <a:rPr lang="en-AU" sz="1800" b="0">
                              <a:solidFill>
                                <a:schemeClr val="tx1"/>
                              </a:solidFill>
                            </a:rPr>
                            <a:t>Step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Determine population property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Proportion of happy people in general population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59243142"/>
                      </a:ext>
                    </a:extLst>
                  </a:tr>
                  <a:tr h="370840">
                    <a:tc>
                      <a:txBody>
                        <a:bodyPr/>
                        <a:lstStyle/>
                        <a:p>
                          <a:r>
                            <a:rPr lang="en-AU" sz="1800" b="0">
                              <a:solidFill>
                                <a:schemeClr val="tx1"/>
                              </a:solidFill>
                            </a:rPr>
                            <a:t>Step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211" t="-327869" r="-71608" b="-370492"/>
                          </a:stretch>
                        </a:blipFill>
                      </a:tcPr>
                    </a:tc>
                    <a:tc>
                      <a:txBody>
                        <a:bodyPr/>
                        <a:lstStyle/>
                        <a:p>
                          <a:r>
                            <a:rPr lang="en-AU" sz="1800" b="0" dirty="0">
                              <a:solidFill>
                                <a:schemeClr val="tx1"/>
                              </a:solidFill>
                            </a:rPr>
                            <a:t>0.05 (95% CI)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4783341"/>
                      </a:ext>
                    </a:extLst>
                  </a:tr>
                  <a:tr h="640080">
                    <a:tc>
                      <a:txBody>
                        <a:bodyPr/>
                        <a:lstStyle/>
                        <a:p>
                          <a:r>
                            <a:rPr lang="en-AU" sz="1800" b="0" dirty="0">
                              <a:solidFill>
                                <a:schemeClr val="tx1"/>
                              </a:solidFill>
                            </a:rPr>
                            <a:t>Step 3: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Set the </a:t>
                          </a:r>
                          <a:r>
                            <a:rPr lang="en-AU" sz="1800" b="0">
                              <a:solidFill>
                                <a:schemeClr val="accent6"/>
                              </a:solidFill>
                            </a:rPr>
                            <a:t>required precision</a:t>
                          </a:r>
                          <a:endParaRPr lang="en-AU" sz="1800" b="0" dirty="0">
                            <a:solidFill>
                              <a:schemeClr val="accent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0.10 (10% CI width)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8225263"/>
                      </a:ext>
                    </a:extLst>
                  </a:tr>
                  <a:tr h="640080">
                    <a:tc>
                      <a:txBody>
                        <a:bodyPr/>
                        <a:lstStyle/>
                        <a:p>
                          <a:r>
                            <a:rPr lang="en-AU" sz="1800" b="0" dirty="0">
                              <a:solidFill>
                                <a:schemeClr val="tx1"/>
                              </a:solidFill>
                            </a:rPr>
                            <a:t>Step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0" dirty="0">
                              <a:solidFill>
                                <a:schemeClr val="accent6"/>
                              </a:solidFill>
                            </a:rPr>
                            <a:t>Estimate the variance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AU" sz="1800" b="0" dirty="0">
                              <a:solidFill>
                                <a:schemeClr val="tx1"/>
                              </a:solidFill>
                            </a:rPr>
                            <a:t>Maximal at p=0.5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1799081"/>
                      </a:ext>
                    </a:extLst>
                  </a:tr>
                </a:tbl>
              </a:graphicData>
            </a:graphic>
          </p:graphicFrame>
        </mc:Fallback>
      </mc:AlternateContent>
      <p:sp>
        <p:nvSpPr>
          <p:cNvPr id="11" name="TextBox 10">
            <a:extLst>
              <a:ext uri="{FF2B5EF4-FFF2-40B4-BE49-F238E27FC236}">
                <a16:creationId xmlns:a16="http://schemas.microsoft.com/office/drawing/2014/main" id="{6C59E43D-C6FE-CA67-9FB8-52DC3F343150}"/>
              </a:ext>
            </a:extLst>
          </p:cNvPr>
          <p:cNvSpPr txBox="1"/>
          <p:nvPr/>
        </p:nvSpPr>
        <p:spPr>
          <a:xfrm>
            <a:off x="5994400" y="5562723"/>
            <a:ext cx="6097656" cy="584775"/>
          </a:xfrm>
          <a:prstGeom prst="rect">
            <a:avLst/>
          </a:prstGeom>
          <a:noFill/>
        </p:spPr>
        <p:txBody>
          <a:bodyPr wrap="square">
            <a:spAutoFit/>
          </a:bodyPr>
          <a:lstStyle/>
          <a:p>
            <a:pPr marL="0" indent="0">
              <a:buNone/>
            </a:pPr>
            <a:r>
              <a:rPr lang="en-AU" sz="1600" dirty="0"/>
              <a:t>The precision, specified here as an ‘absolute value’ is half the width of the desired confidence interval </a:t>
            </a:r>
          </a:p>
        </p:txBody>
      </p:sp>
      <p:sp>
        <p:nvSpPr>
          <p:cNvPr id="6" name="TextBox 5">
            <a:extLst>
              <a:ext uri="{FF2B5EF4-FFF2-40B4-BE49-F238E27FC236}">
                <a16:creationId xmlns:a16="http://schemas.microsoft.com/office/drawing/2014/main" id="{5DF0DD7C-8D9B-DEDD-0279-BD77C10A27C1}"/>
              </a:ext>
            </a:extLst>
          </p:cNvPr>
          <p:cNvSpPr txBox="1"/>
          <p:nvPr/>
        </p:nvSpPr>
        <p:spPr>
          <a:xfrm>
            <a:off x="10084830" y="906319"/>
            <a:ext cx="1727301" cy="307777"/>
          </a:xfrm>
          <a:prstGeom prst="rect">
            <a:avLst/>
          </a:prstGeom>
          <a:noFill/>
        </p:spPr>
        <p:txBody>
          <a:bodyPr wrap="square" rtlCol="0">
            <a:spAutoFit/>
          </a:bodyPr>
          <a:lstStyle/>
          <a:p>
            <a:pPr algn="ctr"/>
            <a:r>
              <a:rPr lang="en-AU" sz="1400" i="1" dirty="0" err="1"/>
              <a:t>Statulator</a:t>
            </a:r>
            <a:endParaRPr lang="en-AU" sz="1400" i="1" dirty="0"/>
          </a:p>
        </p:txBody>
      </p:sp>
    </p:spTree>
    <p:extLst>
      <p:ext uri="{BB962C8B-B14F-4D97-AF65-F5344CB8AC3E}">
        <p14:creationId xmlns:p14="http://schemas.microsoft.com/office/powerpoint/2010/main" val="53991235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D765F-6CDD-FBC9-E5FE-5E75261322C4}"/>
              </a:ext>
            </a:extLst>
          </p:cNvPr>
          <p:cNvSpPr>
            <a:spLocks noGrp="1"/>
          </p:cNvSpPr>
          <p:nvPr>
            <p:ph type="title"/>
          </p:nvPr>
        </p:nvSpPr>
        <p:spPr/>
        <p:txBody>
          <a:bodyPr/>
          <a:lstStyle/>
          <a:p>
            <a:r>
              <a:rPr lang="en-AU" dirty="0"/>
              <a:t>D. Estimation of a single proportion</a:t>
            </a:r>
          </a:p>
        </p:txBody>
      </p:sp>
      <p:sp>
        <p:nvSpPr>
          <p:cNvPr id="3" name="Content Placeholder 2">
            <a:extLst>
              <a:ext uri="{FF2B5EF4-FFF2-40B4-BE49-F238E27FC236}">
                <a16:creationId xmlns:a16="http://schemas.microsoft.com/office/drawing/2014/main" id="{BDF82A4C-1C79-D43C-E57B-9DD5B67EBAB5}"/>
              </a:ext>
            </a:extLst>
          </p:cNvPr>
          <p:cNvSpPr>
            <a:spLocks noGrp="1"/>
          </p:cNvSpPr>
          <p:nvPr>
            <p:ph sz="half" idx="1"/>
          </p:nvPr>
        </p:nvSpPr>
        <p:spPr/>
        <p:txBody>
          <a:bodyPr/>
          <a:lstStyle/>
          <a:p>
            <a:r>
              <a:rPr lang="en-AU" dirty="0"/>
              <a:t>The sample size required is 385 for a 10% wide confidence interval</a:t>
            </a:r>
          </a:p>
          <a:p>
            <a:endParaRPr lang="en-AU" dirty="0"/>
          </a:p>
          <a:p>
            <a:r>
              <a:rPr lang="en-AU" dirty="0"/>
              <a:t>Again, the maximal variance is when the p=0.5, so if we have a better idea of our expected p, the required sample size may be less than this</a:t>
            </a:r>
          </a:p>
        </p:txBody>
      </p:sp>
      <p:pic>
        <p:nvPicPr>
          <p:cNvPr id="6" name="Content Placeholder 5">
            <a:extLst>
              <a:ext uri="{FF2B5EF4-FFF2-40B4-BE49-F238E27FC236}">
                <a16:creationId xmlns:a16="http://schemas.microsoft.com/office/drawing/2014/main" id="{4D1364F0-6C84-92CC-BF2F-6882BD8B6297}"/>
              </a:ext>
            </a:extLst>
          </p:cNvPr>
          <p:cNvPicPr>
            <a:picLocks noGrp="1" noChangeAspect="1"/>
          </p:cNvPicPr>
          <p:nvPr>
            <p:ph sz="half" idx="2"/>
          </p:nvPr>
        </p:nvPicPr>
        <p:blipFill>
          <a:blip r:embed="rId2"/>
          <a:stretch>
            <a:fillRect/>
          </a:stretch>
        </p:blipFill>
        <p:spPr>
          <a:xfrm>
            <a:off x="6438733" y="1360488"/>
            <a:ext cx="4902533" cy="4525962"/>
          </a:xfrm>
        </p:spPr>
      </p:pic>
    </p:spTree>
    <p:extLst>
      <p:ext uri="{BB962C8B-B14F-4D97-AF65-F5344CB8AC3E}">
        <p14:creationId xmlns:p14="http://schemas.microsoft.com/office/powerpoint/2010/main" val="42353542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61FCDA50-2C2D-AA33-2A0F-D5BE3F7543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3F8254-C1A3-1B9F-5AF6-FA775BAF8FB5}"/>
              </a:ext>
            </a:extLst>
          </p:cNvPr>
          <p:cNvSpPr>
            <a:spLocks noGrp="1"/>
          </p:cNvSpPr>
          <p:nvPr>
            <p:ph type="title"/>
          </p:nvPr>
        </p:nvSpPr>
        <p:spPr/>
        <p:txBody>
          <a:bodyPr/>
          <a:lstStyle/>
          <a:p>
            <a:r>
              <a:rPr lang="en-AU" dirty="0">
                <a:solidFill>
                  <a:schemeClr val="tx1"/>
                </a:solidFill>
              </a:rPr>
              <a:t>Power Analysis – final points</a:t>
            </a:r>
          </a:p>
        </p:txBody>
      </p:sp>
      <p:sp>
        <p:nvSpPr>
          <p:cNvPr id="3" name="Content Placeholder 2">
            <a:extLst>
              <a:ext uri="{FF2B5EF4-FFF2-40B4-BE49-F238E27FC236}">
                <a16:creationId xmlns:a16="http://schemas.microsoft.com/office/drawing/2014/main" id="{512C00EF-03EA-D263-8965-A17426C20F49}"/>
              </a:ext>
            </a:extLst>
          </p:cNvPr>
          <p:cNvSpPr>
            <a:spLocks noGrp="1"/>
          </p:cNvSpPr>
          <p:nvPr>
            <p:ph idx="1"/>
          </p:nvPr>
        </p:nvSpPr>
        <p:spPr/>
        <p:txBody>
          <a:bodyPr/>
          <a:lstStyle/>
          <a:p>
            <a:r>
              <a:rPr lang="en-AU" dirty="0"/>
              <a:t>Dropout/contingency</a:t>
            </a:r>
          </a:p>
          <a:p>
            <a:r>
              <a:rPr lang="en-AU" dirty="0"/>
              <a:t>Multiple testing</a:t>
            </a:r>
          </a:p>
          <a:p>
            <a:r>
              <a:rPr lang="en-AU" dirty="0"/>
              <a:t>Power analysis for more complex designs</a:t>
            </a:r>
          </a:p>
          <a:p>
            <a:endParaRPr lang="en-AU" dirty="0"/>
          </a:p>
        </p:txBody>
      </p:sp>
    </p:spTree>
    <p:extLst>
      <p:ext uri="{BB962C8B-B14F-4D97-AF65-F5344CB8AC3E}">
        <p14:creationId xmlns:p14="http://schemas.microsoft.com/office/powerpoint/2010/main" val="18291386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falling into a hole with traffic cones">
            <a:extLst>
              <a:ext uri="{FF2B5EF4-FFF2-40B4-BE49-F238E27FC236}">
                <a16:creationId xmlns:a16="http://schemas.microsoft.com/office/drawing/2014/main" id="{E2FFC362-D9F5-338D-10CD-0BA9D076BF37}"/>
              </a:ext>
            </a:extLst>
          </p:cNvPr>
          <p:cNvPicPr>
            <a:picLocks noGrp="1" noChangeAspect="1"/>
          </p:cNvPicPr>
          <p:nvPr>
            <p:ph type="pic" sz="quarter" idx="12"/>
          </p:nvPr>
        </p:nvPicPr>
        <p:blipFill>
          <a:blip r:embed="rId2">
            <a:extLst>
              <a:ext uri="{837473B0-CC2E-450A-ABE3-18F120FF3D39}">
                <a1611:picAttrSrcUrl xmlns:a1611="http://schemas.microsoft.com/office/drawing/2016/11/main" r:id="rId3"/>
              </a:ext>
            </a:extLst>
          </a:blip>
          <a:srcRect l="24167" r="24167"/>
          <a:stretch>
            <a:fillRect/>
          </a:stretch>
        </p:blipFill>
        <p:spPr>
          <a:xfrm>
            <a:off x="7997772" y="1301747"/>
            <a:ext cx="3985575" cy="4333978"/>
          </a:xfrm>
        </p:spPr>
      </p:pic>
      <p:sp>
        <p:nvSpPr>
          <p:cNvPr id="3" name="Title 2"/>
          <p:cNvSpPr>
            <a:spLocks noGrp="1"/>
          </p:cNvSpPr>
          <p:nvPr>
            <p:ph type="title"/>
          </p:nvPr>
        </p:nvSpPr>
        <p:spPr>
          <a:xfrm>
            <a:off x="509178" y="1195754"/>
            <a:ext cx="7376038" cy="4545965"/>
          </a:xfrm>
        </p:spPr>
        <p:txBody>
          <a:bodyPr/>
          <a:lstStyle/>
          <a:p>
            <a:pPr>
              <a:defRPr sz="2000">
                <a:solidFill>
                  <a:srgbClr val="000000"/>
                </a:solidFill>
              </a:defRPr>
            </a:pPr>
            <a:r>
              <a:rPr lang="en-AU" sz="2400" dirty="0"/>
              <a:t>Tips from the consulting room:</a:t>
            </a:r>
            <a:br>
              <a:rPr lang="en-AU" sz="2400" dirty="0"/>
            </a:br>
            <a:r>
              <a:rPr lang="en-AU" sz="2400" dirty="0"/>
              <a:t>- </a:t>
            </a:r>
            <a:r>
              <a:rPr lang="en-AU" sz="2400" b="0" dirty="0"/>
              <a:t>Underestimating variance → underpowered studies</a:t>
            </a:r>
            <a:br>
              <a:rPr lang="en-AU" sz="2400" b="0" dirty="0"/>
            </a:br>
            <a:r>
              <a:rPr lang="en-AU" sz="2400" b="0" dirty="0"/>
              <a:t>- Ignoring dropout → fewer completers than planned</a:t>
            </a:r>
            <a:br>
              <a:rPr lang="en-AU" sz="2400" b="0" dirty="0"/>
            </a:br>
            <a:r>
              <a:rPr lang="en-AU" sz="2400" b="0" dirty="0"/>
              <a:t>- Choosing unrealistic SESOI → waste resources or miss meaningful effects</a:t>
            </a:r>
            <a:br>
              <a:rPr lang="en-AU" sz="2400" b="0" dirty="0"/>
            </a:br>
            <a:r>
              <a:rPr lang="en-AU" sz="2400" b="0" dirty="0"/>
              <a:t>- Blindly using defaults (</a:t>
            </a:r>
            <a:r>
              <a:rPr lang="el-GR" sz="2400" b="0" dirty="0"/>
              <a:t>α=0.05, </a:t>
            </a:r>
            <a:r>
              <a:rPr lang="en-AU" sz="2400" b="0" dirty="0"/>
              <a:t>power=0.8)</a:t>
            </a:r>
            <a:br>
              <a:rPr lang="en-AU" sz="2400" b="0" dirty="0"/>
            </a:br>
            <a:r>
              <a:rPr lang="en-AU" sz="2400" b="0" dirty="0"/>
              <a:t>- Multiple testing not accounted for → inflated Type I error</a:t>
            </a:r>
            <a:br>
              <a:rPr lang="en-AU" sz="2400" b="0" dirty="0"/>
            </a:br>
            <a:r>
              <a:rPr lang="en-AU" sz="2400" b="0" dirty="0"/>
              <a:t>- Over-reliance on software (or GenAI) without understanding assumptions</a:t>
            </a:r>
            <a:br>
              <a:rPr lang="en-AU" sz="2400" b="0" dirty="0"/>
            </a:br>
            <a:r>
              <a:rPr lang="en-AU" sz="2400" b="0" dirty="0"/>
              <a:t>- Not exploring scenarios → sensitivity to variance/effect size assumptions</a:t>
            </a:r>
            <a:br>
              <a:rPr lang="en-AU" dirty="0"/>
            </a:br>
            <a:endParaRPr dirty="0"/>
          </a:p>
        </p:txBody>
      </p:sp>
      <p:sp>
        <p:nvSpPr>
          <p:cNvPr id="5" name="TextBox 4"/>
          <p:cNvSpPr txBox="1"/>
          <p:nvPr/>
        </p:nvSpPr>
        <p:spPr>
          <a:xfrm>
            <a:off x="457200" y="457200"/>
            <a:ext cx="2652008" cy="523220"/>
          </a:xfrm>
          <a:prstGeom prst="rect">
            <a:avLst/>
          </a:prstGeom>
          <a:noFill/>
        </p:spPr>
        <p:txBody>
          <a:bodyPr wrap="none">
            <a:spAutoFit/>
          </a:bodyPr>
          <a:lstStyle/>
          <a:p>
            <a:pPr algn="l">
              <a:defRPr sz="3200" b="1"/>
            </a:pPr>
            <a:r>
              <a:rPr sz="2800" b="1" dirty="0">
                <a:solidFill>
                  <a:schemeClr val="accent1"/>
                </a:solidFill>
                <a:latin typeface="Tw Cen MT"/>
              </a:rPr>
              <a:t>Common Pitfall</a:t>
            </a:r>
            <a:r>
              <a:rPr lang="en-AU" sz="2800" b="1" dirty="0">
                <a:solidFill>
                  <a:schemeClr val="accent1"/>
                </a:solidFill>
                <a:latin typeface="Tw Cen MT"/>
              </a:rPr>
              <a:t>s</a:t>
            </a:r>
            <a:endParaRPr sz="2800" b="1" dirty="0">
              <a:solidFill>
                <a:schemeClr val="accent1"/>
              </a:solidFill>
              <a:latin typeface="Tw Cen MT"/>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EC8E9-BC92-EC80-5169-58ADC9BB693F}"/>
              </a:ext>
            </a:extLst>
          </p:cNvPr>
          <p:cNvSpPr>
            <a:spLocks noGrp="1"/>
          </p:cNvSpPr>
          <p:nvPr>
            <p:ph type="title"/>
          </p:nvPr>
        </p:nvSpPr>
        <p:spPr/>
        <p:txBody>
          <a:bodyPr/>
          <a:lstStyle/>
          <a:p>
            <a:r>
              <a:rPr lang="en-AU" dirty="0"/>
              <a:t>Handling dropout</a:t>
            </a:r>
          </a:p>
        </p:txBody>
      </p:sp>
      <p:sp>
        <p:nvSpPr>
          <p:cNvPr id="3" name="Content Placeholder 2">
            <a:extLst>
              <a:ext uri="{FF2B5EF4-FFF2-40B4-BE49-F238E27FC236}">
                <a16:creationId xmlns:a16="http://schemas.microsoft.com/office/drawing/2014/main" id="{BD79FD97-CB4C-C86E-28D5-C7D2425A8ACD}"/>
              </a:ext>
            </a:extLst>
          </p:cNvPr>
          <p:cNvSpPr>
            <a:spLocks noGrp="1"/>
          </p:cNvSpPr>
          <p:nvPr>
            <p:ph sz="half" idx="1"/>
          </p:nvPr>
        </p:nvSpPr>
        <p:spPr/>
        <p:txBody>
          <a:bodyPr>
            <a:normAutofit fontScale="92500" lnSpcReduction="20000"/>
          </a:bodyPr>
          <a:lstStyle/>
          <a:p>
            <a:pPr marL="0" indent="0">
              <a:buNone/>
            </a:pPr>
            <a:r>
              <a:rPr lang="en-AU" dirty="0"/>
              <a:t>Tip from the consulting room:</a:t>
            </a:r>
          </a:p>
          <a:p>
            <a:pPr marL="0" indent="0">
              <a:buNone/>
            </a:pPr>
            <a:endParaRPr lang="en-AU" dirty="0"/>
          </a:p>
          <a:p>
            <a:r>
              <a:rPr lang="en-AU" dirty="0"/>
              <a:t>It is common, especially in clinical trials to inflate the required sample size to account for an expected rate of dropout</a:t>
            </a:r>
          </a:p>
          <a:p>
            <a:endParaRPr lang="en-AU" dirty="0"/>
          </a:p>
          <a:p>
            <a:r>
              <a:rPr lang="en-AU" dirty="0"/>
              <a:t>One pitfall is to inflate the minimum sample number (N) by the expected dropout rate (W). After dropouts this would not achieve the required sample size of completers</a:t>
            </a:r>
          </a:p>
          <a:p>
            <a:endParaRPr lang="en-AU" dirty="0"/>
          </a:p>
          <a:p>
            <a:r>
              <a:rPr lang="en-AU" dirty="0"/>
              <a:t>Instead we need to use the formula for N** for the inflated sample size that will restore the required sample size of completers after dropouts</a:t>
            </a:r>
          </a:p>
          <a:p>
            <a:pPr marL="0" indent="0">
              <a:buNone/>
            </a:pPr>
            <a:endParaRPr lang="en-AU" dirty="0"/>
          </a:p>
          <a:p>
            <a:endParaRPr lang="en-AU" dirty="0"/>
          </a:p>
          <a:p>
            <a:endParaRPr lang="en-AU" dirty="0"/>
          </a:p>
          <a:p>
            <a:endParaRPr lang="en-AU" dirty="0"/>
          </a:p>
          <a:p>
            <a:pPr marL="0" indent="0">
              <a:buNone/>
            </a:pPr>
            <a:endParaRPr lang="en-AU"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3D95FE75-337F-DF6B-D861-806F22318B55}"/>
                  </a:ext>
                </a:extLst>
              </p:cNvPr>
              <p:cNvSpPr>
                <a:spLocks noGrp="1"/>
              </p:cNvSpPr>
              <p:nvPr>
                <p:ph sz="half" idx="2"/>
              </p:nvPr>
            </p:nvSpPr>
            <p:spPr>
              <a:ln>
                <a:solidFill>
                  <a:schemeClr val="tx1"/>
                </a:solidFill>
              </a:ln>
            </p:spPr>
            <p:txBody>
              <a:bodyPr>
                <a:normAutofit fontScale="92500" lnSpcReduction="20000"/>
              </a:bodyPr>
              <a:lstStyle/>
              <a:p>
                <a:pPr marL="0" indent="0">
                  <a:buNone/>
                </a:pPr>
                <a14:m>
                  <m:oMathPara xmlns:m="http://schemas.openxmlformats.org/officeDocument/2006/math">
                    <m:oMathParaPr>
                      <m:jc m:val="centerGroup"/>
                    </m:oMathParaPr>
                    <m:oMath xmlns:m="http://schemas.openxmlformats.org/officeDocument/2006/math">
                      <m:sSup>
                        <m:sSupPr>
                          <m:ctrlPr>
                            <a:rPr lang="en-AU" b="0" i="1" smtClean="0">
                              <a:latin typeface="Cambria Math" panose="02040503050406030204" pitchFamily="18" charset="0"/>
                            </a:rPr>
                          </m:ctrlPr>
                        </m:sSupPr>
                        <m:e>
                          <m:r>
                            <a:rPr lang="en-AU" b="0" i="1" smtClean="0">
                              <a:latin typeface="Cambria Math" panose="02040503050406030204" pitchFamily="18" charset="0"/>
                            </a:rPr>
                            <m:t>𝑁</m:t>
                          </m:r>
                        </m:e>
                        <m:sup>
                          <m:r>
                            <a:rPr lang="en-AU" b="0" i="1" smtClean="0">
                              <a:latin typeface="Cambria Math" panose="02040503050406030204" pitchFamily="18" charset="0"/>
                            </a:rPr>
                            <m:t>∗∗</m:t>
                          </m:r>
                        </m:sup>
                      </m:sSup>
                      <m:r>
                        <a:rPr lang="en-AU" b="0" i="1" dirty="0" smtClean="0">
                          <a:latin typeface="Cambria Math" panose="02040503050406030204" pitchFamily="18" charset="0"/>
                        </a:rPr>
                        <m:t> </m:t>
                      </m:r>
                      <m:r>
                        <a:rPr lang="en-AU" b="0" i="1" smtClean="0">
                          <a:latin typeface="Cambria Math" panose="02040503050406030204" pitchFamily="18" charset="0"/>
                        </a:rPr>
                        <m:t>= </m:t>
                      </m:r>
                      <m:f>
                        <m:fPr>
                          <m:ctrlPr>
                            <a:rPr lang="en-AU" b="0" i="1" smtClean="0">
                              <a:latin typeface="Cambria Math" panose="02040503050406030204" pitchFamily="18" charset="0"/>
                            </a:rPr>
                          </m:ctrlPr>
                        </m:fPr>
                        <m:num>
                          <m:r>
                            <a:rPr lang="en-AU" b="0" i="1" smtClean="0">
                              <a:latin typeface="Cambria Math" panose="02040503050406030204" pitchFamily="18" charset="0"/>
                            </a:rPr>
                            <m:t>𝑁</m:t>
                          </m:r>
                        </m:num>
                        <m:den>
                          <m:r>
                            <a:rPr lang="en-AU" b="0" i="1" smtClean="0">
                              <a:latin typeface="Cambria Math" panose="02040503050406030204" pitchFamily="18" charset="0"/>
                            </a:rPr>
                            <m:t>1−</m:t>
                          </m:r>
                          <m:r>
                            <a:rPr lang="en-AU" b="0" i="1" smtClean="0">
                              <a:latin typeface="Cambria Math" panose="02040503050406030204" pitchFamily="18" charset="0"/>
                            </a:rPr>
                            <m:t>𝑊</m:t>
                          </m:r>
                        </m:den>
                      </m:f>
                    </m:oMath>
                  </m:oMathPara>
                </a14:m>
                <a:endParaRPr lang="en-AU" b="0" dirty="0"/>
              </a:p>
              <a:p>
                <a:pPr marL="0" indent="0">
                  <a:buNone/>
                </a:pPr>
                <a:endParaRPr lang="en-AU" dirty="0"/>
              </a:p>
              <a:p>
                <a:pPr marL="0" indent="0">
                  <a:buNone/>
                </a:pPr>
                <a:r>
                  <a:rPr lang="en-AU" u="sng" dirty="0"/>
                  <a:t>Worked example for N=100, and W=15%</a:t>
                </a:r>
              </a:p>
              <a:p>
                <a:pPr marL="0" indent="0">
                  <a:buNone/>
                </a:pPr>
                <a:endParaRPr lang="en-AU" dirty="0"/>
              </a:p>
              <a:p>
                <a:pPr marL="0" indent="0">
                  <a:buNone/>
                </a:pPr>
                <a:r>
                  <a:rPr lang="en-AU" dirty="0"/>
                  <a:t>Wrong:</a:t>
                </a:r>
              </a:p>
              <a:p>
                <a:pPr marL="0" indent="0">
                  <a:buNone/>
                </a:pPr>
                <a:r>
                  <a:rPr lang="en-AU" dirty="0"/>
                  <a:t>100 x 115% = 115 x 15% = 17.25 so 18 dropouts and 97 completers</a:t>
                </a:r>
              </a:p>
              <a:p>
                <a:pPr marL="0" indent="0">
                  <a:buNone/>
                </a:pPr>
                <a:endParaRPr lang="en-AU" dirty="0"/>
              </a:p>
              <a:p>
                <a:pPr marL="0" indent="0">
                  <a:buNone/>
                </a:pPr>
                <a:r>
                  <a:rPr lang="en-AU" dirty="0"/>
                  <a:t>Right:</a:t>
                </a:r>
              </a:p>
              <a:p>
                <a:pPr marL="0" indent="0">
                  <a:buNone/>
                </a:pPr>
                <a:r>
                  <a:rPr lang="en-AU" dirty="0"/>
                  <a:t>100 / 85% = 117.64, so 118 required</a:t>
                </a:r>
              </a:p>
              <a:p>
                <a:pPr marL="0" indent="0">
                  <a:buNone/>
                </a:pPr>
                <a:r>
                  <a:rPr lang="en-AU" dirty="0"/>
                  <a:t>118 x 15% = 17.7 dropouts and 100 completers</a:t>
                </a:r>
              </a:p>
              <a:p>
                <a:pPr marL="0" indent="0">
                  <a:buNone/>
                </a:pPr>
                <a:endParaRPr lang="en-AU" dirty="0"/>
              </a:p>
              <a:p>
                <a:pPr marL="0" indent="0">
                  <a:buNone/>
                </a:pPr>
                <a:endParaRPr lang="en-AU" dirty="0"/>
              </a:p>
            </p:txBody>
          </p:sp>
        </mc:Choice>
        <mc:Fallback xmlns="">
          <p:sp>
            <p:nvSpPr>
              <p:cNvPr id="4" name="Content Placeholder 3">
                <a:extLst>
                  <a:ext uri="{FF2B5EF4-FFF2-40B4-BE49-F238E27FC236}">
                    <a16:creationId xmlns:a16="http://schemas.microsoft.com/office/drawing/2014/main" id="{3D95FE75-337F-DF6B-D861-806F22318B55}"/>
                  </a:ext>
                </a:extLst>
              </p:cNvPr>
              <p:cNvSpPr>
                <a:spLocks noGrp="1" noRot="1" noChangeAspect="1" noMove="1" noResize="1" noEditPoints="1" noAdjustHandles="1" noChangeArrowheads="1" noChangeShapeType="1" noTextEdit="1"/>
              </p:cNvSpPr>
              <p:nvPr>
                <p:ph sz="half" idx="2"/>
              </p:nvPr>
            </p:nvSpPr>
            <p:spPr>
              <a:blipFill>
                <a:blip r:embed="rId2"/>
                <a:stretch>
                  <a:fillRect l="-1356"/>
                </a:stretch>
              </a:blipFill>
              <a:ln>
                <a:solidFill>
                  <a:schemeClr val="tx1"/>
                </a:solidFill>
              </a:ln>
            </p:spPr>
            <p:txBody>
              <a:bodyPr/>
              <a:lstStyle/>
              <a:p>
                <a:r>
                  <a:rPr lang="en-AU">
                    <a:noFill/>
                  </a:rPr>
                  <a:t> </a:t>
                </a:r>
              </a:p>
            </p:txBody>
          </p:sp>
        </mc:Fallback>
      </mc:AlternateContent>
      <p:pic>
        <p:nvPicPr>
          <p:cNvPr id="5" name="Graphic 4" descr="Blackboard">
            <a:extLst>
              <a:ext uri="{FF2B5EF4-FFF2-40B4-BE49-F238E27FC236}">
                <a16:creationId xmlns:a16="http://schemas.microsoft.com/office/drawing/2014/main" id="{1D34397D-CA14-EBD6-6A9A-9C2384964A0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211669" y="35248"/>
            <a:ext cx="914400" cy="914400"/>
          </a:xfrm>
          <a:prstGeom prst="rect">
            <a:avLst/>
          </a:prstGeom>
        </p:spPr>
      </p:pic>
    </p:spTree>
    <p:extLst>
      <p:ext uri="{BB962C8B-B14F-4D97-AF65-F5344CB8AC3E}">
        <p14:creationId xmlns:p14="http://schemas.microsoft.com/office/powerpoint/2010/main" val="372355911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E424E-FA96-A86C-BC49-D30D005ED154}"/>
              </a:ext>
            </a:extLst>
          </p:cNvPr>
          <p:cNvSpPr>
            <a:spLocks noGrp="1"/>
          </p:cNvSpPr>
          <p:nvPr>
            <p:ph type="title"/>
          </p:nvPr>
        </p:nvSpPr>
        <p:spPr/>
        <p:txBody>
          <a:bodyPr/>
          <a:lstStyle/>
          <a:p>
            <a:r>
              <a:rPr lang="en-AU" dirty="0"/>
              <a:t>Handling multiple testing</a:t>
            </a:r>
          </a:p>
        </p:txBody>
      </p:sp>
      <p:sp>
        <p:nvSpPr>
          <p:cNvPr id="3" name="Content Placeholder 2">
            <a:extLst>
              <a:ext uri="{FF2B5EF4-FFF2-40B4-BE49-F238E27FC236}">
                <a16:creationId xmlns:a16="http://schemas.microsoft.com/office/drawing/2014/main" id="{5AFFFA62-65EE-E242-E859-B6565F2D18E8}"/>
              </a:ext>
            </a:extLst>
          </p:cNvPr>
          <p:cNvSpPr>
            <a:spLocks noGrp="1"/>
          </p:cNvSpPr>
          <p:nvPr>
            <p:ph sz="half" idx="1"/>
          </p:nvPr>
        </p:nvSpPr>
        <p:spPr>
          <a:xfrm>
            <a:off x="609599" y="1359926"/>
            <a:ext cx="10660655" cy="4525963"/>
          </a:xfrm>
        </p:spPr>
        <p:txBody>
          <a:bodyPr>
            <a:normAutofit fontScale="92500" lnSpcReduction="20000"/>
          </a:bodyPr>
          <a:lstStyle/>
          <a:p>
            <a:r>
              <a:rPr lang="en-AU" dirty="0"/>
              <a:t>Multiple testing corrections must be incorporated into your power analysis</a:t>
            </a:r>
          </a:p>
          <a:p>
            <a:endParaRPr lang="en-AU" dirty="0"/>
          </a:p>
          <a:p>
            <a:r>
              <a:rPr lang="en-AU" dirty="0"/>
              <a:t>The easiest way to incorporate these is to change the alpha in the sample size calculation to match the reduced ‘per test’ alpha needed to achieve the Family Wise Error Rate (FWER) alpha</a:t>
            </a:r>
          </a:p>
          <a:p>
            <a:endParaRPr lang="en-AU" dirty="0"/>
          </a:p>
          <a:p>
            <a:r>
              <a:rPr lang="en-AU" dirty="0"/>
              <a:t>For Bonferroni correction, the ‘per test’ alpha is simply the FWER alpha divided by the number of tests</a:t>
            </a:r>
          </a:p>
          <a:p>
            <a:endParaRPr lang="en-AU" dirty="0"/>
          </a:p>
          <a:p>
            <a:r>
              <a:rPr lang="en-AU" dirty="0"/>
              <a:t>For more complex multiple testing corrections, you may need to chose a different alpha to input</a:t>
            </a:r>
          </a:p>
          <a:p>
            <a:endParaRPr lang="en-AU" dirty="0"/>
          </a:p>
          <a:p>
            <a:r>
              <a:rPr lang="en-AU" dirty="0"/>
              <a:t>You also need to consider your study goals, and your analysis plan. Feel free to have a consult to discuss further</a:t>
            </a:r>
          </a:p>
        </p:txBody>
      </p:sp>
      <p:pic>
        <p:nvPicPr>
          <p:cNvPr id="4" name="Graphic 3" descr="Blackboard">
            <a:extLst>
              <a:ext uri="{FF2B5EF4-FFF2-40B4-BE49-F238E27FC236}">
                <a16:creationId xmlns:a16="http://schemas.microsoft.com/office/drawing/2014/main" id="{EB435E9A-89AB-07DA-1F43-E4C41DD8281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211669" y="35248"/>
            <a:ext cx="914400" cy="914400"/>
          </a:xfrm>
          <a:prstGeom prst="rect">
            <a:avLst/>
          </a:prstGeom>
        </p:spPr>
      </p:pic>
    </p:spTree>
    <p:extLst>
      <p:ext uri="{BB962C8B-B14F-4D97-AF65-F5344CB8AC3E}">
        <p14:creationId xmlns:p14="http://schemas.microsoft.com/office/powerpoint/2010/main" val="30386946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26853" y="117475"/>
            <a:ext cx="9583947" cy="1152000"/>
          </a:xfrm>
        </p:spPr>
        <p:txBody>
          <a:bodyPr/>
          <a:lstStyle/>
          <a:p>
            <a:r>
              <a:rPr lang="en-AU" dirty="0"/>
              <a:t>Power Analysis for other designs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26852" y="1269475"/>
            <a:ext cx="11082547" cy="5307371"/>
          </a:xfrm>
        </p:spPr>
        <p:txBody>
          <a:bodyPr>
            <a:normAutofit/>
          </a:bodyPr>
          <a:lstStyle/>
          <a:p>
            <a:pPr marL="0" indent="0">
              <a:buNone/>
            </a:pPr>
            <a:r>
              <a:rPr lang="en-AU" b="1" dirty="0"/>
              <a:t>From simple designs to complex designs</a:t>
            </a:r>
            <a:endParaRPr lang="en-AU" dirty="0"/>
          </a:p>
          <a:p>
            <a:pPr marL="0" indent="0">
              <a:buNone/>
            </a:pPr>
            <a:r>
              <a:rPr lang="en-AU" dirty="0"/>
              <a:t>So far we have considered power analysis for simple designs where the mathematical calculations are tractable and rely on a limited set of assumptions regarding the data to be obtained.</a:t>
            </a:r>
          </a:p>
          <a:p>
            <a:pPr marL="0" indent="0">
              <a:buNone/>
            </a:pPr>
            <a:endParaRPr lang="en-AU" dirty="0"/>
          </a:p>
          <a:p>
            <a:pPr marL="0" indent="0">
              <a:buNone/>
            </a:pPr>
            <a:r>
              <a:rPr lang="en-AU" dirty="0">
                <a:solidFill>
                  <a:schemeClr val="accent6"/>
                </a:solidFill>
              </a:rPr>
              <a:t>As design complexity increases, it becomes more difficult or perhaps impossible to find an analytical solution to calculate power.</a:t>
            </a:r>
          </a:p>
          <a:p>
            <a:pPr marL="0" indent="0">
              <a:buNone/>
            </a:pPr>
            <a:endParaRPr lang="en-AU" dirty="0"/>
          </a:p>
          <a:p>
            <a:pPr marL="0" indent="0">
              <a:buNone/>
            </a:pPr>
            <a:r>
              <a:rPr lang="en-AU" dirty="0"/>
              <a:t>When no formula exists:</a:t>
            </a:r>
          </a:p>
          <a:p>
            <a:pPr>
              <a:buFont typeface="Arial" panose="020B0604020202020204" pitchFamily="34" charset="0"/>
              <a:buChar char="•"/>
            </a:pPr>
            <a:r>
              <a:rPr lang="en-AU" dirty="0"/>
              <a:t>Simplification – determine sample size for a simplified version of the study design and extrapolate this to the more complex design</a:t>
            </a:r>
          </a:p>
          <a:p>
            <a:pPr>
              <a:buFont typeface="Arial" panose="020B0604020202020204" pitchFamily="34" charset="0"/>
              <a:buChar char="•"/>
            </a:pPr>
            <a:r>
              <a:rPr lang="en-AU" dirty="0"/>
              <a:t>Simulation – Monte Carlo methods (e.g. R packages: </a:t>
            </a:r>
            <a:r>
              <a:rPr lang="en-AU" dirty="0" err="1"/>
              <a:t>paramtest</a:t>
            </a:r>
            <a:r>
              <a:rPr lang="en-AU" dirty="0"/>
              <a:t>, </a:t>
            </a:r>
            <a:r>
              <a:rPr lang="en-AU" dirty="0" err="1"/>
              <a:t>simr</a:t>
            </a:r>
            <a:r>
              <a:rPr lang="en-AU" dirty="0"/>
              <a:t>, superpower), Bayesian simulation methods (e.g. R package: brms)</a:t>
            </a:r>
          </a:p>
          <a:p>
            <a:pPr marL="0" indent="0">
              <a:buNone/>
            </a:pPr>
            <a:endParaRPr lang="en-AU" dirty="0"/>
          </a:p>
        </p:txBody>
      </p:sp>
    </p:spTree>
    <p:extLst>
      <p:ext uri="{BB962C8B-B14F-4D97-AF65-F5344CB8AC3E}">
        <p14:creationId xmlns:p14="http://schemas.microsoft.com/office/powerpoint/2010/main" val="326665514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26853" y="117475"/>
            <a:ext cx="9583947" cy="1152000"/>
          </a:xfrm>
        </p:spPr>
        <p:txBody>
          <a:bodyPr/>
          <a:lstStyle/>
          <a:p>
            <a:r>
              <a:rPr lang="en-AU" dirty="0"/>
              <a:t>Power Analysis by simplification</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26852" y="1269475"/>
            <a:ext cx="11107947" cy="5307371"/>
          </a:xfrm>
        </p:spPr>
        <p:txBody>
          <a:bodyPr>
            <a:normAutofit fontScale="92500" lnSpcReduction="20000"/>
          </a:bodyPr>
          <a:lstStyle/>
          <a:p>
            <a:pPr marL="0" indent="0">
              <a:buNone/>
            </a:pPr>
            <a:r>
              <a:rPr lang="en-AU" b="1" dirty="0"/>
              <a:t>Simplification</a:t>
            </a:r>
          </a:p>
          <a:p>
            <a:pPr marL="0" indent="0">
              <a:buNone/>
            </a:pPr>
            <a:endParaRPr lang="en-AU" dirty="0"/>
          </a:p>
          <a:p>
            <a:pPr marL="0" indent="0">
              <a:buNone/>
            </a:pPr>
            <a:r>
              <a:rPr lang="en-AU" dirty="0"/>
              <a:t>ANOVA: Choose the two groups that are most similar and power the post-hoc test to detect the expected difference between them. All other post-</a:t>
            </a:r>
            <a:r>
              <a:rPr lang="en-AU" dirty="0" err="1"/>
              <a:t>hocs</a:t>
            </a:r>
            <a:r>
              <a:rPr lang="en-AU" dirty="0"/>
              <a:t> and the F test should have sufficient power.</a:t>
            </a:r>
          </a:p>
          <a:p>
            <a:pPr marL="0" indent="0">
              <a:buNone/>
            </a:pPr>
            <a:endParaRPr lang="en-AU" dirty="0"/>
          </a:p>
          <a:p>
            <a:pPr marL="0" indent="0">
              <a:buNone/>
            </a:pPr>
            <a:r>
              <a:rPr lang="en-AU" dirty="0"/>
              <a:t>Multiple regression:</a:t>
            </a:r>
          </a:p>
          <a:p>
            <a:r>
              <a:rPr lang="en-AU" dirty="0"/>
              <a:t>For a categorical factor of interest choose the factor of interest and power to detect the difference as a t-test (the same as a univariate model). The addition of covariates should only increase the power of your actual analysis</a:t>
            </a:r>
          </a:p>
          <a:p>
            <a:r>
              <a:rPr lang="en-AU" dirty="0"/>
              <a:t>If you have an idea of the variance explained by your factor of interest and the residual variance you can use the linear multiple regression module of G* Power</a:t>
            </a:r>
          </a:p>
          <a:p>
            <a:endParaRPr lang="en-AU" dirty="0"/>
          </a:p>
          <a:p>
            <a:pPr marL="0" indent="0">
              <a:buNone/>
            </a:pPr>
            <a:r>
              <a:rPr lang="en-AU" dirty="0"/>
              <a:t>Linear mixed models:</a:t>
            </a:r>
          </a:p>
          <a:p>
            <a:r>
              <a:rPr lang="en-AU" dirty="0"/>
              <a:t>If you have a repeated measures experiment, power the study as if you only had one measurement. The addition of repeated measures should only increase the power of your actual analysis</a:t>
            </a:r>
          </a:p>
          <a:p>
            <a:pPr marL="0" indent="0">
              <a:buNone/>
            </a:pPr>
            <a:endParaRPr lang="en-AU" dirty="0"/>
          </a:p>
          <a:p>
            <a:pPr marL="0" indent="0">
              <a:buNone/>
            </a:pPr>
            <a:r>
              <a:rPr lang="en-AU" dirty="0"/>
              <a:t>Switch to simulation methods for complex study designs where analysis of a simplified design is not sufficiently rigorous.</a:t>
            </a:r>
          </a:p>
        </p:txBody>
      </p:sp>
    </p:spTree>
    <p:extLst>
      <p:ext uri="{BB962C8B-B14F-4D97-AF65-F5344CB8AC3E}">
        <p14:creationId xmlns:p14="http://schemas.microsoft.com/office/powerpoint/2010/main" val="27395576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26853" y="117475"/>
            <a:ext cx="9583947" cy="1152000"/>
          </a:xfrm>
        </p:spPr>
        <p:txBody>
          <a:bodyPr/>
          <a:lstStyle/>
          <a:p>
            <a:r>
              <a:rPr lang="en-AU" dirty="0"/>
              <a:t>Power Analysis – by simulation</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26853" y="1269475"/>
            <a:ext cx="9023020" cy="5307371"/>
          </a:xfrm>
        </p:spPr>
        <p:txBody>
          <a:bodyPr>
            <a:normAutofit/>
          </a:bodyPr>
          <a:lstStyle/>
          <a:p>
            <a:pPr marL="0" indent="0">
              <a:buNone/>
            </a:pPr>
            <a:r>
              <a:rPr lang="en-AU" b="1" dirty="0"/>
              <a:t>Simulation based power estimation</a:t>
            </a:r>
          </a:p>
          <a:p>
            <a:pPr>
              <a:buFont typeface="Arial" panose="020B0604020202020204" pitchFamily="34" charset="0"/>
              <a:buChar char="•"/>
            </a:pPr>
            <a:r>
              <a:rPr lang="en-AU" dirty="0"/>
              <a:t>Simulate (many) data sets</a:t>
            </a:r>
          </a:p>
          <a:p>
            <a:pPr>
              <a:buFont typeface="Arial" panose="020B0604020202020204" pitchFamily="34" charset="0"/>
              <a:buChar char="•"/>
            </a:pPr>
            <a:r>
              <a:rPr lang="en-AU" dirty="0"/>
              <a:t>Analyse each data set and test for statistical significance</a:t>
            </a:r>
          </a:p>
          <a:p>
            <a:pPr>
              <a:buFont typeface="Arial" panose="020B0604020202020204" pitchFamily="34" charset="0"/>
              <a:buChar char="•"/>
            </a:pPr>
            <a:r>
              <a:rPr lang="en-AU" dirty="0"/>
              <a:t>Calculate the proportion of simulations with significant p values</a:t>
            </a:r>
          </a:p>
          <a:p>
            <a:pPr>
              <a:buFont typeface="Arial" panose="020B0604020202020204" pitchFamily="34" charset="0"/>
              <a:buChar char="•"/>
            </a:pPr>
            <a:endParaRPr lang="en-AU" dirty="0"/>
          </a:p>
          <a:p>
            <a:pPr>
              <a:buFont typeface="Arial" panose="020B0604020202020204" pitchFamily="34" charset="0"/>
              <a:buChar char="•"/>
            </a:pPr>
            <a:endParaRPr lang="en-AU" dirty="0"/>
          </a:p>
          <a:p>
            <a:pPr>
              <a:buFont typeface="Arial" panose="020B0604020202020204" pitchFamily="34" charset="0"/>
              <a:buChar char="•"/>
            </a:pPr>
            <a:endParaRPr lang="en-AU" dirty="0"/>
          </a:p>
          <a:p>
            <a:pPr>
              <a:buFont typeface="Arial" panose="020B0604020202020204" pitchFamily="34" charset="0"/>
              <a:buChar char="•"/>
            </a:pPr>
            <a:r>
              <a:rPr lang="en-AU" dirty="0"/>
              <a:t>The ‘trick’ is to set the parameters of the simulation in a sensible, realistic way</a:t>
            </a:r>
          </a:p>
          <a:p>
            <a:pPr>
              <a:buFont typeface="Arial" panose="020B0604020202020204" pitchFamily="34" charset="0"/>
              <a:buChar char="•"/>
            </a:pPr>
            <a:endParaRPr lang="en-AU" dirty="0"/>
          </a:p>
          <a:p>
            <a:pPr marL="0" indent="0">
              <a:buNone/>
            </a:pPr>
            <a:endParaRPr lang="en-AU" dirty="0"/>
          </a:p>
          <a:p>
            <a:pPr marL="0" indent="0">
              <a:buNone/>
            </a:pPr>
            <a:endParaRPr lang="en-AU" dirty="0"/>
          </a:p>
        </p:txBody>
      </p:sp>
      <p:sp>
        <p:nvSpPr>
          <p:cNvPr id="4" name="TextBox 3">
            <a:hlinkClick r:id="rId3"/>
            <a:extLst>
              <a:ext uri="{FF2B5EF4-FFF2-40B4-BE49-F238E27FC236}">
                <a16:creationId xmlns:a16="http://schemas.microsoft.com/office/drawing/2014/main" id="{A489073C-1DDD-4552-A02B-06B35EC725CE}"/>
              </a:ext>
            </a:extLst>
          </p:cNvPr>
          <p:cNvSpPr txBox="1"/>
          <p:nvPr/>
        </p:nvSpPr>
        <p:spPr>
          <a:xfrm>
            <a:off x="2604364" y="6207514"/>
            <a:ext cx="7272113" cy="307777"/>
          </a:xfrm>
          <a:prstGeom prst="rect">
            <a:avLst/>
          </a:prstGeom>
          <a:noFill/>
        </p:spPr>
        <p:txBody>
          <a:bodyPr wrap="square" rtlCol="0">
            <a:spAutoFit/>
          </a:bodyPr>
          <a:lstStyle/>
          <a:p>
            <a:r>
              <a:rPr lang="en-AU" sz="1400" dirty="0">
                <a:hlinkClick r:id="rId3"/>
              </a:rPr>
              <a:t>https://link.springer.com/article/10.3758/s13428-021-01546-0</a:t>
            </a:r>
            <a:endParaRPr lang="en-AU" sz="1400"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1024980-CE3A-478D-ACCE-76CBE760D068}"/>
                  </a:ext>
                </a:extLst>
              </p:cNvPr>
              <p:cNvSpPr txBox="1"/>
              <p:nvPr/>
            </p:nvSpPr>
            <p:spPr>
              <a:xfrm>
                <a:off x="2542127" y="3178857"/>
                <a:ext cx="4552851" cy="677621"/>
              </a:xfrm>
              <a:prstGeom prst="rect">
                <a:avLst/>
              </a:prstGeom>
              <a:solidFill>
                <a:schemeClr val="accent3">
                  <a:lumMod val="20000"/>
                  <a:lumOff val="80000"/>
                </a:schemeClr>
              </a:solid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AU" sz="2000" b="0" i="1" smtClean="0">
                          <a:latin typeface="Cambria Math" panose="02040503050406030204" pitchFamily="18" charset="0"/>
                        </a:rPr>
                        <m:t>𝑃𝑜𝑤𝑒𝑟</m:t>
                      </m:r>
                      <m:r>
                        <a:rPr lang="en-AU" sz="2000" b="0" i="1" smtClean="0">
                          <a:latin typeface="Cambria Math" panose="02040503050406030204" pitchFamily="18" charset="0"/>
                        </a:rPr>
                        <m:t>=</m:t>
                      </m:r>
                      <m:f>
                        <m:fPr>
                          <m:ctrlPr>
                            <a:rPr lang="en-AU" sz="2000" b="0" i="1" smtClean="0">
                              <a:latin typeface="Cambria Math" panose="02040503050406030204" pitchFamily="18" charset="0"/>
                            </a:rPr>
                          </m:ctrlPr>
                        </m:fPr>
                        <m:num>
                          <m:r>
                            <a:rPr lang="en-AU" sz="2000" b="0" i="1" smtClean="0">
                              <a:latin typeface="Cambria Math" panose="02040503050406030204" pitchFamily="18" charset="0"/>
                            </a:rPr>
                            <m:t>𝑠𝑖𝑔𝑛𝑖𝑓𝑖𝑐𝑎𝑛𝑡</m:t>
                          </m:r>
                          <m:r>
                            <a:rPr lang="en-AU" sz="2000" b="0" i="1" smtClean="0">
                              <a:latin typeface="Cambria Math" panose="02040503050406030204" pitchFamily="18" charset="0"/>
                            </a:rPr>
                            <m:t> </m:t>
                          </m:r>
                          <m:r>
                            <a:rPr lang="en-AU" sz="2000" b="0" i="1" smtClean="0">
                              <a:latin typeface="Cambria Math" panose="02040503050406030204" pitchFamily="18" charset="0"/>
                            </a:rPr>
                            <m:t>𝑠𝑖𝑚𝑢𝑙𝑎𝑡𝑖𝑜𝑛𝑠</m:t>
                          </m:r>
                        </m:num>
                        <m:den>
                          <m:r>
                            <a:rPr lang="en-AU" sz="2000" b="0" i="1" smtClean="0">
                              <a:latin typeface="Cambria Math" panose="02040503050406030204" pitchFamily="18" charset="0"/>
                            </a:rPr>
                            <m:t>𝑎𝑙𝑙</m:t>
                          </m:r>
                          <m:r>
                            <a:rPr lang="en-AU" sz="2000" b="0" i="1" smtClean="0">
                              <a:latin typeface="Cambria Math" panose="02040503050406030204" pitchFamily="18" charset="0"/>
                            </a:rPr>
                            <m:t> </m:t>
                          </m:r>
                          <m:r>
                            <a:rPr lang="en-AU" sz="2000" b="0" i="1" smtClean="0">
                              <a:latin typeface="Cambria Math" panose="02040503050406030204" pitchFamily="18" charset="0"/>
                            </a:rPr>
                            <m:t>𝑠𝑖𝑚𝑢𝑙𝑎𝑡𝑖𝑜𝑛𝑠</m:t>
                          </m:r>
                        </m:den>
                      </m:f>
                    </m:oMath>
                  </m:oMathPara>
                </a14:m>
                <a:endParaRPr lang="en-AU" sz="2000" dirty="0"/>
              </a:p>
            </p:txBody>
          </p:sp>
        </mc:Choice>
        <mc:Fallback xmlns="">
          <p:sp>
            <p:nvSpPr>
              <p:cNvPr id="5" name="TextBox 4">
                <a:extLst>
                  <a:ext uri="{FF2B5EF4-FFF2-40B4-BE49-F238E27FC236}">
                    <a16:creationId xmlns:a16="http://schemas.microsoft.com/office/drawing/2014/main" id="{B1024980-CE3A-478D-ACCE-76CBE760D068}"/>
                  </a:ext>
                </a:extLst>
              </p:cNvPr>
              <p:cNvSpPr txBox="1">
                <a:spLocks noRot="1" noChangeAspect="1" noMove="1" noResize="1" noEditPoints="1" noAdjustHandles="1" noChangeArrowheads="1" noChangeShapeType="1" noTextEdit="1"/>
              </p:cNvSpPr>
              <p:nvPr/>
            </p:nvSpPr>
            <p:spPr>
              <a:xfrm>
                <a:off x="2542127" y="3178857"/>
                <a:ext cx="4552851" cy="677621"/>
              </a:xfrm>
              <a:prstGeom prst="rect">
                <a:avLst/>
              </a:prstGeom>
              <a:blipFill>
                <a:blip r:embed="rId4"/>
                <a:stretch>
                  <a:fillRect/>
                </a:stretch>
              </a:blipFill>
            </p:spPr>
            <p:txBody>
              <a:bodyPr/>
              <a:lstStyle/>
              <a:p>
                <a:r>
                  <a:rPr lang="en-AU">
                    <a:noFill/>
                  </a:rPr>
                  <a:t> </a:t>
                </a:r>
              </a:p>
            </p:txBody>
          </p:sp>
        </mc:Fallback>
      </mc:AlternateContent>
    </p:spTree>
    <p:extLst>
      <p:ext uri="{BB962C8B-B14F-4D97-AF65-F5344CB8AC3E}">
        <p14:creationId xmlns:p14="http://schemas.microsoft.com/office/powerpoint/2010/main" val="6547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14619-4E28-A741-4F80-A1C5138E82A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C8A2396-D863-302C-1AA1-0FA1B67FFE6A}"/>
              </a:ext>
            </a:extLst>
          </p:cNvPr>
          <p:cNvSpPr>
            <a:spLocks noGrp="1"/>
          </p:cNvSpPr>
          <p:nvPr>
            <p:ph type="title"/>
          </p:nvPr>
        </p:nvSpPr>
        <p:spPr/>
        <p:txBody>
          <a:bodyPr/>
          <a:lstStyle/>
          <a:p>
            <a:r>
              <a:rPr lang="en-AU" dirty="0"/>
              <a:t>Evaluation Approach (by </a:t>
            </a:r>
            <a:r>
              <a:rPr lang="en-AU" dirty="0" err="1"/>
              <a:t>Lakens</a:t>
            </a:r>
            <a:r>
              <a:rPr lang="en-AU" dirty="0"/>
              <a:t>)</a:t>
            </a:r>
          </a:p>
        </p:txBody>
      </p:sp>
      <p:pic>
        <p:nvPicPr>
          <p:cNvPr id="5" name="Graphic 4" descr="Blackboard">
            <a:extLst>
              <a:ext uri="{FF2B5EF4-FFF2-40B4-BE49-F238E27FC236}">
                <a16:creationId xmlns:a16="http://schemas.microsoft.com/office/drawing/2014/main" id="{84097141-9CA2-55EF-D15D-BB892170C60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25200" y="0"/>
            <a:ext cx="914400" cy="914400"/>
          </a:xfrm>
          <a:prstGeom prst="rect">
            <a:avLst/>
          </a:prstGeom>
        </p:spPr>
      </p:pic>
      <p:graphicFrame>
        <p:nvGraphicFramePr>
          <p:cNvPr id="7" name="Table 6">
            <a:extLst>
              <a:ext uri="{FF2B5EF4-FFF2-40B4-BE49-F238E27FC236}">
                <a16:creationId xmlns:a16="http://schemas.microsoft.com/office/drawing/2014/main" id="{506B2448-BAF9-B555-5962-75DA9A791762}"/>
              </a:ext>
            </a:extLst>
          </p:cNvPr>
          <p:cNvGraphicFramePr>
            <a:graphicFrameLocks noGrp="1"/>
          </p:cNvGraphicFramePr>
          <p:nvPr>
            <p:extLst>
              <p:ext uri="{D42A27DB-BD31-4B8C-83A1-F6EECF244321}">
                <p14:modId xmlns:p14="http://schemas.microsoft.com/office/powerpoint/2010/main" val="3286027811"/>
              </p:ext>
            </p:extLst>
          </p:nvPr>
        </p:nvGraphicFramePr>
        <p:xfrm>
          <a:off x="609600" y="1086097"/>
          <a:ext cx="10972800" cy="4486188"/>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586465679"/>
                    </a:ext>
                  </a:extLst>
                </a:gridCol>
                <a:gridCol w="2743200">
                  <a:extLst>
                    <a:ext uri="{9D8B030D-6E8A-4147-A177-3AD203B41FA5}">
                      <a16:colId xmlns:a16="http://schemas.microsoft.com/office/drawing/2014/main" val="3930209026"/>
                    </a:ext>
                  </a:extLst>
                </a:gridCol>
                <a:gridCol w="2743200">
                  <a:extLst>
                    <a:ext uri="{9D8B030D-6E8A-4147-A177-3AD203B41FA5}">
                      <a16:colId xmlns:a16="http://schemas.microsoft.com/office/drawing/2014/main" val="1780197370"/>
                    </a:ext>
                  </a:extLst>
                </a:gridCol>
                <a:gridCol w="2743200">
                  <a:extLst>
                    <a:ext uri="{9D8B030D-6E8A-4147-A177-3AD203B41FA5}">
                      <a16:colId xmlns:a16="http://schemas.microsoft.com/office/drawing/2014/main" val="1928833117"/>
                    </a:ext>
                  </a:extLst>
                </a:gridCol>
              </a:tblGrid>
              <a:tr h="640884">
                <a:tc>
                  <a:txBody>
                    <a:bodyPr/>
                    <a:lstStyle/>
                    <a:p>
                      <a:pPr>
                        <a:buNone/>
                      </a:pPr>
                      <a:r>
                        <a:rPr lang="en-AU" sz="1400" dirty="0">
                          <a:solidFill>
                            <a:schemeClr val="tx1"/>
                          </a:solidFill>
                        </a:rPr>
                        <a:t>Evaluation approach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400" dirty="0">
                          <a:solidFill>
                            <a:schemeClr val="tx1"/>
                          </a:solidFill>
                        </a:rPr>
                        <a:t>Key question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400" dirty="0">
                          <a:solidFill>
                            <a:schemeClr val="tx1"/>
                          </a:solidFill>
                        </a:rPr>
                        <a:t>Relevant study types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400" dirty="0">
                          <a:solidFill>
                            <a:schemeClr val="tx1"/>
                          </a:solidFill>
                        </a:rPr>
                        <a:t>Implication for sample size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343656661"/>
                  </a:ext>
                </a:extLst>
              </a:tr>
              <a:tr h="640884">
                <a:tc>
                  <a:txBody>
                    <a:bodyPr/>
                    <a:lstStyle/>
                    <a:p>
                      <a:pPr>
                        <a:buNone/>
                      </a:pPr>
                      <a:r>
                        <a:rPr lang="en-AU" sz="1400" b="1" dirty="0"/>
                        <a:t>Smallest Effect Size of Interest (SESOI)</a:t>
                      </a:r>
                      <a:endParaRPr lang="en-A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What is the smallest effect that would be theoretically, clinically, or practically meaningful?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Confirmatory studies, clinical trials, applied research, equivalence/non-inferiority studies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Recruit enough participants to detect or reject effects of at least this size.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9436004"/>
                  </a:ext>
                </a:extLst>
              </a:tr>
              <a:tr h="640884">
                <a:tc>
                  <a:txBody>
                    <a:bodyPr/>
                    <a:lstStyle/>
                    <a:p>
                      <a:pPr>
                        <a:buNone/>
                      </a:pPr>
                      <a:r>
                        <a:rPr lang="en-AU" sz="1400" b="1" dirty="0"/>
                        <a:t>Minimal Statistically Detectable Effect (MSDE)</a:t>
                      </a:r>
                      <a:endParaRPr lang="en-AU"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Given the planned sample size, what is the smallest effect that could be statistically significant?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Resource-limited studies, pilot studies, feasibility studies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Helps determine whether the study could only detect unrealistically large effects.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057228357"/>
                  </a:ext>
                </a:extLst>
              </a:tr>
              <a:tr h="640884">
                <a:tc>
                  <a:txBody>
                    <a:bodyPr/>
                    <a:lstStyle/>
                    <a:p>
                      <a:pPr>
                        <a:buNone/>
                      </a:pPr>
                      <a:r>
                        <a:rPr lang="en-AU" sz="1400" b="1"/>
                        <a:t>Expected Effect Size</a:t>
                      </a:r>
                      <a:endParaRPr lang="en-AU"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What effect size is most plausible based on theory or prior evidence?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Replications, theory-testing studies, follow-up studies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Basis for conventional a priori power analyses.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30892393"/>
                  </a:ext>
                </a:extLst>
              </a:tr>
              <a:tr h="640884">
                <a:tc>
                  <a:txBody>
                    <a:bodyPr/>
                    <a:lstStyle/>
                    <a:p>
                      <a:pPr>
                        <a:buNone/>
                      </a:pPr>
                      <a:r>
                        <a:rPr lang="en-AU" sz="1400" b="1"/>
                        <a:t>Confidence Interval Width (Precision)</a:t>
                      </a:r>
                      <a:endParaRPr lang="en-AU"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Which effects can be ruled out with the expected precision of the estimate?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Estimation-focused studies, epidemiology, surveys, descriptive research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Choose N to achieve sufficiently narrow confidence intervals.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66914184"/>
                  </a:ext>
                </a:extLst>
              </a:tr>
              <a:tr h="640884">
                <a:tc>
                  <a:txBody>
                    <a:bodyPr/>
                    <a:lstStyle/>
                    <a:p>
                      <a:pPr>
                        <a:buNone/>
                      </a:pPr>
                      <a:r>
                        <a:rPr lang="en-AU" sz="1400" b="1"/>
                        <a:t>Sensitivity Power Analysis</a:t>
                      </a:r>
                      <a:endParaRPr lang="en-AU"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a:t>Across a range of effects, which effects will the study have adequate power to detect?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Novel research, constrained designs, exploratory-confirmatory hybrids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Reveals what effect sizes the design is informative about.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186414057"/>
                  </a:ext>
                </a:extLst>
              </a:tr>
              <a:tr h="640884">
                <a:tc>
                  <a:txBody>
                    <a:bodyPr/>
                    <a:lstStyle/>
                    <a:p>
                      <a:pPr>
                        <a:buNone/>
                      </a:pPr>
                      <a:r>
                        <a:rPr lang="en-AU" sz="1400" b="1"/>
                        <a:t>Distribution of Effects in the Literature</a:t>
                      </a:r>
                      <a:endParaRPr lang="en-AU" sz="140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a:t>What effect sizes are typically observed in the field?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Early-stage research, grant proposals, studies in mature literatures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buNone/>
                      </a:pPr>
                      <a:r>
                        <a:rPr lang="en-AU" sz="1200" dirty="0"/>
                        <a:t>Ensures assumptions are calibrated to empirical reality.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840297661"/>
                  </a:ext>
                </a:extLst>
              </a:tr>
            </a:tbl>
          </a:graphicData>
        </a:graphic>
      </p:graphicFrame>
      <p:sp>
        <p:nvSpPr>
          <p:cNvPr id="10" name="TextBox 9">
            <a:extLst>
              <a:ext uri="{FF2B5EF4-FFF2-40B4-BE49-F238E27FC236}">
                <a16:creationId xmlns:a16="http://schemas.microsoft.com/office/drawing/2014/main" id="{A63A0D55-2F35-87B3-CA91-7232C2C35DF8}"/>
              </a:ext>
            </a:extLst>
          </p:cNvPr>
          <p:cNvSpPr txBox="1"/>
          <p:nvPr/>
        </p:nvSpPr>
        <p:spPr>
          <a:xfrm>
            <a:off x="1889423" y="5743982"/>
            <a:ext cx="8189184" cy="523220"/>
          </a:xfrm>
          <a:prstGeom prst="rect">
            <a:avLst/>
          </a:prstGeom>
          <a:noFill/>
        </p:spPr>
        <p:txBody>
          <a:bodyPr wrap="square" rtlCol="0">
            <a:spAutoFit/>
          </a:bodyPr>
          <a:lstStyle/>
          <a:p>
            <a:r>
              <a:rPr lang="en-US" sz="1400" dirty="0"/>
              <a:t>"Match the sample size justification to the study's inferential goal, not to a universal rule of thumb." </a:t>
            </a:r>
            <a:r>
              <a:rPr lang="en-US" sz="1400" dirty="0">
                <a:hlinkClick r:id="rId3"/>
              </a:rPr>
              <a:t>https://lakens.github.io/statistical_inferences/08-samplesizejustification.html</a:t>
            </a:r>
            <a:endParaRPr lang="en-AU" sz="1400" dirty="0"/>
          </a:p>
        </p:txBody>
      </p:sp>
    </p:spTree>
    <p:extLst>
      <p:ext uri="{BB962C8B-B14F-4D97-AF65-F5344CB8AC3E}">
        <p14:creationId xmlns:p14="http://schemas.microsoft.com/office/powerpoint/2010/main" val="59289350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26853" y="117475"/>
            <a:ext cx="9583947" cy="1152000"/>
          </a:xfrm>
        </p:spPr>
        <p:txBody>
          <a:bodyPr/>
          <a:lstStyle/>
          <a:p>
            <a:r>
              <a:rPr lang="en-AU" dirty="0"/>
              <a:t>Power Analysis – by simulation</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26852" y="1269475"/>
            <a:ext cx="6228753" cy="5307371"/>
          </a:xfrm>
        </p:spPr>
        <p:txBody>
          <a:bodyPr>
            <a:normAutofit/>
          </a:bodyPr>
          <a:lstStyle/>
          <a:p>
            <a:pPr marL="0" indent="0">
              <a:buNone/>
            </a:pPr>
            <a:r>
              <a:rPr lang="en-AU" b="1" dirty="0"/>
              <a:t>Example A:</a:t>
            </a:r>
            <a:r>
              <a:rPr lang="en-AU" sz="2000" b="1" dirty="0"/>
              <a:t> Chicken Welfare - bone density (difference between two means)</a:t>
            </a:r>
          </a:p>
          <a:p>
            <a:pPr>
              <a:buFont typeface="Arial" panose="020B0604020202020204" pitchFamily="34" charset="0"/>
              <a:buChar char="•"/>
            </a:pPr>
            <a:r>
              <a:rPr lang="en-AU" dirty="0"/>
              <a:t>Simulation in R using package “</a:t>
            </a:r>
            <a:r>
              <a:rPr lang="en-AU" dirty="0" err="1"/>
              <a:t>paramtest</a:t>
            </a:r>
            <a:r>
              <a:rPr lang="en-AU" dirty="0"/>
              <a:t>”</a:t>
            </a:r>
          </a:p>
          <a:p>
            <a:pPr>
              <a:buFont typeface="Arial" panose="020B0604020202020204" pitchFamily="34" charset="0"/>
              <a:buChar char="•"/>
            </a:pPr>
            <a:r>
              <a:rPr lang="en-AU" dirty="0"/>
              <a:t>Results for this simple simulation will be very similar to those obtained from G*Power.</a:t>
            </a:r>
          </a:p>
          <a:p>
            <a:pPr>
              <a:buFont typeface="Arial" panose="020B0604020202020204" pitchFamily="34" charset="0"/>
              <a:buChar char="•"/>
            </a:pPr>
            <a:r>
              <a:rPr lang="en-AU" dirty="0"/>
              <a:t>See R Markdown files for details</a:t>
            </a:r>
          </a:p>
          <a:p>
            <a:pPr>
              <a:buFont typeface="Arial" panose="020B0604020202020204" pitchFamily="34" charset="0"/>
              <a:buChar char="•"/>
            </a:pPr>
            <a:endParaRPr lang="en-AU" dirty="0"/>
          </a:p>
          <a:p>
            <a:pPr>
              <a:buFont typeface="Arial" panose="020B0604020202020204" pitchFamily="34" charset="0"/>
              <a:buChar char="•"/>
            </a:pPr>
            <a:endParaRPr lang="en-AU" dirty="0"/>
          </a:p>
          <a:p>
            <a:pPr marL="0" indent="0">
              <a:buNone/>
            </a:pPr>
            <a:r>
              <a:rPr lang="en-AU" b="1" dirty="0"/>
              <a:t>Generalised linear mixed models</a:t>
            </a:r>
          </a:p>
          <a:p>
            <a:pPr>
              <a:buFont typeface="Arial" panose="020B0604020202020204" pitchFamily="34" charset="0"/>
              <a:buChar char="•"/>
            </a:pPr>
            <a:r>
              <a:rPr lang="en-AU" dirty="0"/>
              <a:t>You can use the package </a:t>
            </a:r>
            <a:r>
              <a:rPr lang="en-AU" b="1" dirty="0" err="1"/>
              <a:t>simr</a:t>
            </a:r>
            <a:endParaRPr lang="en-AU" dirty="0"/>
          </a:p>
          <a:p>
            <a:pPr>
              <a:buFont typeface="Arial" panose="020B0604020202020204" pitchFamily="34" charset="0"/>
              <a:buChar char="•"/>
            </a:pPr>
            <a:r>
              <a:rPr lang="en-AU" dirty="0"/>
              <a:t>Specify the model as you would for analysis</a:t>
            </a:r>
          </a:p>
          <a:p>
            <a:pPr>
              <a:buFont typeface="Arial" panose="020B0604020202020204" pitchFamily="34" charset="0"/>
              <a:buChar char="•"/>
            </a:pPr>
            <a:r>
              <a:rPr lang="en-AU" b="1" dirty="0" err="1"/>
              <a:t>simr</a:t>
            </a:r>
            <a:r>
              <a:rPr lang="en-AU" dirty="0"/>
              <a:t> then simulates data from that model</a:t>
            </a:r>
            <a:endParaRPr lang="en-AU" b="1" dirty="0"/>
          </a:p>
          <a:p>
            <a:pPr marL="0" indent="0">
              <a:buNone/>
            </a:pPr>
            <a:endParaRPr lang="en-AU" dirty="0"/>
          </a:p>
          <a:p>
            <a:pPr marL="0" indent="0">
              <a:buNone/>
            </a:pPr>
            <a:endParaRPr lang="en-AU" dirty="0"/>
          </a:p>
        </p:txBody>
      </p:sp>
      <p:pic>
        <p:nvPicPr>
          <p:cNvPr id="8" name="Picture 7">
            <a:extLst>
              <a:ext uri="{FF2B5EF4-FFF2-40B4-BE49-F238E27FC236}">
                <a16:creationId xmlns:a16="http://schemas.microsoft.com/office/drawing/2014/main" id="{428D68E0-6752-4AEA-B616-C8D902323CB0}"/>
              </a:ext>
            </a:extLst>
          </p:cNvPr>
          <p:cNvPicPr>
            <a:picLocks noChangeAspect="1"/>
          </p:cNvPicPr>
          <p:nvPr/>
        </p:nvPicPr>
        <p:blipFill>
          <a:blip r:embed="rId3"/>
          <a:stretch>
            <a:fillRect/>
          </a:stretch>
        </p:blipFill>
        <p:spPr>
          <a:xfrm>
            <a:off x="7539117" y="1379124"/>
            <a:ext cx="4380740" cy="2724790"/>
          </a:xfrm>
          <a:prstGeom prst="rect">
            <a:avLst/>
          </a:prstGeom>
        </p:spPr>
      </p:pic>
    </p:spTree>
    <p:extLst>
      <p:ext uri="{BB962C8B-B14F-4D97-AF65-F5344CB8AC3E}">
        <p14:creationId xmlns:p14="http://schemas.microsoft.com/office/powerpoint/2010/main" val="40332814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a:xfrm>
            <a:off x="621102" y="117475"/>
            <a:ext cx="10961298" cy="1143000"/>
          </a:xfrm>
        </p:spPr>
        <p:txBody>
          <a:bodyPr/>
          <a:lstStyle/>
          <a:p>
            <a:r>
              <a:rPr lang="en-AU" sz="3200" dirty="0"/>
              <a:t>Software for Power Analysis</a:t>
            </a:r>
          </a:p>
        </p:txBody>
      </p:sp>
      <p:graphicFrame>
        <p:nvGraphicFramePr>
          <p:cNvPr id="5" name="Table 4">
            <a:extLst>
              <a:ext uri="{FF2B5EF4-FFF2-40B4-BE49-F238E27FC236}">
                <a16:creationId xmlns:a16="http://schemas.microsoft.com/office/drawing/2014/main" id="{80BF06DC-98E0-F1B8-9E75-FE49196A5A7F}"/>
              </a:ext>
            </a:extLst>
          </p:cNvPr>
          <p:cNvGraphicFramePr>
            <a:graphicFrameLocks noGrp="1"/>
          </p:cNvGraphicFramePr>
          <p:nvPr>
            <p:extLst>
              <p:ext uri="{D42A27DB-BD31-4B8C-83A1-F6EECF244321}">
                <p14:modId xmlns:p14="http://schemas.microsoft.com/office/powerpoint/2010/main" val="2256838086"/>
              </p:ext>
            </p:extLst>
          </p:nvPr>
        </p:nvGraphicFramePr>
        <p:xfrm>
          <a:off x="621102" y="1100240"/>
          <a:ext cx="10949795" cy="4951237"/>
        </p:xfrm>
        <a:graphic>
          <a:graphicData uri="http://schemas.openxmlformats.org/drawingml/2006/table">
            <a:tbl>
              <a:tblPr/>
              <a:tblGrid>
                <a:gridCol w="2189959">
                  <a:extLst>
                    <a:ext uri="{9D8B030D-6E8A-4147-A177-3AD203B41FA5}">
                      <a16:colId xmlns:a16="http://schemas.microsoft.com/office/drawing/2014/main" val="1273764635"/>
                    </a:ext>
                  </a:extLst>
                </a:gridCol>
                <a:gridCol w="2189959">
                  <a:extLst>
                    <a:ext uri="{9D8B030D-6E8A-4147-A177-3AD203B41FA5}">
                      <a16:colId xmlns:a16="http://schemas.microsoft.com/office/drawing/2014/main" val="102674361"/>
                    </a:ext>
                  </a:extLst>
                </a:gridCol>
                <a:gridCol w="2189959">
                  <a:extLst>
                    <a:ext uri="{9D8B030D-6E8A-4147-A177-3AD203B41FA5}">
                      <a16:colId xmlns:a16="http://schemas.microsoft.com/office/drawing/2014/main" val="3358666435"/>
                    </a:ext>
                  </a:extLst>
                </a:gridCol>
                <a:gridCol w="2189959">
                  <a:extLst>
                    <a:ext uri="{9D8B030D-6E8A-4147-A177-3AD203B41FA5}">
                      <a16:colId xmlns:a16="http://schemas.microsoft.com/office/drawing/2014/main" val="965232340"/>
                    </a:ext>
                  </a:extLst>
                </a:gridCol>
                <a:gridCol w="2189959">
                  <a:extLst>
                    <a:ext uri="{9D8B030D-6E8A-4147-A177-3AD203B41FA5}">
                      <a16:colId xmlns:a16="http://schemas.microsoft.com/office/drawing/2014/main" val="1005472735"/>
                    </a:ext>
                  </a:extLst>
                </a:gridCol>
              </a:tblGrid>
              <a:tr h="470840">
                <a:tc>
                  <a:txBody>
                    <a:bodyPr/>
                    <a:lstStyle/>
                    <a:p>
                      <a:pPr>
                        <a:buNone/>
                      </a:pPr>
                      <a:r>
                        <a:rPr lang="en-AU" sz="1600" b="1" dirty="0">
                          <a:effectLst/>
                        </a:rPr>
                        <a:t>Tool</a:t>
                      </a:r>
                    </a:p>
                  </a:txBody>
                  <a:tcPr marL="58855" marR="58855" marT="29428" marB="294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Type</a:t>
                      </a:r>
                    </a:p>
                  </a:txBody>
                  <a:tcPr marL="58855" marR="58855" marT="29428" marB="294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Strengths</a:t>
                      </a:r>
                    </a:p>
                  </a:txBody>
                  <a:tcPr marL="58855" marR="58855" marT="29428" marB="294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Limitations</a:t>
                      </a:r>
                    </a:p>
                  </a:txBody>
                  <a:tcPr marL="58855" marR="58855" marT="29428" marB="294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Suitable Use</a:t>
                      </a:r>
                    </a:p>
                  </a:txBody>
                  <a:tcPr marL="58855" marR="58855" marT="29428" marB="294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929421180"/>
                  </a:ext>
                </a:extLst>
              </a:tr>
              <a:tr h="588551">
                <a:tc>
                  <a:txBody>
                    <a:bodyPr/>
                    <a:lstStyle/>
                    <a:p>
                      <a:pPr>
                        <a:buNone/>
                      </a:pPr>
                      <a:r>
                        <a:rPr lang="en-AU" sz="1400" b="1" dirty="0" err="1">
                          <a:effectLst/>
                        </a:rPr>
                        <a:t>Statulator</a:t>
                      </a:r>
                      <a:endParaRPr lang="en-AU" sz="1400" b="1" dirty="0">
                        <a:effectLst/>
                      </a:endParaRP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Free online calculator</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Simple interface; supports common tests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Limited to standard designs; no advanced trials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Basic medical/clinical sample‑size needs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241488287"/>
                  </a:ext>
                </a:extLst>
              </a:tr>
              <a:tr h="588551">
                <a:tc>
                  <a:txBody>
                    <a:bodyPr/>
                    <a:lstStyle/>
                    <a:p>
                      <a:pPr>
                        <a:buNone/>
                      </a:pPr>
                      <a:r>
                        <a:rPr lang="en-AU" sz="1400" b="1" dirty="0">
                          <a:effectLst/>
                        </a:rPr>
                        <a:t>G*Power</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Free software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Easy GUI; common tests (t, ANOVA, correlations)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No advanced models; no survival/cluster support</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Standard academic research</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875515423"/>
                  </a:ext>
                </a:extLst>
              </a:tr>
              <a:tr h="411986">
                <a:tc>
                  <a:txBody>
                    <a:bodyPr/>
                    <a:lstStyle/>
                    <a:p>
                      <a:pPr>
                        <a:buNone/>
                      </a:pPr>
                      <a:r>
                        <a:rPr lang="en-AU" sz="1400" b="1" dirty="0">
                          <a:effectLst/>
                        </a:rPr>
                        <a:t>R packages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Free/open‑source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Highly flexible; simulation possible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Requires coding; no GUI</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Complex or custom modelling</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543525106"/>
                  </a:ext>
                </a:extLst>
              </a:tr>
              <a:tr h="588551">
                <a:tc>
                  <a:txBody>
                    <a:bodyPr/>
                    <a:lstStyle/>
                    <a:p>
                      <a:pPr>
                        <a:buNone/>
                      </a:pPr>
                      <a:r>
                        <a:rPr lang="en-AU" sz="1400" b="1" dirty="0">
                          <a:effectLst/>
                        </a:rPr>
                        <a:t>SPSS (Power add‑ons)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Licensed statistical package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Convenient for SPSS users; standard tests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Limited scope; not ideal for advanced designs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Applied social/health sciences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925708567"/>
                  </a:ext>
                </a:extLst>
              </a:tr>
              <a:tr h="588551">
                <a:tc>
                  <a:txBody>
                    <a:bodyPr/>
                    <a:lstStyle/>
                    <a:p>
                      <a:pPr>
                        <a:buNone/>
                      </a:pPr>
                      <a:r>
                        <a:rPr lang="en-AU" sz="1400" b="1" dirty="0">
                          <a:effectLst/>
                        </a:rPr>
                        <a:t>Stata</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Licensed statistical package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Strong modelling; supports power commands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Coding required; fewer GUI tools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Regression‑based, longitudinal, survival analyses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753373085"/>
                  </a:ext>
                </a:extLst>
              </a:tr>
              <a:tr h="765116">
                <a:tc>
                  <a:txBody>
                    <a:bodyPr/>
                    <a:lstStyle/>
                    <a:p>
                      <a:pPr>
                        <a:buNone/>
                      </a:pPr>
                      <a:r>
                        <a:rPr lang="en-AU" sz="1400" b="1" dirty="0">
                          <a:effectLst/>
                        </a:rPr>
                        <a:t>PASS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Licensed, dedicated power software</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Comprehensive; 680+ procedures, 230+ designs; strong reporting</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Cost; complexity beyond basic needs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Clinical trials, regulatory research</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058320422"/>
                  </a:ext>
                </a:extLst>
              </a:tr>
              <a:tr h="765116">
                <a:tc>
                  <a:txBody>
                    <a:bodyPr/>
                    <a:lstStyle/>
                    <a:p>
                      <a:pPr>
                        <a:buNone/>
                      </a:pPr>
                      <a:r>
                        <a:rPr lang="en-AU" sz="1400" b="1" dirty="0">
                          <a:effectLst/>
                        </a:rPr>
                        <a:t>Power &amp; Precision</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Licensed power‑only tool</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Clear UI; excellent teaching and reporting features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Less coverage than PASS; limited complex models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Education, grants, standard designs</a:t>
                      </a:r>
                    </a:p>
                  </a:txBody>
                  <a:tcPr marL="58855" marR="58855" marT="29428" marB="29428"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760485308"/>
                  </a:ext>
                </a:extLst>
              </a:tr>
            </a:tbl>
          </a:graphicData>
        </a:graphic>
      </p:graphicFrame>
    </p:spTree>
    <p:extLst>
      <p:ext uri="{BB962C8B-B14F-4D97-AF65-F5344CB8AC3E}">
        <p14:creationId xmlns:p14="http://schemas.microsoft.com/office/powerpoint/2010/main" val="40138517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0369-E9FF-435C-8264-9D835BB2D4D3}"/>
              </a:ext>
            </a:extLst>
          </p:cNvPr>
          <p:cNvSpPr>
            <a:spLocks noGrp="1"/>
          </p:cNvSpPr>
          <p:nvPr>
            <p:ph type="title"/>
          </p:nvPr>
        </p:nvSpPr>
        <p:spPr>
          <a:xfrm>
            <a:off x="598098" y="117475"/>
            <a:ext cx="10984302" cy="1152000"/>
          </a:xfrm>
        </p:spPr>
        <p:txBody>
          <a:bodyPr/>
          <a:lstStyle/>
          <a:p>
            <a:r>
              <a:rPr lang="en-AU" dirty="0"/>
              <a:t>Software for Power Analysis – R packages</a:t>
            </a:r>
          </a:p>
        </p:txBody>
      </p:sp>
      <p:graphicFrame>
        <p:nvGraphicFramePr>
          <p:cNvPr id="6" name="Content Placeholder 5">
            <a:extLst>
              <a:ext uri="{FF2B5EF4-FFF2-40B4-BE49-F238E27FC236}">
                <a16:creationId xmlns:a16="http://schemas.microsoft.com/office/drawing/2014/main" id="{8199BC30-FBD1-21EE-9226-3B7B97F7DE4C}"/>
              </a:ext>
            </a:extLst>
          </p:cNvPr>
          <p:cNvGraphicFramePr>
            <a:graphicFrameLocks noGrp="1"/>
          </p:cNvGraphicFramePr>
          <p:nvPr>
            <p:ph idx="1"/>
            <p:extLst>
              <p:ext uri="{D42A27DB-BD31-4B8C-83A1-F6EECF244321}">
                <p14:modId xmlns:p14="http://schemas.microsoft.com/office/powerpoint/2010/main" val="854833027"/>
              </p:ext>
            </p:extLst>
          </p:nvPr>
        </p:nvGraphicFramePr>
        <p:xfrm>
          <a:off x="598098" y="1089839"/>
          <a:ext cx="10984300" cy="4594221"/>
        </p:xfrm>
        <a:graphic>
          <a:graphicData uri="http://schemas.openxmlformats.org/drawingml/2006/table">
            <a:tbl>
              <a:tblPr/>
              <a:tblGrid>
                <a:gridCol w="1344327">
                  <a:extLst>
                    <a:ext uri="{9D8B030D-6E8A-4147-A177-3AD203B41FA5}">
                      <a16:colId xmlns:a16="http://schemas.microsoft.com/office/drawing/2014/main" val="437432692"/>
                    </a:ext>
                  </a:extLst>
                </a:gridCol>
                <a:gridCol w="2764842">
                  <a:extLst>
                    <a:ext uri="{9D8B030D-6E8A-4147-A177-3AD203B41FA5}">
                      <a16:colId xmlns:a16="http://schemas.microsoft.com/office/drawing/2014/main" val="3058321295"/>
                    </a:ext>
                  </a:extLst>
                </a:gridCol>
                <a:gridCol w="3516923">
                  <a:extLst>
                    <a:ext uri="{9D8B030D-6E8A-4147-A177-3AD203B41FA5}">
                      <a16:colId xmlns:a16="http://schemas.microsoft.com/office/drawing/2014/main" val="1914261023"/>
                    </a:ext>
                  </a:extLst>
                </a:gridCol>
                <a:gridCol w="3358208">
                  <a:extLst>
                    <a:ext uri="{9D8B030D-6E8A-4147-A177-3AD203B41FA5}">
                      <a16:colId xmlns:a16="http://schemas.microsoft.com/office/drawing/2014/main" val="2739219593"/>
                    </a:ext>
                  </a:extLst>
                </a:gridCol>
              </a:tblGrid>
              <a:tr h="363220">
                <a:tc>
                  <a:txBody>
                    <a:bodyPr/>
                    <a:lstStyle/>
                    <a:p>
                      <a:pPr>
                        <a:buNone/>
                      </a:pPr>
                      <a:r>
                        <a:rPr lang="en-AU" sz="1600" b="1" dirty="0">
                          <a:effectLst/>
                        </a:rPr>
                        <a:t>Package</a:t>
                      </a:r>
                    </a:p>
                  </a:txBody>
                  <a:tcPr marL="45403" marR="45403" marT="22701" marB="22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Main Focus</a:t>
                      </a:r>
                    </a:p>
                  </a:txBody>
                  <a:tcPr marL="45403" marR="45403" marT="22701" marB="22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dirty="0">
                          <a:effectLst/>
                        </a:rPr>
                        <a:t>Strengths</a:t>
                      </a:r>
                    </a:p>
                  </a:txBody>
                  <a:tcPr marL="45403" marR="45403" marT="22701" marB="22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buNone/>
                      </a:pPr>
                      <a:r>
                        <a:rPr lang="en-AU" sz="1600" b="1">
                          <a:effectLst/>
                        </a:rPr>
                        <a:t>Suitable use</a:t>
                      </a:r>
                      <a:endParaRPr lang="en-AU" sz="1600" b="1" dirty="0">
                        <a:effectLst/>
                      </a:endParaRPr>
                    </a:p>
                  </a:txBody>
                  <a:tcPr marL="45403" marR="45403" marT="22701" marB="2270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289133372"/>
                  </a:ext>
                </a:extLst>
              </a:tr>
              <a:tr h="45402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400" b="1" dirty="0" err="1">
                          <a:effectLst/>
                        </a:rPr>
                        <a:t>pwr</a:t>
                      </a:r>
                      <a:r>
                        <a:rPr lang="en-AU" sz="1400" b="1" dirty="0">
                          <a:effectLst/>
                        </a:rPr>
                        <a:t> &amp; pwr2</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Classical tests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Simple functions for t‑tests, ANOVA, correlations; easy to learn</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Standard designs; classical methods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711976474"/>
                  </a:ext>
                </a:extLst>
              </a:tr>
              <a:tr h="454025">
                <a:tc>
                  <a:txBody>
                    <a:bodyPr/>
                    <a:lstStyle/>
                    <a:p>
                      <a:pPr>
                        <a:buNone/>
                      </a:pPr>
                      <a:r>
                        <a:rPr lang="en-AU" sz="1400" b="1" dirty="0" err="1">
                          <a:effectLst/>
                        </a:rPr>
                        <a:t>samplesize</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Basic sample‑size formulas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Functions for means, proportions, correlations, and basic regression</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Straightforward analytical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800230127"/>
                  </a:ext>
                </a:extLst>
              </a:tr>
              <a:tr h="454025">
                <a:tc>
                  <a:txBody>
                    <a:bodyPr/>
                    <a:lstStyle/>
                    <a:p>
                      <a:pPr>
                        <a:buNone/>
                      </a:pPr>
                      <a:r>
                        <a:rPr lang="en-AU" sz="1400" b="1" dirty="0" err="1">
                          <a:effectLst/>
                        </a:rPr>
                        <a:t>powerAnalysis</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General analytical power</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Clean syntax; supports common tests and regression power</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Routine academic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93067607"/>
                  </a:ext>
                </a:extLst>
              </a:tr>
              <a:tr h="454025">
                <a:tc>
                  <a:txBody>
                    <a:bodyPr/>
                    <a:lstStyle/>
                    <a:p>
                      <a:pPr>
                        <a:buNone/>
                      </a:pPr>
                      <a:r>
                        <a:rPr lang="en-AU" sz="1400" b="1" dirty="0" err="1">
                          <a:effectLst/>
                        </a:rPr>
                        <a:t>TrialSize</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Clinical‑trial formulas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Many procedures for parallel, equivalence, non‑inferiority, survival</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Medical and clinical trial planning</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1129820397"/>
                  </a:ext>
                </a:extLst>
              </a:tr>
              <a:tr h="454025">
                <a:tc>
                  <a:txBody>
                    <a:bodyPr/>
                    <a:lstStyle/>
                    <a:p>
                      <a:pPr>
                        <a:buNone/>
                      </a:pPr>
                      <a:r>
                        <a:rPr lang="en-AU" sz="1400" b="1" dirty="0" err="1">
                          <a:effectLst/>
                        </a:rPr>
                        <a:t>powerSurvEpi</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Survival / epidemiology</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Power for Cox models, survival comparisons, cohort and case‑control studies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Time‑to‑event and epidemiological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580485691"/>
                  </a:ext>
                </a:extLst>
              </a:tr>
              <a:tr h="454025">
                <a:tc>
                  <a:txBody>
                    <a:bodyPr/>
                    <a:lstStyle/>
                    <a:p>
                      <a:pPr>
                        <a:buNone/>
                      </a:pPr>
                      <a:r>
                        <a:rPr lang="en-AU" sz="1400" b="1" dirty="0" err="1">
                          <a:effectLst/>
                        </a:rPr>
                        <a:t>WebPower</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SEM, multilevel, mediation</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GUI + R functions; supports SEM, mediation, and multilevel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a:effectLst/>
                        </a:rPr>
                        <a:t>Psychology, education, social science studies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3885434309"/>
                  </a:ext>
                </a:extLst>
              </a:tr>
              <a:tr h="317818">
                <a:tc>
                  <a:txBody>
                    <a:bodyPr/>
                    <a:lstStyle/>
                    <a:p>
                      <a:pPr>
                        <a:buNone/>
                      </a:pPr>
                      <a:r>
                        <a:rPr lang="en-AU" sz="1400" b="1" dirty="0">
                          <a:effectLst/>
                        </a:rPr>
                        <a:t>superpower</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Simulation based calculations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ANOVA and Mixed designs, simulation outputs and plots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Complex ANOVA designs, unbalanced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665936734"/>
                  </a:ext>
                </a:extLst>
              </a:tr>
              <a:tr h="454025">
                <a:tc>
                  <a:txBody>
                    <a:bodyPr/>
                    <a:lstStyle/>
                    <a:p>
                      <a:pPr>
                        <a:buNone/>
                      </a:pPr>
                      <a:r>
                        <a:rPr lang="en-AU" sz="1400" b="1" dirty="0" err="1">
                          <a:effectLst/>
                        </a:rPr>
                        <a:t>simr</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Simulation for GLMMs with lme4</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Very flexible simulation features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Prior data exists, Mixed Models and GLMM</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08435960"/>
                  </a:ext>
                </a:extLst>
              </a:tr>
              <a:tr h="454025">
                <a:tc>
                  <a:txBody>
                    <a:bodyPr/>
                    <a:lstStyle/>
                    <a:p>
                      <a:pPr>
                        <a:buNone/>
                      </a:pPr>
                      <a:r>
                        <a:rPr lang="en-AU" sz="1400" b="1" dirty="0" err="1">
                          <a:effectLst/>
                        </a:rPr>
                        <a:t>clusterPower</a:t>
                      </a:r>
                      <a:endParaRPr lang="en-AU" sz="1400" b="1" dirty="0">
                        <a:effectLst/>
                      </a:endParaRP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AU" sz="1400" b="0" dirty="0">
                          <a:effectLst/>
                        </a:rPr>
                        <a:t>Cluster‑randomized designs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a:effectLst/>
                        </a:rPr>
                        <a:t>Supports CRTs, stepped‑wedge, repeated measures clusters</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tc>
                  <a:txBody>
                    <a:bodyPr/>
                    <a:lstStyle/>
                    <a:p>
                      <a:pPr>
                        <a:buNone/>
                      </a:pPr>
                      <a:r>
                        <a:rPr lang="en-US" sz="1400" b="0" dirty="0">
                          <a:effectLst/>
                        </a:rPr>
                        <a:t>Public health, implementation science, CRT planning</a:t>
                      </a:r>
                    </a:p>
                  </a:txBody>
                  <a:tcPr marL="45403" marR="45403" marT="22701" marB="2270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670419950"/>
                  </a:ext>
                </a:extLst>
              </a:tr>
            </a:tbl>
          </a:graphicData>
        </a:graphic>
      </p:graphicFrame>
    </p:spTree>
    <p:extLst>
      <p:ext uri="{BB962C8B-B14F-4D97-AF65-F5344CB8AC3E}">
        <p14:creationId xmlns:p14="http://schemas.microsoft.com/office/powerpoint/2010/main" val="199109153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75C9E-30C1-0C48-E62A-17E3243FA773}"/>
              </a:ext>
            </a:extLst>
          </p:cNvPr>
          <p:cNvSpPr>
            <a:spLocks noGrp="1"/>
          </p:cNvSpPr>
          <p:nvPr>
            <p:ph type="title"/>
          </p:nvPr>
        </p:nvSpPr>
        <p:spPr/>
        <p:txBody>
          <a:bodyPr/>
          <a:lstStyle/>
          <a:p>
            <a:r>
              <a:rPr lang="en-AU" dirty="0"/>
              <a:t>Frameworks for Sample Size Calculation</a:t>
            </a:r>
          </a:p>
        </p:txBody>
      </p:sp>
      <p:graphicFrame>
        <p:nvGraphicFramePr>
          <p:cNvPr id="4" name="Content Placeholder 3">
            <a:extLst>
              <a:ext uri="{FF2B5EF4-FFF2-40B4-BE49-F238E27FC236}">
                <a16:creationId xmlns:a16="http://schemas.microsoft.com/office/drawing/2014/main" id="{2BC482F5-52F7-3E46-D9EB-583EDA4E6568}"/>
              </a:ext>
            </a:extLst>
          </p:cNvPr>
          <p:cNvGraphicFramePr>
            <a:graphicFrameLocks noGrp="1"/>
          </p:cNvGraphicFramePr>
          <p:nvPr>
            <p:ph idx="1"/>
            <p:extLst>
              <p:ext uri="{D42A27DB-BD31-4B8C-83A1-F6EECF244321}">
                <p14:modId xmlns:p14="http://schemas.microsoft.com/office/powerpoint/2010/main" val="2634467794"/>
              </p:ext>
            </p:extLst>
          </p:nvPr>
        </p:nvGraphicFramePr>
        <p:xfrm>
          <a:off x="609603" y="1045680"/>
          <a:ext cx="10972797" cy="4117975"/>
        </p:xfrm>
        <a:graphic>
          <a:graphicData uri="http://schemas.openxmlformats.org/drawingml/2006/table">
            <a:tbl>
              <a:tblPr firstRow="1" bandRow="1">
                <a:tableStyleId>{5C22544A-7EE6-4342-B048-85BDC9FD1C3A}</a:tableStyleId>
              </a:tblPr>
              <a:tblGrid>
                <a:gridCol w="3083364">
                  <a:extLst>
                    <a:ext uri="{9D8B030D-6E8A-4147-A177-3AD203B41FA5}">
                      <a16:colId xmlns:a16="http://schemas.microsoft.com/office/drawing/2014/main" val="1947082969"/>
                    </a:ext>
                  </a:extLst>
                </a:gridCol>
                <a:gridCol w="2738148">
                  <a:extLst>
                    <a:ext uri="{9D8B030D-6E8A-4147-A177-3AD203B41FA5}">
                      <a16:colId xmlns:a16="http://schemas.microsoft.com/office/drawing/2014/main" val="2599357314"/>
                    </a:ext>
                  </a:extLst>
                </a:gridCol>
                <a:gridCol w="5151285">
                  <a:extLst>
                    <a:ext uri="{9D8B030D-6E8A-4147-A177-3AD203B41FA5}">
                      <a16:colId xmlns:a16="http://schemas.microsoft.com/office/drawing/2014/main" val="1327642118"/>
                    </a:ext>
                  </a:extLst>
                </a:gridCol>
              </a:tblGrid>
              <a:tr h="370840">
                <a:tc>
                  <a:txBody>
                    <a:bodyPr/>
                    <a:lstStyle/>
                    <a:p>
                      <a:pPr>
                        <a:buNone/>
                      </a:pPr>
                      <a:r>
                        <a:rPr lang="en-AU" sz="1400" dirty="0">
                          <a:effectLst/>
                        </a:rPr>
                        <a:t>Guideline / Framework</a:t>
                      </a:r>
                    </a:p>
                  </a:txBody>
                  <a:tcPr anchor="ctr"/>
                </a:tc>
                <a:tc>
                  <a:txBody>
                    <a:bodyPr/>
                    <a:lstStyle/>
                    <a:p>
                      <a:pPr>
                        <a:buNone/>
                      </a:pPr>
                      <a:r>
                        <a:rPr lang="en-AU" sz="1400" dirty="0">
                          <a:effectLst/>
                        </a:rPr>
                        <a:t>Primary use</a:t>
                      </a:r>
                    </a:p>
                  </a:txBody>
                  <a:tcPr anchor="ctr"/>
                </a:tc>
                <a:tc>
                  <a:txBody>
                    <a:bodyPr/>
                    <a:lstStyle/>
                    <a:p>
                      <a:pPr>
                        <a:buNone/>
                      </a:pPr>
                      <a:r>
                        <a:rPr lang="en-AU" sz="1400" dirty="0">
                          <a:effectLst/>
                        </a:rPr>
                        <a:t>Key message</a:t>
                      </a:r>
                    </a:p>
                  </a:txBody>
                  <a:tcPr anchor="ctr"/>
                </a:tc>
                <a:extLst>
                  <a:ext uri="{0D108BD9-81ED-4DB2-BD59-A6C34878D82A}">
                    <a16:rowId xmlns:a16="http://schemas.microsoft.com/office/drawing/2014/main" val="3586463634"/>
                  </a:ext>
                </a:extLst>
              </a:tr>
              <a:tr h="370840">
                <a:tc>
                  <a:txBody>
                    <a:bodyPr/>
                    <a:lstStyle/>
                    <a:p>
                      <a:pPr>
                        <a:buNone/>
                      </a:pPr>
                      <a:r>
                        <a:rPr lang="en-AU" sz="1600" b="1" dirty="0" err="1">
                          <a:effectLst/>
                        </a:rPr>
                        <a:t>Lakens</a:t>
                      </a:r>
                      <a:r>
                        <a:rPr lang="en-AU" sz="1600" b="1" dirty="0">
                          <a:effectLst/>
                        </a:rPr>
                        <a:t> (2022)</a:t>
                      </a:r>
                      <a:endParaRPr lang="en-AU" sz="1600" dirty="0">
                        <a:effectLst/>
                      </a:endParaRPr>
                    </a:p>
                  </a:txBody>
                  <a:tcPr anchor="ctr"/>
                </a:tc>
                <a:tc>
                  <a:txBody>
                    <a:bodyPr/>
                    <a:lstStyle/>
                    <a:p>
                      <a:pPr>
                        <a:buNone/>
                      </a:pPr>
                      <a:r>
                        <a:rPr lang="en-AU" sz="1600">
                          <a:effectLst/>
                        </a:rPr>
                        <a:t>General research</a:t>
                      </a:r>
                    </a:p>
                  </a:txBody>
                  <a:tcPr anchor="ctr"/>
                </a:tc>
                <a:tc>
                  <a:txBody>
                    <a:bodyPr/>
                    <a:lstStyle/>
                    <a:p>
                      <a:pPr>
                        <a:buNone/>
                      </a:pPr>
                      <a:r>
                        <a:rPr lang="en-AU" sz="1400" dirty="0">
                          <a:effectLst/>
                        </a:rPr>
                        <a:t>Match the sample size justification to the inferential goal (power, precision, resource constraints, SESOI, etc.)</a:t>
                      </a:r>
                    </a:p>
                  </a:txBody>
                  <a:tcPr anchor="ctr"/>
                </a:tc>
                <a:extLst>
                  <a:ext uri="{0D108BD9-81ED-4DB2-BD59-A6C34878D82A}">
                    <a16:rowId xmlns:a16="http://schemas.microsoft.com/office/drawing/2014/main" val="519562562"/>
                  </a:ext>
                </a:extLst>
              </a:tr>
              <a:tr h="370840">
                <a:tc>
                  <a:txBody>
                    <a:bodyPr/>
                    <a:lstStyle/>
                    <a:p>
                      <a:pPr>
                        <a:buNone/>
                      </a:pPr>
                      <a:r>
                        <a:rPr lang="en-AU" sz="1600" b="1">
                          <a:effectLst/>
                        </a:rPr>
                        <a:t>DELTA² (BMJ, 2018)</a:t>
                      </a:r>
                      <a:endParaRPr lang="en-AU" sz="1600">
                        <a:effectLst/>
                      </a:endParaRPr>
                    </a:p>
                  </a:txBody>
                  <a:tcPr anchor="ctr"/>
                </a:tc>
                <a:tc>
                  <a:txBody>
                    <a:bodyPr/>
                    <a:lstStyle/>
                    <a:p>
                      <a:pPr>
                        <a:buNone/>
                      </a:pPr>
                      <a:r>
                        <a:rPr lang="en-AU" sz="1600" dirty="0">
                          <a:effectLst/>
                        </a:rPr>
                        <a:t>Randomised trials</a:t>
                      </a:r>
                    </a:p>
                  </a:txBody>
                  <a:tcPr anchor="ctr"/>
                </a:tc>
                <a:tc>
                  <a:txBody>
                    <a:bodyPr/>
                    <a:lstStyle/>
                    <a:p>
                      <a:pPr>
                        <a:buNone/>
                      </a:pPr>
                      <a:r>
                        <a:rPr lang="en-AU" sz="1400" dirty="0">
                          <a:effectLst/>
                        </a:rPr>
                        <a:t>Focus on choosing and justifying the </a:t>
                      </a:r>
                      <a:r>
                        <a:rPr lang="en-AU" sz="1400" b="0" dirty="0">
                          <a:effectLst/>
                        </a:rPr>
                        <a:t>target difference </a:t>
                      </a:r>
                      <a:r>
                        <a:rPr lang="en-AU" sz="1400" dirty="0">
                          <a:effectLst/>
                        </a:rPr>
                        <a:t>(effect size) that is important and realistic. Provides 10 recommendations for designing and reporting sample size calculations.</a:t>
                      </a:r>
                    </a:p>
                  </a:txBody>
                  <a:tcPr anchor="ctr"/>
                </a:tc>
                <a:extLst>
                  <a:ext uri="{0D108BD9-81ED-4DB2-BD59-A6C34878D82A}">
                    <a16:rowId xmlns:a16="http://schemas.microsoft.com/office/drawing/2014/main" val="669015756"/>
                  </a:ext>
                </a:extLst>
              </a:tr>
              <a:tr h="370840">
                <a:tc>
                  <a:txBody>
                    <a:bodyPr/>
                    <a:lstStyle/>
                    <a:p>
                      <a:pPr>
                        <a:buNone/>
                      </a:pPr>
                      <a:r>
                        <a:rPr lang="en-AU" sz="1600" b="1">
                          <a:effectLst/>
                        </a:rPr>
                        <a:t>CONSORT / SPIRIT</a:t>
                      </a:r>
                      <a:endParaRPr lang="en-AU" sz="1600">
                        <a:effectLst/>
                      </a:endParaRPr>
                    </a:p>
                  </a:txBody>
                  <a:tcPr anchor="ctr"/>
                </a:tc>
                <a:tc>
                  <a:txBody>
                    <a:bodyPr/>
                    <a:lstStyle/>
                    <a:p>
                      <a:pPr>
                        <a:buNone/>
                      </a:pPr>
                      <a:r>
                        <a:rPr lang="en-AU" sz="1600" dirty="0">
                          <a:effectLst/>
                        </a:rPr>
                        <a:t>Trial protocols and reports</a:t>
                      </a:r>
                    </a:p>
                  </a:txBody>
                  <a:tcPr anchor="ctr"/>
                </a:tc>
                <a:tc>
                  <a:txBody>
                    <a:bodyPr/>
                    <a:lstStyle/>
                    <a:p>
                      <a:pPr>
                        <a:buNone/>
                      </a:pPr>
                      <a:r>
                        <a:rPr lang="en-AU" sz="1400" dirty="0">
                          <a:effectLst/>
                        </a:rPr>
                        <a:t>Require transparent reporting of sample size calculations, assumptions, effect sizes, power, and analysis plans.</a:t>
                      </a:r>
                    </a:p>
                  </a:txBody>
                  <a:tcPr anchor="ctr"/>
                </a:tc>
                <a:extLst>
                  <a:ext uri="{0D108BD9-81ED-4DB2-BD59-A6C34878D82A}">
                    <a16:rowId xmlns:a16="http://schemas.microsoft.com/office/drawing/2014/main" val="2050877376"/>
                  </a:ext>
                </a:extLst>
              </a:tr>
              <a:tr h="370840">
                <a:tc>
                  <a:txBody>
                    <a:bodyPr/>
                    <a:lstStyle/>
                    <a:p>
                      <a:pPr>
                        <a:buNone/>
                      </a:pPr>
                      <a:r>
                        <a:rPr lang="en-AU" sz="1600" b="1" dirty="0">
                          <a:effectLst/>
                        </a:rPr>
                        <a:t>ICH E9(R1)</a:t>
                      </a:r>
                      <a:endParaRPr lang="en-AU" sz="1600" dirty="0">
                        <a:effectLst/>
                      </a:endParaRPr>
                    </a:p>
                  </a:txBody>
                  <a:tcPr anchor="ctr"/>
                </a:tc>
                <a:tc>
                  <a:txBody>
                    <a:bodyPr/>
                    <a:lstStyle/>
                    <a:p>
                      <a:pPr>
                        <a:buNone/>
                      </a:pPr>
                      <a:r>
                        <a:rPr lang="en-AU" sz="1600" dirty="0">
                          <a:effectLst/>
                        </a:rPr>
                        <a:t>Regulatory and clinical trials</a:t>
                      </a:r>
                    </a:p>
                  </a:txBody>
                  <a:tcPr anchor="ctr"/>
                </a:tc>
                <a:tc>
                  <a:txBody>
                    <a:bodyPr/>
                    <a:lstStyle/>
                    <a:p>
                      <a:pPr>
                        <a:buNone/>
                      </a:pPr>
                      <a:r>
                        <a:rPr lang="en-AU" sz="1400" dirty="0">
                          <a:effectLst/>
                        </a:rPr>
                        <a:t>Start with a clearly defined</a:t>
                      </a:r>
                      <a:r>
                        <a:rPr lang="en-AU" sz="1400" b="0" dirty="0">
                          <a:effectLst/>
                        </a:rPr>
                        <a:t> </a:t>
                      </a:r>
                      <a:r>
                        <a:rPr lang="en-AU" sz="1400" b="0" dirty="0" err="1">
                          <a:effectLst/>
                        </a:rPr>
                        <a:t>estimand</a:t>
                      </a:r>
                      <a:r>
                        <a:rPr lang="en-AU" sz="1400" b="0" dirty="0">
                          <a:effectLst/>
                        </a:rPr>
                        <a:t> </a:t>
                      </a:r>
                      <a:r>
                        <a:rPr lang="en-AU" sz="1400" dirty="0">
                          <a:effectLst/>
                        </a:rPr>
                        <a:t>(the treatment effect of interest); sample size should align with the study objective and planned analysis.</a:t>
                      </a:r>
                    </a:p>
                  </a:txBody>
                  <a:tcPr anchor="ctr"/>
                </a:tc>
                <a:extLst>
                  <a:ext uri="{0D108BD9-81ED-4DB2-BD59-A6C34878D82A}">
                    <a16:rowId xmlns:a16="http://schemas.microsoft.com/office/drawing/2014/main" val="2729682276"/>
                  </a:ext>
                </a:extLst>
              </a:tr>
              <a:tr h="370840">
                <a:tc>
                  <a:txBody>
                    <a:bodyPr/>
                    <a:lstStyle/>
                    <a:p>
                      <a:pPr>
                        <a:buNone/>
                      </a:pPr>
                      <a:r>
                        <a:rPr lang="en-AU" sz="1600" b="1" dirty="0">
                          <a:effectLst/>
                        </a:rPr>
                        <a:t>Precision-based approaches</a:t>
                      </a:r>
                      <a:r>
                        <a:rPr lang="en-AU" sz="1600" dirty="0">
                          <a:effectLst/>
                        </a:rPr>
                        <a:t> (Maxwell, Kelley &amp; Rausch)</a:t>
                      </a:r>
                    </a:p>
                  </a:txBody>
                  <a:tcPr anchor="ctr"/>
                </a:tc>
                <a:tc>
                  <a:txBody>
                    <a:bodyPr/>
                    <a:lstStyle/>
                    <a:p>
                      <a:pPr>
                        <a:buNone/>
                      </a:pPr>
                      <a:r>
                        <a:rPr lang="en-AU" sz="1600" dirty="0">
                          <a:effectLst/>
                        </a:rPr>
                        <a:t>Descriptive and estimation studies</a:t>
                      </a:r>
                    </a:p>
                  </a:txBody>
                  <a:tcPr anchor="ctr"/>
                </a:tc>
                <a:tc>
                  <a:txBody>
                    <a:bodyPr/>
                    <a:lstStyle/>
                    <a:p>
                      <a:pPr>
                        <a:buNone/>
                      </a:pPr>
                      <a:r>
                        <a:rPr lang="en-AU" sz="1400" dirty="0">
                          <a:effectLst/>
                        </a:rPr>
                        <a:t>Plan sample size to achieve a desired confidence interval width rather than a desired power.</a:t>
                      </a:r>
                    </a:p>
                  </a:txBody>
                  <a:tcPr anchor="ctr"/>
                </a:tc>
                <a:extLst>
                  <a:ext uri="{0D108BD9-81ED-4DB2-BD59-A6C34878D82A}">
                    <a16:rowId xmlns:a16="http://schemas.microsoft.com/office/drawing/2014/main" val="423352409"/>
                  </a:ext>
                </a:extLst>
              </a:tr>
              <a:tr h="370840">
                <a:tc>
                  <a:txBody>
                    <a:bodyPr/>
                    <a:lstStyle/>
                    <a:p>
                      <a:pPr>
                        <a:buNone/>
                      </a:pPr>
                      <a:r>
                        <a:rPr lang="en-AU" sz="1600" b="1" dirty="0">
                          <a:effectLst/>
                        </a:rPr>
                        <a:t>Prediction-model guidance (TRIPOD / Riley et al.)</a:t>
                      </a:r>
                      <a:endParaRPr lang="en-AU" sz="1600" dirty="0">
                        <a:effectLst/>
                      </a:endParaRPr>
                    </a:p>
                  </a:txBody>
                  <a:tcPr anchor="ctr"/>
                </a:tc>
                <a:tc>
                  <a:txBody>
                    <a:bodyPr/>
                    <a:lstStyle/>
                    <a:p>
                      <a:pPr>
                        <a:buNone/>
                      </a:pPr>
                      <a:r>
                        <a:rPr lang="en-AU" sz="1600" dirty="0">
                          <a:effectLst/>
                        </a:rPr>
                        <a:t>Predictive studies</a:t>
                      </a:r>
                    </a:p>
                  </a:txBody>
                  <a:tcPr anchor="ctr"/>
                </a:tc>
                <a:tc>
                  <a:txBody>
                    <a:bodyPr/>
                    <a:lstStyle/>
                    <a:p>
                      <a:pPr fontAlgn="t">
                        <a:lnSpc>
                          <a:spcPts val="1500"/>
                        </a:lnSpc>
                        <a:buNone/>
                      </a:pPr>
                      <a:r>
                        <a:rPr lang="en-AU" sz="1400" dirty="0">
                          <a:effectLst/>
                        </a:rPr>
                        <a:t>Base sample size on model performance, overfitting risk, validation requirements, and number of events rather than traditional hypothesis-testing power.</a:t>
                      </a:r>
                      <a:endParaRPr lang="en-AU" sz="1400" b="0" i="0" dirty="0">
                        <a:effectLst/>
                        <a:latin typeface="Segoe UI" panose="020B0502040204020203" pitchFamily="34" charset="0"/>
                      </a:endParaRPr>
                    </a:p>
                  </a:txBody>
                  <a:tcPr anchor="ctr"/>
                </a:tc>
                <a:extLst>
                  <a:ext uri="{0D108BD9-81ED-4DB2-BD59-A6C34878D82A}">
                    <a16:rowId xmlns:a16="http://schemas.microsoft.com/office/drawing/2014/main" val="1167838629"/>
                  </a:ext>
                </a:extLst>
              </a:tr>
            </a:tbl>
          </a:graphicData>
        </a:graphic>
      </p:graphicFrame>
      <p:sp>
        <p:nvSpPr>
          <p:cNvPr id="5" name="TextBox 4">
            <a:extLst>
              <a:ext uri="{FF2B5EF4-FFF2-40B4-BE49-F238E27FC236}">
                <a16:creationId xmlns:a16="http://schemas.microsoft.com/office/drawing/2014/main" id="{B21EAB0C-ED36-91E0-0B5E-056776386D53}"/>
              </a:ext>
            </a:extLst>
          </p:cNvPr>
          <p:cNvSpPr txBox="1"/>
          <p:nvPr/>
        </p:nvSpPr>
        <p:spPr>
          <a:xfrm>
            <a:off x="609600" y="5496504"/>
            <a:ext cx="6538886" cy="338554"/>
          </a:xfrm>
          <a:prstGeom prst="rect">
            <a:avLst/>
          </a:prstGeom>
          <a:noFill/>
        </p:spPr>
        <p:txBody>
          <a:bodyPr wrap="square" rtlCol="0">
            <a:spAutoFit/>
          </a:bodyPr>
          <a:lstStyle/>
          <a:p>
            <a:r>
              <a:rPr lang="en-AU" sz="1600" i="1" dirty="0"/>
              <a:t>References on next slide</a:t>
            </a:r>
          </a:p>
        </p:txBody>
      </p:sp>
      <p:pic>
        <p:nvPicPr>
          <p:cNvPr id="7" name="Graphic 6" descr="Blackboard">
            <a:extLst>
              <a:ext uri="{FF2B5EF4-FFF2-40B4-BE49-F238E27FC236}">
                <a16:creationId xmlns:a16="http://schemas.microsoft.com/office/drawing/2014/main" id="{ABDCD262-9B28-C0B6-B9F4-F834754ABD1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7701935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7A725E-6CCA-C829-31C6-D8472BC1A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667EE-03BD-141E-314E-454E3526A7BC}"/>
              </a:ext>
            </a:extLst>
          </p:cNvPr>
          <p:cNvSpPr>
            <a:spLocks noGrp="1"/>
          </p:cNvSpPr>
          <p:nvPr>
            <p:ph type="title"/>
          </p:nvPr>
        </p:nvSpPr>
        <p:spPr>
          <a:xfrm>
            <a:off x="621102" y="117475"/>
            <a:ext cx="9589698" cy="1152000"/>
          </a:xfrm>
        </p:spPr>
        <p:txBody>
          <a:bodyPr/>
          <a:lstStyle/>
          <a:p>
            <a:r>
              <a:rPr lang="en-AU" dirty="0"/>
              <a:t>Power calculation references</a:t>
            </a:r>
          </a:p>
        </p:txBody>
      </p:sp>
      <p:sp>
        <p:nvSpPr>
          <p:cNvPr id="3" name="Content Placeholder 2">
            <a:extLst>
              <a:ext uri="{FF2B5EF4-FFF2-40B4-BE49-F238E27FC236}">
                <a16:creationId xmlns:a16="http://schemas.microsoft.com/office/drawing/2014/main" id="{1CF0CD48-4DB7-4920-331E-6AF2098AF06E}"/>
              </a:ext>
            </a:extLst>
          </p:cNvPr>
          <p:cNvSpPr>
            <a:spLocks noGrp="1"/>
          </p:cNvSpPr>
          <p:nvPr>
            <p:ph idx="1"/>
          </p:nvPr>
        </p:nvSpPr>
        <p:spPr>
          <a:xfrm>
            <a:off x="621102" y="1269475"/>
            <a:ext cx="9069238" cy="4946764"/>
          </a:xfrm>
        </p:spPr>
        <p:txBody>
          <a:bodyPr>
            <a:normAutofit/>
          </a:bodyPr>
          <a:lstStyle/>
          <a:p>
            <a:pPr>
              <a:buFont typeface="Arial" panose="020B0604020202020204" pitchFamily="34" charset="0"/>
              <a:buChar char="•"/>
            </a:pPr>
            <a:r>
              <a:rPr lang="en-AU" sz="1600" dirty="0"/>
              <a:t>Cook J A, Julious S A, Sones W, Hampson L V, Hewitt C, Berlin J A et al. DELTA</a:t>
            </a:r>
            <a:r>
              <a:rPr lang="en-AU" sz="1600" baseline="30000" dirty="0"/>
              <a:t>2</a:t>
            </a:r>
            <a:r>
              <a:rPr lang="en-AU" sz="1600" dirty="0"/>
              <a:t> guidance on choosing the target difference and undertaking and reporting the sample size calculation for a randomised controlled trial </a:t>
            </a:r>
            <a:r>
              <a:rPr lang="en-AU" sz="1600" i="1" dirty="0"/>
              <a:t>BMJ </a:t>
            </a:r>
            <a:r>
              <a:rPr lang="en-AU" sz="1600" dirty="0"/>
              <a:t>2018; 363 :k3750 doi:10.1136/bmj.k3750</a:t>
            </a:r>
            <a:br>
              <a:rPr lang="en-AU" sz="1400" dirty="0"/>
            </a:br>
            <a:endParaRPr lang="en-AU" sz="1400" dirty="0"/>
          </a:p>
          <a:p>
            <a:pPr>
              <a:buFont typeface="Arial" panose="020B0604020202020204" pitchFamily="34" charset="0"/>
              <a:buChar char="•"/>
            </a:pPr>
            <a:r>
              <a:rPr lang="en-AU" sz="1600" dirty="0"/>
              <a:t>Maxwell SE, Kelley K, Rausch JR. Sample size planning for statistical power and accuracy in parameter estimation. Annu Rev Psychol. 2008;59:537-63. </a:t>
            </a:r>
            <a:r>
              <a:rPr lang="en-AU" sz="1600" dirty="0" err="1"/>
              <a:t>doi</a:t>
            </a:r>
            <a:r>
              <a:rPr lang="en-AU" sz="1600" dirty="0"/>
              <a:t>: 10.1146/annurev.psych.59.103006.093735. PMID: 17937603.</a:t>
            </a:r>
            <a:br>
              <a:rPr lang="en-AU" sz="1600" dirty="0"/>
            </a:br>
            <a:endParaRPr lang="en-AU" sz="1600" dirty="0"/>
          </a:p>
          <a:p>
            <a:pPr>
              <a:buFont typeface="Arial" panose="020B0604020202020204" pitchFamily="34" charset="0"/>
              <a:buChar char="•"/>
            </a:pPr>
            <a:r>
              <a:rPr lang="en-AU" sz="1600" dirty="0"/>
              <a:t>Collins GS, Reitsma JB, Altman DG, Moons KG. Transparent reporting of a multivariable prediction model for individual prognosis or diagnosis (TRIPOD): the TRIPOD statement. BMJ. 2015 Jan 7;350:g7594. </a:t>
            </a:r>
            <a:r>
              <a:rPr lang="en-AU" sz="1600" dirty="0" err="1"/>
              <a:t>doi</a:t>
            </a:r>
            <a:r>
              <a:rPr lang="en-AU" sz="1600" dirty="0"/>
              <a:t>: 10.1136/bmj.g7594. PMID: 25569120.</a:t>
            </a:r>
            <a:br>
              <a:rPr lang="en-AU" sz="1600" dirty="0"/>
            </a:br>
            <a:endParaRPr lang="en-AU" sz="1600" dirty="0"/>
          </a:p>
          <a:p>
            <a:pPr>
              <a:buFont typeface="Arial" panose="020B0604020202020204" pitchFamily="34" charset="0"/>
              <a:buChar char="•"/>
            </a:pPr>
            <a:r>
              <a:rPr lang="en-AU" sz="1600" dirty="0"/>
              <a:t>Riley RD, Snell KIE, Ensor J, Burke DL, Harrell FE Jr, Moons KGM, Collins GS. Minimum sample size for developing a multivariable prediction model: Part I - Continuous outcomes. Stat Med. 2019 Mar 30;38(7):1262-1275. </a:t>
            </a:r>
            <a:r>
              <a:rPr lang="en-AU" sz="1600" dirty="0" err="1"/>
              <a:t>doi</a:t>
            </a:r>
            <a:r>
              <a:rPr lang="en-AU" sz="1600" dirty="0"/>
              <a:t>: 10.1002/sim.7993. </a:t>
            </a:r>
            <a:r>
              <a:rPr lang="en-AU" sz="1600" dirty="0" err="1"/>
              <a:t>Epub</a:t>
            </a:r>
            <a:r>
              <a:rPr lang="en-AU" sz="1600" dirty="0"/>
              <a:t> 2018 Oct 22. PMID: 30347470.</a:t>
            </a:r>
            <a:br>
              <a:rPr lang="en-AU" sz="1600" dirty="0"/>
            </a:br>
            <a:endParaRPr lang="en-AU" sz="1600" dirty="0"/>
          </a:p>
          <a:p>
            <a:pPr>
              <a:buFont typeface="Arial" panose="020B0604020202020204" pitchFamily="34" charset="0"/>
              <a:buChar char="•"/>
            </a:pPr>
            <a:r>
              <a:rPr lang="en-AU" sz="1600" dirty="0"/>
              <a:t>Riley RD, Snell KI, Ensor J, Burke DL, Harrell FE Jr, Moons KG, Collins GS. Minimum sample size for developing a multivariable prediction model: PART II - binary and time-to-event outcomes. Stat Med. 2019 Mar 30;38(7):1276-1296. </a:t>
            </a:r>
            <a:r>
              <a:rPr lang="en-AU" sz="1600" dirty="0" err="1"/>
              <a:t>doi</a:t>
            </a:r>
            <a:r>
              <a:rPr lang="en-AU" sz="1600" dirty="0"/>
              <a:t>: 10.1002/sim.7992. </a:t>
            </a:r>
            <a:r>
              <a:rPr lang="en-AU" sz="1600" dirty="0" err="1"/>
              <a:t>Epub</a:t>
            </a:r>
            <a:r>
              <a:rPr lang="en-AU" sz="1600" dirty="0"/>
              <a:t> 2018 Oct 24. Erratum in: Stat Med. 2019 Dec 30;38(30):5672. </a:t>
            </a:r>
            <a:r>
              <a:rPr lang="en-AU" sz="1600" dirty="0" err="1"/>
              <a:t>doi</a:t>
            </a:r>
            <a:r>
              <a:rPr lang="en-AU" sz="1600" dirty="0"/>
              <a:t>: 10.1002/sim.8409. PMID: 30357870; PMCID: PMC6519266.</a:t>
            </a:r>
            <a:endParaRPr lang="en-AU" sz="1600" b="1" dirty="0"/>
          </a:p>
          <a:p>
            <a:endParaRPr lang="en-AU" sz="1600" dirty="0"/>
          </a:p>
          <a:p>
            <a:pPr marL="0" indent="0">
              <a:buNone/>
            </a:pPr>
            <a:endParaRPr lang="en-AU" sz="1600" dirty="0"/>
          </a:p>
        </p:txBody>
      </p:sp>
      <p:sp>
        <p:nvSpPr>
          <p:cNvPr id="7" name="Rectangle 6">
            <a:extLst>
              <a:ext uri="{FF2B5EF4-FFF2-40B4-BE49-F238E27FC236}">
                <a16:creationId xmlns:a16="http://schemas.microsoft.com/office/drawing/2014/main" id="{6C2794A6-FB30-C66C-6319-D88E369B861E}"/>
              </a:ext>
            </a:extLst>
          </p:cNvPr>
          <p:cNvSpPr/>
          <p:nvPr/>
        </p:nvSpPr>
        <p:spPr>
          <a:xfrm>
            <a:off x="5974813" y="3244334"/>
            <a:ext cx="242374" cy="369332"/>
          </a:xfrm>
          <a:prstGeom prst="rect">
            <a:avLst/>
          </a:prstGeom>
        </p:spPr>
        <p:txBody>
          <a:bodyPr wrap="none">
            <a:spAutoFit/>
          </a:bodyPr>
          <a:lstStyle/>
          <a:p>
            <a:r>
              <a:rPr lang="en-AU">
                <a:solidFill>
                  <a:srgbClr val="000000"/>
                </a:solidFill>
                <a:latin typeface="Times New Roman" panose="02020603050405020304" pitchFamily="18" charset="0"/>
              </a:rPr>
              <a:t> </a:t>
            </a:r>
            <a:endParaRPr lang="en-AU"/>
          </a:p>
        </p:txBody>
      </p:sp>
      <p:pic>
        <p:nvPicPr>
          <p:cNvPr id="8" name="Graphic 7" descr="Blackboard">
            <a:extLst>
              <a:ext uri="{FF2B5EF4-FFF2-40B4-BE49-F238E27FC236}">
                <a16:creationId xmlns:a16="http://schemas.microsoft.com/office/drawing/2014/main" id="{CB4621EB-1979-617B-ACE3-A46BF4D9C95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374084009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21102" y="117475"/>
            <a:ext cx="9589698" cy="1152000"/>
          </a:xfrm>
        </p:spPr>
        <p:txBody>
          <a:bodyPr/>
          <a:lstStyle/>
          <a:p>
            <a:r>
              <a:rPr lang="en-AU" dirty="0"/>
              <a:t>Power calculation references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21102" y="1269475"/>
            <a:ext cx="9069238" cy="4946764"/>
          </a:xfrm>
        </p:spPr>
        <p:txBody>
          <a:bodyPr>
            <a:normAutofit/>
          </a:bodyPr>
          <a:lstStyle/>
          <a:p>
            <a:pPr>
              <a:buFont typeface="Arial" panose="020B0604020202020204" pitchFamily="34" charset="0"/>
              <a:buChar char="•"/>
            </a:pPr>
            <a:r>
              <a:rPr lang="en-AU" b="1" dirty="0"/>
              <a:t>G*Power  </a:t>
            </a:r>
            <a:r>
              <a:rPr lang="en-AU" sz="1800" dirty="0">
                <a:hlinkClick r:id="rId3"/>
              </a:rPr>
              <a:t>http://www.psychologie.hhu.de/arbeitsgruppen/allgemeine-psychologie-und-arbeitspsychologie/gpower.html</a:t>
            </a:r>
            <a:endParaRPr lang="en-AU" sz="1800" dirty="0"/>
          </a:p>
          <a:p>
            <a:pPr>
              <a:buFont typeface="Arial" panose="020B0604020202020204" pitchFamily="34" charset="0"/>
              <a:buChar char="•"/>
            </a:pPr>
            <a:r>
              <a:rPr lang="en-AU" b="1" dirty="0"/>
              <a:t>NCSS PASS Statistical software </a:t>
            </a:r>
            <a:r>
              <a:rPr lang="en-AU" sz="1800" dirty="0">
                <a:hlinkClick r:id="rId4"/>
              </a:rPr>
              <a:t>https://www.ncss.com/software/pass/</a:t>
            </a:r>
            <a:endParaRPr lang="en-AU" sz="1800" dirty="0"/>
          </a:p>
          <a:p>
            <a:pPr>
              <a:buFont typeface="Arial" panose="020B0604020202020204" pitchFamily="34" charset="0"/>
              <a:buChar char="•"/>
            </a:pPr>
            <a:r>
              <a:rPr lang="en-AU" b="1" dirty="0"/>
              <a:t>Causal Evaluation </a:t>
            </a:r>
            <a:r>
              <a:rPr lang="en-AU" sz="1800" dirty="0">
                <a:hlinkClick r:id="rId5"/>
              </a:rPr>
              <a:t>https://www.causalevaluation.org/power-analysis.html</a:t>
            </a:r>
            <a:endParaRPr lang="en-AU" sz="1800" dirty="0"/>
          </a:p>
          <a:p>
            <a:pPr>
              <a:buFont typeface="Arial" panose="020B0604020202020204" pitchFamily="34" charset="0"/>
              <a:buChar char="•"/>
            </a:pPr>
            <a:r>
              <a:rPr lang="en-AU" b="1" dirty="0"/>
              <a:t>Epi Tools for disease prevalence (by AUSVET) </a:t>
            </a:r>
            <a:r>
              <a:rPr lang="en-AU" sz="1800" dirty="0">
                <a:hlinkClick r:id="rId6"/>
              </a:rPr>
              <a:t>http://epitools.ausvet.com.au/content.php?page=SampleSize</a:t>
            </a:r>
            <a:endParaRPr lang="en-AU" sz="1800" dirty="0"/>
          </a:p>
          <a:p>
            <a:pPr>
              <a:buFont typeface="Arial" panose="020B0604020202020204" pitchFamily="34" charset="0"/>
              <a:buChar char="•"/>
            </a:pPr>
            <a:r>
              <a:rPr lang="en-AU" b="1" dirty="0"/>
              <a:t>Demidenko (Dartmouth) for logistic regression </a:t>
            </a:r>
            <a:r>
              <a:rPr lang="en-AU" sz="1800" dirty="0">
                <a:hlinkClick r:id="rId7"/>
              </a:rPr>
              <a:t>https://www.dartmouth.edu/~eugened/power-samplesize.php</a:t>
            </a:r>
            <a:endParaRPr lang="en-AU" sz="1800" dirty="0"/>
          </a:p>
          <a:p>
            <a:pPr>
              <a:buFont typeface="Arial" panose="020B0604020202020204" pitchFamily="34" charset="0"/>
              <a:buChar char="•"/>
            </a:pPr>
            <a:r>
              <a:rPr lang="en-AU" b="1" dirty="0"/>
              <a:t>National Institutes of Health </a:t>
            </a:r>
            <a:r>
              <a:rPr lang="en-AU" sz="1800" b="1" dirty="0"/>
              <a:t>(NIH – USA) for cluster randomised trials </a:t>
            </a:r>
            <a:r>
              <a:rPr lang="en-AU" sz="1800" dirty="0">
                <a:hlinkClick r:id="rId8"/>
              </a:rPr>
              <a:t>https://researchmethodsresources.nih.gov/SampleSizeCalculator.aspx</a:t>
            </a:r>
            <a:endParaRPr lang="en-AU" sz="1800" dirty="0"/>
          </a:p>
          <a:p>
            <a:pPr>
              <a:buFont typeface="Arial" panose="020B0604020202020204" pitchFamily="34" charset="0"/>
              <a:buChar char="•"/>
            </a:pPr>
            <a:r>
              <a:rPr lang="en-AU" b="1" dirty="0"/>
              <a:t>UCSF Clinical and Translational science institute </a:t>
            </a:r>
            <a:r>
              <a:rPr lang="en-AU" sz="1800" dirty="0"/>
              <a:t>(Survival for clinical research) </a:t>
            </a:r>
            <a:r>
              <a:rPr lang="en-AU" sz="1800" dirty="0">
                <a:hlinkClick r:id="rId9"/>
              </a:rPr>
              <a:t>http://www.sample-size.net/sample-size-survival-analysis/</a:t>
            </a:r>
            <a:endParaRPr lang="en-AU" sz="1800" dirty="0"/>
          </a:p>
          <a:p>
            <a:pPr>
              <a:buFont typeface="Arial" panose="020B0604020202020204" pitchFamily="34" charset="0"/>
              <a:buChar char="•"/>
            </a:pPr>
            <a:r>
              <a:rPr lang="en-AU" b="1" dirty="0" err="1"/>
              <a:t>Lakens</a:t>
            </a:r>
            <a:r>
              <a:rPr lang="en-AU" b="1" dirty="0"/>
              <a:t>, D. Open Science Framework </a:t>
            </a:r>
            <a:r>
              <a:rPr lang="en-AU" sz="1800" dirty="0">
                <a:hlinkClick r:id="rId10"/>
              </a:rPr>
              <a:t>https://osf.io/ixGcd/</a:t>
            </a:r>
            <a:endParaRPr lang="en-AU" sz="1800" dirty="0"/>
          </a:p>
          <a:p>
            <a:pPr>
              <a:buFont typeface="Arial" panose="020B0604020202020204" pitchFamily="34" charset="0"/>
              <a:buChar char="•"/>
            </a:pPr>
            <a:endParaRPr lang="en-AU" sz="1800" b="1" dirty="0"/>
          </a:p>
          <a:p>
            <a:endParaRPr lang="en-AU" dirty="0"/>
          </a:p>
          <a:p>
            <a:pPr marL="0" indent="0">
              <a:buNone/>
            </a:pPr>
            <a:endParaRPr lang="en-AU" dirty="0"/>
          </a:p>
        </p:txBody>
      </p:sp>
      <p:sp>
        <p:nvSpPr>
          <p:cNvPr id="7" name="Rectangle 6">
            <a:extLst>
              <a:ext uri="{FF2B5EF4-FFF2-40B4-BE49-F238E27FC236}">
                <a16:creationId xmlns:a16="http://schemas.microsoft.com/office/drawing/2014/main" id="{DF18236B-AA7F-4C83-8F52-313886461178}"/>
              </a:ext>
            </a:extLst>
          </p:cNvPr>
          <p:cNvSpPr/>
          <p:nvPr/>
        </p:nvSpPr>
        <p:spPr>
          <a:xfrm>
            <a:off x="5974813" y="3244334"/>
            <a:ext cx="242374" cy="369332"/>
          </a:xfrm>
          <a:prstGeom prst="rect">
            <a:avLst/>
          </a:prstGeom>
        </p:spPr>
        <p:txBody>
          <a:bodyPr wrap="none">
            <a:spAutoFit/>
          </a:bodyPr>
          <a:lstStyle/>
          <a:p>
            <a:r>
              <a:rPr lang="en-AU">
                <a:solidFill>
                  <a:srgbClr val="000000"/>
                </a:solidFill>
                <a:latin typeface="Times New Roman" panose="02020603050405020304" pitchFamily="18" charset="0"/>
              </a:rPr>
              <a:t> </a:t>
            </a:r>
            <a:endParaRPr lang="en-AU"/>
          </a:p>
        </p:txBody>
      </p:sp>
      <p:pic>
        <p:nvPicPr>
          <p:cNvPr id="8" name="Graphic 7" descr="Blackboard">
            <a:extLst>
              <a:ext uri="{FF2B5EF4-FFF2-40B4-BE49-F238E27FC236}">
                <a16:creationId xmlns:a16="http://schemas.microsoft.com/office/drawing/2014/main" id="{7AE3ECFA-F2CA-4686-A071-56242559F47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1113698" y="236275"/>
            <a:ext cx="914400" cy="914400"/>
          </a:xfrm>
          <a:prstGeom prst="rect">
            <a:avLst/>
          </a:prstGeom>
        </p:spPr>
      </p:pic>
    </p:spTree>
    <p:extLst>
      <p:ext uri="{BB962C8B-B14F-4D97-AF65-F5344CB8AC3E}">
        <p14:creationId xmlns:p14="http://schemas.microsoft.com/office/powerpoint/2010/main" val="26464695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B3782-335F-4724-9259-E25D5B78CCB0}"/>
              </a:ext>
            </a:extLst>
          </p:cNvPr>
          <p:cNvSpPr>
            <a:spLocks noGrp="1"/>
          </p:cNvSpPr>
          <p:nvPr>
            <p:ph type="title"/>
          </p:nvPr>
        </p:nvSpPr>
        <p:spPr>
          <a:xfrm>
            <a:off x="609600" y="117475"/>
            <a:ext cx="9601200" cy="1152000"/>
          </a:xfrm>
        </p:spPr>
        <p:txBody>
          <a:bodyPr/>
          <a:lstStyle/>
          <a:p>
            <a:r>
              <a:rPr lang="en-AU" dirty="0"/>
              <a:t>Power Analysis – library references</a:t>
            </a:r>
          </a:p>
        </p:txBody>
      </p:sp>
      <p:sp>
        <p:nvSpPr>
          <p:cNvPr id="3" name="Content Placeholder 2">
            <a:extLst>
              <a:ext uri="{FF2B5EF4-FFF2-40B4-BE49-F238E27FC236}">
                <a16:creationId xmlns:a16="http://schemas.microsoft.com/office/drawing/2014/main" id="{26D6CEB5-7AE5-4404-8635-05A47A8B4065}"/>
              </a:ext>
            </a:extLst>
          </p:cNvPr>
          <p:cNvSpPr>
            <a:spLocks noGrp="1"/>
          </p:cNvSpPr>
          <p:nvPr>
            <p:ph idx="1"/>
          </p:nvPr>
        </p:nvSpPr>
        <p:spPr>
          <a:xfrm>
            <a:off x="609599" y="1269475"/>
            <a:ext cx="9379789" cy="4946764"/>
          </a:xfrm>
        </p:spPr>
        <p:txBody>
          <a:bodyPr>
            <a:normAutofit/>
          </a:bodyPr>
          <a:lstStyle/>
          <a:p>
            <a:pPr>
              <a:buFont typeface="Arial" panose="020B0604020202020204" pitchFamily="34" charset="0"/>
              <a:buChar char="•"/>
            </a:pPr>
            <a:endParaRPr lang="en-AU" sz="1800" b="1" dirty="0"/>
          </a:p>
          <a:p>
            <a:pPr>
              <a:buFont typeface="Arial" panose="020B0604020202020204" pitchFamily="34" charset="0"/>
              <a:buChar char="•"/>
            </a:pPr>
            <a:r>
              <a:rPr lang="en-AU" sz="1800" b="1" dirty="0"/>
              <a:t>  Cohen, Jacob. Statistical Power Analysis for the </a:t>
            </a:r>
            <a:r>
              <a:rPr lang="en-AU" sz="1800" b="1" dirty="0" err="1"/>
              <a:t>Behavioral</a:t>
            </a:r>
            <a:r>
              <a:rPr lang="en-AU" sz="1800" b="1" dirty="0"/>
              <a:t> Sciences. </a:t>
            </a:r>
            <a:br>
              <a:rPr lang="en-AU" sz="1800" b="1" dirty="0"/>
            </a:br>
            <a:r>
              <a:rPr lang="en-AU" sz="1800" dirty="0"/>
              <a:t>Burlington: Elsevier Science, 2013. Print. </a:t>
            </a:r>
            <a:r>
              <a:rPr lang="en-AU" sz="1400" b="1" dirty="0">
                <a:hlinkClick r:id="rId3"/>
              </a:rPr>
              <a:t>https://sydney.primo.exlibrisgroup.com/permalink/61USYD_INST/14vvljs/alma991005702359705106</a:t>
            </a:r>
            <a:endParaRPr lang="en-AU" sz="1400" b="1" dirty="0"/>
          </a:p>
          <a:p>
            <a:pPr>
              <a:buFont typeface="Arial" panose="020B0604020202020204" pitchFamily="34" charset="0"/>
              <a:buChar char="•"/>
            </a:pPr>
            <a:endParaRPr lang="en-AU" sz="1800" b="1" dirty="0"/>
          </a:p>
          <a:p>
            <a:pPr>
              <a:buFont typeface="Arial" panose="020B0604020202020204" pitchFamily="34" charset="0"/>
              <a:buChar char="•"/>
            </a:pPr>
            <a:r>
              <a:rPr lang="en-AU" sz="1800" b="1" dirty="0"/>
              <a:t>  </a:t>
            </a:r>
            <a:r>
              <a:rPr lang="en-AU" sz="1800" b="1" dirty="0" err="1"/>
              <a:t>Dattalo</a:t>
            </a:r>
            <a:r>
              <a:rPr lang="en-AU" sz="1800" b="1" dirty="0"/>
              <a:t>, Patrick. Determining Sample Size Balancing Power, Precision, and Practicality </a:t>
            </a:r>
            <a:r>
              <a:rPr lang="en-AU" sz="1800" dirty="0"/>
              <a:t>Oxford: Oxford University Press, 2008. Print.</a:t>
            </a:r>
            <a:r>
              <a:rPr lang="en-AU" sz="1800" b="1" dirty="0"/>
              <a:t> </a:t>
            </a:r>
            <a:r>
              <a:rPr lang="en-AU" sz="1400" b="1" dirty="0">
                <a:hlinkClick r:id="rId4"/>
              </a:rPr>
              <a:t>https://sydney.primo.exlibrisgroup.com/permalink/61USYD_INST/14vvljs/alma991015395569705106</a:t>
            </a:r>
            <a:endParaRPr lang="en-AU" sz="1400" b="1" dirty="0"/>
          </a:p>
          <a:p>
            <a:pPr>
              <a:buFont typeface="Arial" panose="020B0604020202020204" pitchFamily="34" charset="0"/>
              <a:buChar char="•"/>
            </a:pPr>
            <a:endParaRPr lang="en-AU" sz="1800" b="1" dirty="0"/>
          </a:p>
          <a:p>
            <a:pPr>
              <a:buFont typeface="Arial" panose="020B0604020202020204" pitchFamily="34" charset="0"/>
              <a:buChar char="•"/>
            </a:pPr>
            <a:r>
              <a:rPr lang="en-AU" sz="1800" b="1" dirty="0"/>
              <a:t>  </a:t>
            </a:r>
            <a:r>
              <a:rPr lang="en-AU" sz="1800" b="1" dirty="0" err="1"/>
              <a:t>Julious</a:t>
            </a:r>
            <a:r>
              <a:rPr lang="en-AU" sz="1800" b="1" dirty="0"/>
              <a:t>, Steven A. Sample Sizes for </a:t>
            </a:r>
            <a:r>
              <a:rPr lang="en-AU" sz="1800" b="1"/>
              <a:t>Clinical Trials </a:t>
            </a:r>
            <a:br>
              <a:rPr lang="en-AU" sz="1800" b="1" dirty="0"/>
            </a:br>
            <a:r>
              <a:rPr lang="en-AU" sz="1800" dirty="0"/>
              <a:t>Boca Raton: CRC Press/Taylor &amp; Francis, 2010. Print. </a:t>
            </a:r>
            <a:r>
              <a:rPr lang="en-AU" sz="1400" b="1" dirty="0">
                <a:hlinkClick r:id="rId5"/>
              </a:rPr>
              <a:t>https://sydney.primo.exlibrisgroup.com/permalink/61USYD_INST/14vvljs/alma991000960739705106</a:t>
            </a:r>
            <a:endParaRPr lang="en-AU" sz="1400" b="1" dirty="0"/>
          </a:p>
          <a:p>
            <a:pPr>
              <a:buFont typeface="Arial" panose="020B0604020202020204" pitchFamily="34" charset="0"/>
              <a:buChar char="•"/>
            </a:pPr>
            <a:endParaRPr lang="en-AU" sz="1800" b="1" dirty="0"/>
          </a:p>
          <a:p>
            <a:pPr>
              <a:buFont typeface="Arial" panose="020B0604020202020204" pitchFamily="34" charset="0"/>
              <a:buChar char="•"/>
            </a:pPr>
            <a:r>
              <a:rPr lang="en-AU" sz="1800" b="1" dirty="0"/>
              <a:t>  Ryan, Thomas P., and Thomas P Ryan. Sample Size Determination and Power. </a:t>
            </a:r>
            <a:br>
              <a:rPr lang="en-AU" sz="1800" b="1" dirty="0"/>
            </a:br>
            <a:r>
              <a:rPr lang="en-AU" sz="1800" dirty="0"/>
              <a:t>Somerset: John Wiley &amp; Sons, Incorporated, 2013. Web.</a:t>
            </a:r>
            <a:r>
              <a:rPr lang="en-AU" sz="1800" b="1" dirty="0"/>
              <a:t> </a:t>
            </a:r>
            <a:r>
              <a:rPr lang="en-AU" sz="1400" b="1" dirty="0">
                <a:hlinkClick r:id="rId6"/>
              </a:rPr>
              <a:t>https://sydney.primo.exlibrisgroup.com/permalink/61USYD_INST/1367smt/cdi_askewsholts_vlebooks_9781118439203</a:t>
            </a:r>
            <a:endParaRPr lang="en-AU" sz="1400" b="1" dirty="0"/>
          </a:p>
          <a:p>
            <a:pPr>
              <a:buFont typeface="Arial" panose="020B0604020202020204" pitchFamily="34" charset="0"/>
              <a:buChar char="•"/>
            </a:pPr>
            <a:endParaRPr lang="en-AU" sz="1800" b="1" dirty="0"/>
          </a:p>
          <a:p>
            <a:pPr>
              <a:buFont typeface="Arial" panose="020B0604020202020204" pitchFamily="34" charset="0"/>
              <a:buChar char="•"/>
            </a:pPr>
            <a:endParaRPr lang="en-AU" sz="1800" b="1" dirty="0"/>
          </a:p>
          <a:p>
            <a:pPr>
              <a:buFont typeface="Arial" panose="020B0604020202020204" pitchFamily="34" charset="0"/>
              <a:buChar char="•"/>
            </a:pPr>
            <a:endParaRPr lang="en-AU" sz="1800" b="1" dirty="0"/>
          </a:p>
          <a:p>
            <a:pPr>
              <a:buFont typeface="Arial" panose="020B0604020202020204" pitchFamily="34" charset="0"/>
              <a:buChar char="•"/>
            </a:pPr>
            <a:endParaRPr lang="en-AU" sz="1800" b="1" dirty="0"/>
          </a:p>
          <a:p>
            <a:pPr>
              <a:buFont typeface="Arial" panose="020B0604020202020204" pitchFamily="34" charset="0"/>
              <a:buChar char="•"/>
            </a:pPr>
            <a:endParaRPr lang="en-AU" sz="1800" b="1" dirty="0"/>
          </a:p>
          <a:p>
            <a:endParaRPr lang="en-AU" dirty="0"/>
          </a:p>
          <a:p>
            <a:pPr marL="0" indent="0">
              <a:buNone/>
            </a:pPr>
            <a:endParaRPr lang="en-AU" dirty="0"/>
          </a:p>
        </p:txBody>
      </p:sp>
      <p:sp>
        <p:nvSpPr>
          <p:cNvPr id="7" name="Rectangle 6">
            <a:extLst>
              <a:ext uri="{FF2B5EF4-FFF2-40B4-BE49-F238E27FC236}">
                <a16:creationId xmlns:a16="http://schemas.microsoft.com/office/drawing/2014/main" id="{DF18236B-AA7F-4C83-8F52-313886461178}"/>
              </a:ext>
            </a:extLst>
          </p:cNvPr>
          <p:cNvSpPr/>
          <p:nvPr/>
        </p:nvSpPr>
        <p:spPr>
          <a:xfrm>
            <a:off x="5974813" y="3244334"/>
            <a:ext cx="242374" cy="369332"/>
          </a:xfrm>
          <a:prstGeom prst="rect">
            <a:avLst/>
          </a:prstGeom>
        </p:spPr>
        <p:txBody>
          <a:bodyPr wrap="none">
            <a:spAutoFit/>
          </a:bodyPr>
          <a:lstStyle/>
          <a:p>
            <a:r>
              <a:rPr lang="en-AU">
                <a:solidFill>
                  <a:srgbClr val="000000"/>
                </a:solidFill>
                <a:latin typeface="Times New Roman" panose="02020603050405020304" pitchFamily="18" charset="0"/>
              </a:rPr>
              <a:t> </a:t>
            </a:r>
            <a:endParaRPr lang="en-AU"/>
          </a:p>
        </p:txBody>
      </p:sp>
      <p:pic>
        <p:nvPicPr>
          <p:cNvPr id="8" name="Graphic 7" descr="Blackboard">
            <a:extLst>
              <a:ext uri="{FF2B5EF4-FFF2-40B4-BE49-F238E27FC236}">
                <a16:creationId xmlns:a16="http://schemas.microsoft.com/office/drawing/2014/main" id="{7AE3ECFA-F2CA-4686-A071-56242559F47D}"/>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125200" y="236275"/>
            <a:ext cx="914400" cy="914400"/>
          </a:xfrm>
          <a:prstGeom prst="rect">
            <a:avLst/>
          </a:prstGeom>
        </p:spPr>
      </p:pic>
    </p:spTree>
    <p:extLst>
      <p:ext uri="{BB962C8B-B14F-4D97-AF65-F5344CB8AC3E}">
        <p14:creationId xmlns:p14="http://schemas.microsoft.com/office/powerpoint/2010/main" val="24076536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E04D0998-23DD-4B99-9D75-04B51E2755DC}"/>
              </a:ext>
            </a:extLst>
          </p:cNvPr>
          <p:cNvSpPr>
            <a:spLocks noGrp="1"/>
          </p:cNvSpPr>
          <p:nvPr>
            <p:ph idx="1"/>
          </p:nvPr>
        </p:nvSpPr>
        <p:spPr/>
        <p:txBody>
          <a:bodyPr>
            <a:normAutofit fontScale="92500" lnSpcReduction="20000"/>
          </a:bodyPr>
          <a:lstStyle/>
          <a:p>
            <a:pPr marL="0" indent="0">
              <a:buNone/>
            </a:pPr>
            <a:r>
              <a:rPr lang="en-AU" sz="2400" dirty="0"/>
              <a:t>SIH</a:t>
            </a:r>
          </a:p>
          <a:p>
            <a:r>
              <a:rPr lang="en-AU" sz="2400" b="0" dirty="0">
                <a:hlinkClick r:id="rId2"/>
              </a:rPr>
              <a:t>Statistical Consulting website</a:t>
            </a:r>
            <a:r>
              <a:rPr lang="en-AU" sz="2400" b="0" dirty="0"/>
              <a:t>: containing our workshop slides and our favourite external resources (including links for learning R and SPSS)</a:t>
            </a:r>
          </a:p>
          <a:p>
            <a:r>
              <a:rPr lang="en-AU" sz="2400" b="0" dirty="0">
                <a:hlinkClick r:id="rId3"/>
              </a:rPr>
              <a:t>Hacky Hour</a:t>
            </a:r>
            <a:r>
              <a:rPr lang="en-AU" sz="2400" b="0" dirty="0"/>
              <a:t> an informal monthly meetup for getting help with coding or using statistics software</a:t>
            </a:r>
          </a:p>
          <a:p>
            <a:r>
              <a:rPr lang="en-AU" sz="2400" b="0" dirty="0"/>
              <a:t>1on1 Consults can be requested </a:t>
            </a:r>
            <a:r>
              <a:rPr lang="en-AU" sz="2400" b="0" dirty="0">
                <a:hlinkClick r:id="rId4"/>
              </a:rPr>
              <a:t>on our website</a:t>
            </a:r>
            <a:r>
              <a:rPr lang="en-AU" sz="2400" b="0" dirty="0"/>
              <a:t> (click on the big red ‘contact us’ link)</a:t>
            </a:r>
            <a:br>
              <a:rPr lang="en-AU" sz="2400" dirty="0"/>
            </a:br>
            <a:endParaRPr lang="en-AU" sz="2400" dirty="0"/>
          </a:p>
          <a:p>
            <a:pPr marL="0" indent="0">
              <a:buNone/>
            </a:pPr>
            <a:r>
              <a:rPr lang="en-AU" sz="2400" dirty="0"/>
              <a:t>SIH Workshops</a:t>
            </a:r>
          </a:p>
          <a:p>
            <a:r>
              <a:rPr lang="en-AU" sz="2400" b="0" dirty="0"/>
              <a:t>Create your own custom programmes tailored to your research needs by attending more of our Statistical Consulting workshops. Look for the statistics workshops on </a:t>
            </a:r>
            <a:r>
              <a:rPr lang="en-AU" sz="2400" b="0" dirty="0">
                <a:hlinkClick r:id="rId5"/>
              </a:rPr>
              <a:t>our training page.</a:t>
            </a:r>
            <a:endParaRPr lang="en-AU" sz="2400" b="0" dirty="0">
              <a:latin typeface="+mn-lt"/>
              <a:ea typeface="Calibri" panose="020F0502020204030204" pitchFamily="34" charset="0"/>
            </a:endParaRPr>
          </a:p>
          <a:p>
            <a:r>
              <a:rPr lang="en-AU" sz="2400" b="0" dirty="0">
                <a:hlinkClick r:id="rId6"/>
              </a:rPr>
              <a:t>Other SIH workshops</a:t>
            </a:r>
            <a:endParaRPr lang="en-AU" sz="2400" b="0" dirty="0"/>
          </a:p>
          <a:p>
            <a:r>
              <a:rPr lang="en-AU" sz="2400" b="0" dirty="0">
                <a:hlinkClick r:id="rId7"/>
              </a:rPr>
              <a:t>Sign up to our mailing list </a:t>
            </a:r>
            <a:r>
              <a:rPr lang="en-AU" sz="2400" b="0" dirty="0"/>
              <a:t>to be notified of upcoming training</a:t>
            </a:r>
            <a:endParaRPr lang="en-AU" sz="2400" b="0" dirty="0">
              <a:latin typeface="Arial" panose="020B0604020202020204" pitchFamily="34" charset="0"/>
            </a:endParaRPr>
          </a:p>
          <a:p>
            <a:pPr lvl="1"/>
            <a:endParaRPr lang="en-AU" sz="2400" dirty="0"/>
          </a:p>
          <a:p>
            <a:pPr marL="0" indent="0">
              <a:buNone/>
            </a:pPr>
            <a:r>
              <a:rPr lang="en-AU" sz="2400" dirty="0"/>
              <a:t>Other</a:t>
            </a:r>
          </a:p>
          <a:p>
            <a:r>
              <a:rPr lang="en-AU" sz="2400" b="0" dirty="0"/>
              <a:t>Open Learning Environment (OLE) courses</a:t>
            </a:r>
          </a:p>
          <a:p>
            <a:r>
              <a:rPr lang="en-AU" sz="2400" b="0" dirty="0" err="1">
                <a:hlinkClick r:id="rId8"/>
              </a:rPr>
              <a:t>Linkedin</a:t>
            </a:r>
            <a:r>
              <a:rPr lang="en-AU" sz="2400" b="0" dirty="0">
                <a:hlinkClick r:id="rId8"/>
              </a:rPr>
              <a:t> Learning</a:t>
            </a:r>
            <a:endParaRPr lang="en-AU" sz="2400" b="0" dirty="0"/>
          </a:p>
        </p:txBody>
      </p:sp>
      <p:sp>
        <p:nvSpPr>
          <p:cNvPr id="3" name="Title 2">
            <a:extLst>
              <a:ext uri="{FF2B5EF4-FFF2-40B4-BE49-F238E27FC236}">
                <a16:creationId xmlns:a16="http://schemas.microsoft.com/office/drawing/2014/main" id="{A467DB60-B4C6-4788-B3B7-AD33CE1B3FBF}"/>
              </a:ext>
            </a:extLst>
          </p:cNvPr>
          <p:cNvSpPr>
            <a:spLocks noGrp="1"/>
          </p:cNvSpPr>
          <p:nvPr>
            <p:ph type="title"/>
          </p:nvPr>
        </p:nvSpPr>
        <p:spPr/>
        <p:txBody>
          <a:bodyPr/>
          <a:lstStyle/>
          <a:p>
            <a:r>
              <a:rPr lang="en-US" dirty="0"/>
              <a:t>Further Assistance at Sydney University</a:t>
            </a:r>
            <a:endParaRPr lang="en-AU" dirty="0"/>
          </a:p>
        </p:txBody>
      </p:sp>
      <p:pic>
        <p:nvPicPr>
          <p:cNvPr id="2" name="Graphic 1">
            <a:extLst>
              <a:ext uri="{FF2B5EF4-FFF2-40B4-BE49-F238E27FC236}">
                <a16:creationId xmlns:a16="http://schemas.microsoft.com/office/drawing/2014/main" id="{E49C24FA-2744-82D8-F576-3E02E92E1AC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10869803" y="114651"/>
            <a:ext cx="1154824" cy="1154824"/>
          </a:xfrm>
          <a:prstGeom prst="rect">
            <a:avLst/>
          </a:prstGeom>
        </p:spPr>
      </p:pic>
    </p:spTree>
    <p:extLst>
      <p:ext uri="{BB962C8B-B14F-4D97-AF65-F5344CB8AC3E}">
        <p14:creationId xmlns:p14="http://schemas.microsoft.com/office/powerpoint/2010/main" val="41581194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C520C06-8BEE-41A3-9BA2-896AA74DADDC}"/>
              </a:ext>
            </a:extLst>
          </p:cNvPr>
          <p:cNvSpPr>
            <a:spLocks noGrp="1"/>
          </p:cNvSpPr>
          <p:nvPr>
            <p:ph idx="1"/>
          </p:nvPr>
        </p:nvSpPr>
        <p:spPr/>
        <p:txBody>
          <a:bodyPr>
            <a:normAutofit fontScale="92500" lnSpcReduction="10000"/>
          </a:bodyPr>
          <a:lstStyle/>
          <a:p>
            <a:pPr marL="0" indent="0">
              <a:buNone/>
            </a:pPr>
            <a:r>
              <a:rPr lang="en-US" b="0" dirty="0"/>
              <a:t>All University of Sydney resources are available to Sydney researchers </a:t>
            </a:r>
            <a:r>
              <a:rPr lang="en-US" dirty="0"/>
              <a:t>free of charge</a:t>
            </a:r>
            <a:r>
              <a:rPr lang="en-US" b="0" dirty="0"/>
              <a:t>. The use of the SIH services including the Artemis HPC and associated support and training warrants acknowledgement in any publications, conference proceedings or posters describing work facilitated by these services.</a:t>
            </a:r>
          </a:p>
          <a:p>
            <a:pPr marL="0" indent="0">
              <a:buNone/>
            </a:pPr>
            <a:endParaRPr lang="en-US" b="0" i="1" dirty="0"/>
          </a:p>
          <a:p>
            <a:pPr marL="0" indent="0">
              <a:buNone/>
            </a:pPr>
            <a:r>
              <a:rPr lang="en-US" b="0" i="1" dirty="0"/>
              <a:t>The continued acknowledgment of the use of SIH facilities ensures the sustainability of our services.</a:t>
            </a:r>
          </a:p>
          <a:p>
            <a:endParaRPr lang="en-US" dirty="0"/>
          </a:p>
          <a:p>
            <a:pPr marL="0" indent="0">
              <a:buNone/>
            </a:pPr>
            <a:r>
              <a:rPr lang="en-US" sz="1900" dirty="0"/>
              <a:t>Suggested wording for use of workshops and workflows:</a:t>
            </a:r>
          </a:p>
          <a:p>
            <a:pPr marL="0" indent="0">
              <a:buNone/>
            </a:pPr>
            <a:r>
              <a:rPr lang="en-US" sz="2000" b="0" i="1" dirty="0">
                <a:latin typeface="+mj-lt"/>
                <a:ea typeface="Calibri" panose="020F0502020204030204" pitchFamily="34" charset="0"/>
                <a:cs typeface="Calibri" panose="020F0502020204030204" pitchFamily="34" charset="0"/>
              </a:rPr>
              <a:t>“The authors acknowledge the Statistical workshops and workflows provided by the Sydney Informatics Hub, a Core Research Facility of the University of Sydney.” </a:t>
            </a:r>
            <a:endParaRPr lang="en-AU" sz="2000" b="0" i="1" dirty="0">
              <a:latin typeface="+mj-lt"/>
              <a:ea typeface="Times New Roman" panose="02020603050405020304" pitchFamily="18" charset="0"/>
              <a:cs typeface="Times New Roman" panose="02020603050405020304" pitchFamily="18" charset="0"/>
            </a:endParaRPr>
          </a:p>
          <a:p>
            <a:pPr marL="0" indent="0">
              <a:buNone/>
            </a:pPr>
            <a:endParaRPr lang="en-US" sz="1900" b="0" dirty="0"/>
          </a:p>
          <a:p>
            <a:pPr marL="0" indent="0">
              <a:buNone/>
            </a:pPr>
            <a:endParaRPr lang="en-US" sz="1900" b="0" dirty="0"/>
          </a:p>
          <a:p>
            <a:endParaRPr lang="en-AU" dirty="0"/>
          </a:p>
        </p:txBody>
      </p:sp>
      <p:sp>
        <p:nvSpPr>
          <p:cNvPr id="3" name="Title 2">
            <a:extLst>
              <a:ext uri="{FF2B5EF4-FFF2-40B4-BE49-F238E27FC236}">
                <a16:creationId xmlns:a16="http://schemas.microsoft.com/office/drawing/2014/main" id="{C15FBC3C-B18E-418D-90BD-28E260C00804}"/>
              </a:ext>
            </a:extLst>
          </p:cNvPr>
          <p:cNvSpPr>
            <a:spLocks noGrp="1"/>
          </p:cNvSpPr>
          <p:nvPr>
            <p:ph type="title"/>
          </p:nvPr>
        </p:nvSpPr>
        <p:spPr/>
        <p:txBody>
          <a:bodyPr/>
          <a:lstStyle/>
          <a:p>
            <a:r>
              <a:rPr lang="en-US" dirty="0"/>
              <a:t>A reminder: Acknowledging SIH</a:t>
            </a:r>
            <a:endParaRPr lang="en-AU" dirty="0"/>
          </a:p>
        </p:txBody>
      </p:sp>
      <p:pic>
        <p:nvPicPr>
          <p:cNvPr id="4" name="Content Placeholder 5" descr="Checkmark">
            <a:extLst>
              <a:ext uri="{FF2B5EF4-FFF2-40B4-BE49-F238E27FC236}">
                <a16:creationId xmlns:a16="http://schemas.microsoft.com/office/drawing/2014/main" id="{D8F3B9C6-DA03-45C3-B2B9-8E968CAAA05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799233" y="142875"/>
            <a:ext cx="914400" cy="914400"/>
          </a:xfrm>
          <a:prstGeom prst="rect">
            <a:avLst/>
          </a:prstGeom>
        </p:spPr>
      </p:pic>
    </p:spTree>
    <p:extLst>
      <p:ext uri="{BB962C8B-B14F-4D97-AF65-F5344CB8AC3E}">
        <p14:creationId xmlns:p14="http://schemas.microsoft.com/office/powerpoint/2010/main" val="1929560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C5162A38-D7E1-0645-77D7-F9B30EFA3B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D2064-61CB-089C-6D9D-CAD2EAE00119}"/>
              </a:ext>
            </a:extLst>
          </p:cNvPr>
          <p:cNvSpPr>
            <a:spLocks noGrp="1"/>
          </p:cNvSpPr>
          <p:nvPr>
            <p:ph type="title"/>
          </p:nvPr>
        </p:nvSpPr>
        <p:spPr/>
        <p:txBody>
          <a:bodyPr/>
          <a:lstStyle/>
          <a:p>
            <a:r>
              <a:rPr lang="en-AU" dirty="0">
                <a:solidFill>
                  <a:schemeClr val="tx1"/>
                </a:solidFill>
              </a:rPr>
              <a:t>Concepts</a:t>
            </a:r>
          </a:p>
        </p:txBody>
      </p:sp>
      <p:sp>
        <p:nvSpPr>
          <p:cNvPr id="3" name="Content Placeholder 2">
            <a:extLst>
              <a:ext uri="{FF2B5EF4-FFF2-40B4-BE49-F238E27FC236}">
                <a16:creationId xmlns:a16="http://schemas.microsoft.com/office/drawing/2014/main" id="{98CE00BA-925A-83D1-02AC-0085EF205A38}"/>
              </a:ext>
            </a:extLst>
          </p:cNvPr>
          <p:cNvSpPr>
            <a:spLocks noGrp="1"/>
          </p:cNvSpPr>
          <p:nvPr>
            <p:ph idx="1"/>
          </p:nvPr>
        </p:nvSpPr>
        <p:spPr/>
        <p:txBody>
          <a:bodyPr/>
          <a:lstStyle/>
          <a:p>
            <a:pPr marL="0" indent="0">
              <a:buNone/>
            </a:pPr>
            <a:endParaRPr lang="en-AU" dirty="0"/>
          </a:p>
        </p:txBody>
      </p:sp>
    </p:spTree>
    <p:extLst>
      <p:ext uri="{BB962C8B-B14F-4D97-AF65-F5344CB8AC3E}">
        <p14:creationId xmlns:p14="http://schemas.microsoft.com/office/powerpoint/2010/main" val="1798042931"/>
      </p:ext>
    </p:extLst>
  </p:cSld>
  <p:clrMapOvr>
    <a:masterClrMapping/>
  </p:clrMapOvr>
</p:sld>
</file>

<file path=ppt/theme/theme1.xml><?xml version="1.0" encoding="utf-8"?>
<a:theme xmlns:a="http://schemas.openxmlformats.org/drawingml/2006/main" name="PPT-template-standard_August15">
  <a:themeElements>
    <a:clrScheme name="The University of Sydney_Color Theme">
      <a:dk1>
        <a:sysClr val="windowText" lastClr="000000"/>
      </a:dk1>
      <a:lt1>
        <a:sysClr val="window" lastClr="FFFFFF"/>
      </a:lt1>
      <a:dk2>
        <a:srgbClr val="0148A4"/>
      </a:dk2>
      <a:lt2>
        <a:srgbClr val="EEECE1"/>
      </a:lt2>
      <a:accent1>
        <a:srgbClr val="E64626"/>
      </a:accent1>
      <a:accent2>
        <a:srgbClr val="EF8025"/>
      </a:accent2>
      <a:accent3>
        <a:srgbClr val="FFB800"/>
      </a:accent3>
      <a:accent4>
        <a:srgbClr val="5C923E"/>
      </a:accent4>
      <a:accent5>
        <a:srgbClr val="5496DB"/>
      </a:accent5>
      <a:accent6>
        <a:srgbClr val="0148A4"/>
      </a:accent6>
      <a:hlink>
        <a:srgbClr val="E64626"/>
      </a:hlink>
      <a:folHlink>
        <a:srgbClr val="F05133"/>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Master 2">
  <a:themeElements>
    <a:clrScheme name="The University of Sydney_Color Theme">
      <a:dk1>
        <a:sysClr val="windowText" lastClr="000000"/>
      </a:dk1>
      <a:lt1>
        <a:sysClr val="window" lastClr="FFFFFF"/>
      </a:lt1>
      <a:dk2>
        <a:srgbClr val="0148A4"/>
      </a:dk2>
      <a:lt2>
        <a:srgbClr val="EEECE1"/>
      </a:lt2>
      <a:accent1>
        <a:srgbClr val="E64626"/>
      </a:accent1>
      <a:accent2>
        <a:srgbClr val="EF8025"/>
      </a:accent2>
      <a:accent3>
        <a:srgbClr val="FFB800"/>
      </a:accent3>
      <a:accent4>
        <a:srgbClr val="5C923E"/>
      </a:accent4>
      <a:accent5>
        <a:srgbClr val="5496DB"/>
      </a:accent5>
      <a:accent6>
        <a:srgbClr val="0148A4"/>
      </a:accent6>
      <a:hlink>
        <a:srgbClr val="E64626"/>
      </a:hlink>
      <a:folHlink>
        <a:srgbClr val="F05133"/>
      </a:folHlink>
    </a:clrScheme>
    <a:fontScheme name="Me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1c9cf618-b49f-4b2b-a39b-adb86b28df2f">
      <UserInfo>
        <DisplayName/>
        <AccountId xsi:nil="true"/>
        <AccountType/>
      </UserInfo>
    </SharedWithUsers>
    <MediaLengthInSeconds xmlns="58b8ada0-3f7f-4407-88ff-b396af1a5bb3" xsi:nil="true"/>
    <TaxCatchAll xmlns="1c9cf618-b49f-4b2b-a39b-adb86b28df2f" xsi:nil="true"/>
    <lcf76f155ced4ddcb4097134ff3c332f xmlns="58b8ada0-3f7f-4407-88ff-b396af1a5bb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509BA00A9D52443B8034026A60E506B" ma:contentTypeVersion="18" ma:contentTypeDescription="Create a new document." ma:contentTypeScope="" ma:versionID="b2d29bf042af5299c732399e4d6082f7">
  <xsd:schema xmlns:xsd="http://www.w3.org/2001/XMLSchema" xmlns:xs="http://www.w3.org/2001/XMLSchema" xmlns:p="http://schemas.microsoft.com/office/2006/metadata/properties" xmlns:ns2="58b8ada0-3f7f-4407-88ff-b396af1a5bb3" xmlns:ns3="1c9cf618-b49f-4b2b-a39b-adb86b28df2f" targetNamespace="http://schemas.microsoft.com/office/2006/metadata/properties" ma:root="true" ma:fieldsID="2ce917ee3054ec64b30eb0bbf3435e41" ns2:_="" ns3:_="">
    <xsd:import namespace="58b8ada0-3f7f-4407-88ff-b396af1a5bb3"/>
    <xsd:import namespace="1c9cf618-b49f-4b2b-a39b-adb86b28df2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b8ada0-3f7f-4407-88ff-b396af1a5b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b492977-2dea-498c-99b4-1555f3d0d96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c9cf618-b49f-4b2b-a39b-adb86b28df2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9b906e3-5858-4b53-a64b-0d5f8147d3ae}" ma:internalName="TaxCatchAll" ma:showField="CatchAllData" ma:web="1c9cf618-b49f-4b2b-a39b-adb86b28df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2E3638-B522-4ABB-B3A3-7091B1840BC4}">
  <ds:schemaRefs>
    <ds:schemaRef ds:uri="http://schemas.openxmlformats.org/package/2006/metadata/core-properties"/>
    <ds:schemaRef ds:uri="1c9cf618-b49f-4b2b-a39b-adb86b28df2f"/>
    <ds:schemaRef ds:uri="http://schemas.microsoft.com/office/2006/documentManagement/types"/>
    <ds:schemaRef ds:uri="http://www.w3.org/XML/1998/namespace"/>
    <ds:schemaRef ds:uri="http://schemas.microsoft.com/office/infopath/2007/PartnerControls"/>
    <ds:schemaRef ds:uri="http://purl.org/dc/terms/"/>
    <ds:schemaRef ds:uri="http://purl.org/dc/dcmitype/"/>
    <ds:schemaRef ds:uri="58b8ada0-3f7f-4407-88ff-b396af1a5bb3"/>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6136981A-78BF-42F8-9664-13D8F3CB3E43}">
  <ds:schemaRefs>
    <ds:schemaRef ds:uri="http://schemas.microsoft.com/sharepoint/v3/contenttype/forms"/>
  </ds:schemaRefs>
</ds:datastoreItem>
</file>

<file path=customXml/itemProps3.xml><?xml version="1.0" encoding="utf-8"?>
<ds:datastoreItem xmlns:ds="http://schemas.openxmlformats.org/officeDocument/2006/customXml" ds:itemID="{FF6C525F-0632-4A80-BEB0-3DAFF6292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b8ada0-3f7f-4407-88ff-b396af1a5bb3"/>
    <ds:schemaRef ds:uri="1c9cf618-b49f-4b2b-a39b-adb86b28df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51837fd-40c9-4b3c-a2b8-347d4a10fa22}" enabled="1" method="Standard" siteId="{82b3e37e-8171-485d-b10b-38dae7ed14a8}" removed="0"/>
</clbl:labelList>
</file>

<file path=docProps/app.xml><?xml version="1.0" encoding="utf-8"?>
<Properties xmlns="http://schemas.openxmlformats.org/officeDocument/2006/extended-properties" xmlns:vt="http://schemas.openxmlformats.org/officeDocument/2006/docPropsVTypes">
  <Template/>
  <TotalTime>10098</TotalTime>
  <Words>10264</Words>
  <Application>Microsoft Office PowerPoint</Application>
  <PresentationFormat>Widescreen</PresentationFormat>
  <Paragraphs>1228</Paragraphs>
  <Slides>88</Slides>
  <Notes>61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88</vt:i4>
      </vt:variant>
    </vt:vector>
  </HeadingPairs>
  <TitlesOfParts>
    <vt:vector size="99" baseType="lpstr">
      <vt:lpstr>ＭＳ Ｐゴシック</vt:lpstr>
      <vt:lpstr>Arial</vt:lpstr>
      <vt:lpstr>Calibri</vt:lpstr>
      <vt:lpstr>Cambria Math</vt:lpstr>
      <vt:lpstr>Edwardian Script ITC</vt:lpstr>
      <vt:lpstr>Lucida Grande</vt:lpstr>
      <vt:lpstr>Segoe UI</vt:lpstr>
      <vt:lpstr>Times New Roman</vt:lpstr>
      <vt:lpstr>Tw Cen MT</vt:lpstr>
      <vt:lpstr>PPT-template-standard_August15</vt:lpstr>
      <vt:lpstr>Master 2</vt:lpstr>
      <vt:lpstr>Power and Sample Size Calculation</vt:lpstr>
      <vt:lpstr>During the workshop</vt:lpstr>
      <vt:lpstr>General Research Workflow</vt:lpstr>
      <vt:lpstr>Outline</vt:lpstr>
      <vt:lpstr>Why do we need to calculate power and sample size?</vt:lpstr>
      <vt:lpstr>What type of study are you planning?</vt:lpstr>
      <vt:lpstr>Exploratory and Confirmatory studies comparison</vt:lpstr>
      <vt:lpstr>Evaluation Approach (by Lakens)</vt:lpstr>
      <vt:lpstr>Concepts</vt:lpstr>
      <vt:lpstr>What is the power of a study design?</vt:lpstr>
      <vt:lpstr>What do we want to know?</vt:lpstr>
      <vt:lpstr>What do we want to know?</vt:lpstr>
      <vt:lpstr>We propose an alternative hypothesis but test a null hypothesis</vt:lpstr>
      <vt:lpstr>Errors can’t be avoided, but can be controlled</vt:lpstr>
      <vt:lpstr>Types of Statistical Error</vt:lpstr>
      <vt:lpstr>Alpha and beta are our chosen error rates</vt:lpstr>
      <vt:lpstr>P-values allow us to make decisions and quantify evidence</vt:lpstr>
      <vt:lpstr>Alpha is also the p-value threshold</vt:lpstr>
      <vt:lpstr>Alpha is also the p-value threshold</vt:lpstr>
      <vt:lpstr>Building your intuition of a deeply unintuitive procedure</vt:lpstr>
      <vt:lpstr>Not every hypothesis is a superiority test</vt:lpstr>
      <vt:lpstr>We need inputs to calculate statistical power</vt:lpstr>
      <vt:lpstr>Power calculation can become sample size calculation</vt:lpstr>
      <vt:lpstr>PowerPoint Presentation</vt:lpstr>
      <vt:lpstr>Statistical Workflow</vt:lpstr>
      <vt:lpstr>What is a workflow?</vt:lpstr>
      <vt:lpstr>Statistical Workflows</vt:lpstr>
      <vt:lpstr>Sample size calculation statistical workflow</vt:lpstr>
      <vt:lpstr>1. Determine experiment type and statistical test</vt:lpstr>
      <vt:lpstr>1. Determine experiment type and statistical test</vt:lpstr>
      <vt:lpstr>2. Set α and 1-β</vt:lpstr>
      <vt:lpstr>2. Set α and 1-β</vt:lpstr>
      <vt:lpstr>2. Set α and 1-β</vt:lpstr>
      <vt:lpstr>Summary for α and 1-β</vt:lpstr>
      <vt:lpstr>3. Set the smallest effect size of interest </vt:lpstr>
      <vt:lpstr>3. Set the smallest effect size of interest </vt:lpstr>
      <vt:lpstr>3. The SESOI may not be the only effect size you need</vt:lpstr>
      <vt:lpstr>4. Estimate the variance</vt:lpstr>
      <vt:lpstr>4. Estimate the variance Standardised Effect Size</vt:lpstr>
      <vt:lpstr>4. Estimate the variance Standardised Effect Size</vt:lpstr>
      <vt:lpstr>4. Estimate the variance Theoretical upper bound</vt:lpstr>
      <vt:lpstr>4. Estimate the variance Theoretical upper bound</vt:lpstr>
      <vt:lpstr>5. Calculate the minimum sample size</vt:lpstr>
      <vt:lpstr>6. Explore scenarios</vt:lpstr>
      <vt:lpstr>Worked Examples</vt:lpstr>
      <vt:lpstr>Examples using Statulator</vt:lpstr>
      <vt:lpstr>Power calculation software used in this workshop</vt:lpstr>
      <vt:lpstr>A. Difference between two means</vt:lpstr>
      <vt:lpstr>A. Difference between two means</vt:lpstr>
      <vt:lpstr>A. Difference between two means</vt:lpstr>
      <vt:lpstr>A. Difference between two means</vt:lpstr>
      <vt:lpstr>A. Difference between two means</vt:lpstr>
      <vt:lpstr>A. Difference between two means</vt:lpstr>
      <vt:lpstr>A. Difference between two means</vt:lpstr>
      <vt:lpstr>A. Difference between two means</vt:lpstr>
      <vt:lpstr>B. Difference between two means (Mann-Whitney)</vt:lpstr>
      <vt:lpstr>B. Difference between two means (Mann-Whitney)</vt:lpstr>
      <vt:lpstr>B. Difference between two means (Mann-Whitney)</vt:lpstr>
      <vt:lpstr>B. Difference between two means (Mann-Whitney)</vt:lpstr>
      <vt:lpstr>B. Difference between two means (Mann-Whitney)</vt:lpstr>
      <vt:lpstr>B. Difference between two means (Mann-Whitney)</vt:lpstr>
      <vt:lpstr>B. Difference between two means (Mann-Whitney)</vt:lpstr>
      <vt:lpstr>How and why to calculate within-group standard deviation</vt:lpstr>
      <vt:lpstr>C. Difference between two proportions</vt:lpstr>
      <vt:lpstr>C. Difference between two proportions</vt:lpstr>
      <vt:lpstr>C. Difference between two proportions</vt:lpstr>
      <vt:lpstr>C. Difference between two proportions</vt:lpstr>
      <vt:lpstr>C. Difference between two proportions</vt:lpstr>
      <vt:lpstr>D. Estimation of a single proportion</vt:lpstr>
      <vt:lpstr>D. Estimation of a single proportion</vt:lpstr>
      <vt:lpstr>D. Estimation of a single proportion</vt:lpstr>
      <vt:lpstr>D. Estimation of a single proportion</vt:lpstr>
      <vt:lpstr>Power Analysis – final points</vt:lpstr>
      <vt:lpstr>Tips from the consulting room: - Underestimating variance → underpowered studies - Ignoring dropout → fewer completers than planned - Choosing unrealistic SESOI → waste resources or miss meaningful effects - Blindly using defaults (α=0.05, power=0.8) - Multiple testing not accounted for → inflated Type I error - Over-reliance on software (or GenAI) without understanding assumptions - Not exploring scenarios → sensitivity to variance/effect size assumptions </vt:lpstr>
      <vt:lpstr>Handling dropout</vt:lpstr>
      <vt:lpstr>Handling multiple testing</vt:lpstr>
      <vt:lpstr>Power Analysis for other designs</vt:lpstr>
      <vt:lpstr>Power Analysis by simplification</vt:lpstr>
      <vt:lpstr>Power Analysis – by simulation</vt:lpstr>
      <vt:lpstr>Power Analysis – by simulation</vt:lpstr>
      <vt:lpstr>Software for Power Analysis</vt:lpstr>
      <vt:lpstr>Software for Power Analysis – R packages</vt:lpstr>
      <vt:lpstr>Frameworks for Sample Size Calculation</vt:lpstr>
      <vt:lpstr>Power calculation references</vt:lpstr>
      <vt:lpstr>Power calculation references</vt:lpstr>
      <vt:lpstr>Power Analysis – library references</vt:lpstr>
      <vt:lpstr>Further Assistance at Sydney University</vt:lpstr>
      <vt:lpstr>A reminder: Acknowledging SIH</vt:lpstr>
    </vt:vector>
  </TitlesOfParts>
  <Company>Fuji Xerox Australia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Davy Chileshe</dc:creator>
  <cp:lastModifiedBy>Jim Matthews</cp:lastModifiedBy>
  <cp:revision>43</cp:revision>
  <cp:lastPrinted>2024-03-25T11:03:40Z</cp:lastPrinted>
  <dcterms:created xsi:type="dcterms:W3CDTF">2015-01-08T03:10:23Z</dcterms:created>
  <dcterms:modified xsi:type="dcterms:W3CDTF">2026-08-24T21:12:51Z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0x010100E509BA00A9D52443B8034026A60E506B</vt:lpwstr>
  </property>
  <property fmtid="{D5CDD505-2E9C-101B-9397-08002B2CF9AE}" pid="3" name="Order">
    <vt:r8>40365200</vt:r8>
  </property>
  <property fmtid="{D5CDD505-2E9C-101B-9397-08002B2CF9AE}" pid="4" name="xd_Signature">
    <vt:bool>false</vt:bool>
  </property>
  <property fmtid="{D5CDD505-2E9C-101B-9397-08002B2CF9AE}" pid="5" name="xd_ProgID">
    <vt:lpwstr/>
  </property>
  <property fmtid="{D5CDD505-2E9C-101B-9397-08002B2CF9AE}" pid="6" name="TriggerFlowInfo">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MediaServiceImageTags">
    <vt:lpwstr/>
  </property>
</Properties>
</file>